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Thin"/>
      <p:regular r:id="rId23"/>
      <p:bold r:id="rId24"/>
      <p:italic r:id="rId25"/>
      <p:boldItalic r:id="rId26"/>
    </p:embeddedFont>
    <p:embeddedFont>
      <p:font typeface="Libre Franklin"/>
      <p:regular r:id="rId27"/>
      <p:bold r:id="rId28"/>
      <p:italic r:id="rId29"/>
      <p:boldItalic r:id="rId30"/>
    </p:embeddedFont>
    <p:embeddedFont>
      <p:font typeface="Roboto Medium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Franklin Gothic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Thin-bold.fntdata"/><Relationship Id="rId23" Type="http://schemas.openxmlformats.org/officeDocument/2006/relationships/font" Target="fonts/RobotoThin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Thin-boldItalic.fntdata"/><Relationship Id="rId25" Type="http://schemas.openxmlformats.org/officeDocument/2006/relationships/font" Target="fonts/RobotoThin-italic.fntdata"/><Relationship Id="rId28" Type="http://schemas.openxmlformats.org/officeDocument/2006/relationships/font" Target="fonts/LibreFranklin-bold.fntdata"/><Relationship Id="rId27" Type="http://schemas.openxmlformats.org/officeDocument/2006/relationships/font" Target="fonts/LibreFranklin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ibreFranklin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regular.fntdata"/><Relationship Id="rId30" Type="http://schemas.openxmlformats.org/officeDocument/2006/relationships/font" Target="fonts/LibreFranklin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Medium-italic.fntdata"/><Relationship Id="rId10" Type="http://schemas.openxmlformats.org/officeDocument/2006/relationships/slide" Target="slides/slide4.xml"/><Relationship Id="rId32" Type="http://schemas.openxmlformats.org/officeDocument/2006/relationships/font" Target="fonts/RobotoMedium-bold.fntdata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font" Target="fonts/Roboto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FranklinGothic-bold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5def33153_4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c5def33153_4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c5def33153_4_1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c5ee8fad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c5ee8fad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5def33153_4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c5def33153_4_1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c5def33153_4_1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c5def33153_4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2c5def33153_4_1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c5def33153_4_17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c5def33153_4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c5def33153_4_1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c5def33153_4_17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5def33153_4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c5def33153_4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2c5def33153_4_1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c8c6d0b2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26c8c6d0b2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6c8c6d0b2d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c5def33153_4_2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2c5def33153_4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5def33153_4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c5def33153_4_1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c5def33153_4_1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5def33153_4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c5def33153_4_1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c5def33153_4_1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5fec3f6d3_6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c5fec3f6d3_6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c5fec3f6d3_6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5fec3f6d3_6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c5fec3f6d3_6_2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c5fec3f6d3_6_2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5fec3f6d3_6_3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c5fec3f6d3_6_3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c5fec3f6d3_6_3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5def33153_4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c5def33153_4_1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c5def33153_4_1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c5def33153_4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c5def33153_4_1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c5def33153_4_1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c5def33153_4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2c5def33153_4_1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c5def33153_4_1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 1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4732428" y="308609"/>
            <a:ext cx="41148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b="1" i="0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7" name="Google Shape;57;p14"/>
          <p:cNvGrpSpPr/>
          <p:nvPr/>
        </p:nvGrpSpPr>
        <p:grpSpPr>
          <a:xfrm>
            <a:off x="1" y="569064"/>
            <a:ext cx="4574436" cy="4574436"/>
            <a:chOff x="0" y="12289"/>
            <a:chExt cx="3550" cy="3551"/>
          </a:xfrm>
        </p:grpSpPr>
        <p:sp>
          <p:nvSpPr>
            <p:cNvPr id="58" name="Google Shape;58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61" name="Google Shape;61;p14"/>
          <p:cNvCxnSpPr/>
          <p:nvPr/>
        </p:nvCxnSpPr>
        <p:spPr>
          <a:xfrm>
            <a:off x="4732020" y="2962656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Agenda 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64" name="Google Shape;64;p15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9" name="Google Shape;69;p15"/>
          <p:cNvSpPr txBox="1"/>
          <p:nvPr>
            <p:ph type="title"/>
          </p:nvPr>
        </p:nvSpPr>
        <p:spPr>
          <a:xfrm>
            <a:off x="445770" y="142179"/>
            <a:ext cx="5090810" cy="11951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45769" y="1711439"/>
            <a:ext cx="5090810" cy="2781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450">
            <a:normAutofit/>
          </a:bodyPr>
          <a:lstStyle>
            <a:lvl1pPr indent="-342900" lvl="0" marL="457200" algn="l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Clr>
                <a:srgbClr val="5D7C3F"/>
              </a:buClr>
              <a:buSzPts val="1800"/>
              <a:buFont typeface="Arial"/>
              <a:buChar char="•"/>
              <a:defRPr b="1" i="0" sz="18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238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445770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850236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3" name="Google Shape;73;p15"/>
          <p:cNvCxnSpPr/>
          <p:nvPr/>
        </p:nvCxnSpPr>
        <p:spPr>
          <a:xfrm>
            <a:off x="445770" y="1611630"/>
            <a:ext cx="1597914" cy="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2">
  <p:cSld name="Summary 2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6"/>
          <p:cNvCxnSpPr/>
          <p:nvPr/>
        </p:nvCxnSpPr>
        <p:spPr>
          <a:xfrm>
            <a:off x="445770" y="1611630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6" name="Google Shape;76;p16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77" name="Google Shape;77;p1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445770" y="77156"/>
            <a:ext cx="8155305" cy="12601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743200" y="1711506"/>
            <a:ext cx="5857875" cy="2774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450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445770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850236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2">
  <p:cSld name="Title and Two Content 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7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86" name="Google Shape;86;p1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9" name="Google Shape;89;p17"/>
          <p:cNvSpPr txBox="1"/>
          <p:nvPr>
            <p:ph type="title"/>
          </p:nvPr>
        </p:nvSpPr>
        <p:spPr>
          <a:xfrm>
            <a:off x="445770" y="208597"/>
            <a:ext cx="7333774" cy="11209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45770" y="2007394"/>
            <a:ext cx="3368120" cy="2698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411424" y="2007394"/>
            <a:ext cx="3368120" cy="2698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445770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3" name="Google Shape;93;p17"/>
          <p:cNvSpPr txBox="1"/>
          <p:nvPr>
            <p:ph idx="10" type="dt"/>
          </p:nvPr>
        </p:nvSpPr>
        <p:spPr>
          <a:xfrm>
            <a:off x="850236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4" name="Google Shape;94;p17"/>
          <p:cNvCxnSpPr/>
          <p:nvPr/>
        </p:nvCxnSpPr>
        <p:spPr>
          <a:xfrm>
            <a:off x="445770" y="1611630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">
  <p:cSld name="Title and Two Content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8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97" name="Google Shape;97;p1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0" name="Google Shape;100;p18"/>
          <p:cNvSpPr txBox="1"/>
          <p:nvPr>
            <p:ph type="title"/>
          </p:nvPr>
        </p:nvSpPr>
        <p:spPr>
          <a:xfrm>
            <a:off x="445770" y="148806"/>
            <a:ext cx="8229600" cy="1180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1" name="Google Shape;101;p18"/>
          <p:cNvCxnSpPr/>
          <p:nvPr/>
        </p:nvCxnSpPr>
        <p:spPr>
          <a:xfrm>
            <a:off x="445770" y="1611630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46642" y="2007394"/>
            <a:ext cx="4310063" cy="26981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5715000" y="2007394"/>
            <a:ext cx="2960370" cy="26981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0" type="dt"/>
          </p:nvPr>
        </p:nvSpPr>
        <p:spPr>
          <a:xfrm>
            <a:off x="850236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445770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3">
  <p:cSld name="Title 3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ctrTitle"/>
          </p:nvPr>
        </p:nvSpPr>
        <p:spPr>
          <a:xfrm>
            <a:off x="445770" y="308609"/>
            <a:ext cx="41148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b="1" i="0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08" name="Google Shape;108;p19"/>
          <p:cNvGrpSpPr/>
          <p:nvPr/>
        </p:nvGrpSpPr>
        <p:grpSpPr>
          <a:xfrm rot="10800000">
            <a:off x="4569564" y="0"/>
            <a:ext cx="4574436" cy="4574436"/>
            <a:chOff x="0" y="12289"/>
            <a:chExt cx="3550" cy="3551"/>
          </a:xfrm>
        </p:grpSpPr>
        <p:sp>
          <p:nvSpPr>
            <p:cNvPr id="109" name="Google Shape;109;p1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45770" y="3412164"/>
            <a:ext cx="411480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1800"/>
              <a:buNone/>
              <a:defRPr b="1" i="0" sz="18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13" name="Google Shape;113;p19"/>
          <p:cNvCxnSpPr/>
          <p:nvPr/>
        </p:nvCxnSpPr>
        <p:spPr>
          <a:xfrm>
            <a:off x="445770" y="2962656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bg>
      <p:bgPr>
        <a:solidFill>
          <a:schemeClr val="accent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>
            <p:ph idx="2" type="pic"/>
          </p:nvPr>
        </p:nvSpPr>
        <p:spPr>
          <a:xfrm>
            <a:off x="0" y="0"/>
            <a:ext cx="9144000" cy="5160407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4732019" y="333700"/>
            <a:ext cx="4108109" cy="2468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Franklin Gothic"/>
              <a:buNone/>
              <a:defRPr b="1" i="0" sz="45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0"/>
          <p:cNvSpPr/>
          <p:nvPr/>
        </p:nvSpPr>
        <p:spPr>
          <a:xfrm>
            <a:off x="4732020" y="2963882"/>
            <a:ext cx="1600200" cy="754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328">
          <p15:clr>
            <a:srgbClr val="FBAE40"/>
          </p15:clr>
        </p15:guide>
        <p15:guide id="2" pos="3258">
          <p15:clr>
            <a:srgbClr val="FBAE40"/>
          </p15:clr>
        </p15:guide>
        <p15:guide id="3" pos="3420">
          <p15:clr>
            <a:srgbClr val="FBAE40"/>
          </p15:clr>
        </p15:guide>
        <p15:guide id="4" orient="horz" pos="138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Title 2"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4724876" y="322897"/>
            <a:ext cx="41148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b="1" i="0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1"/>
          <p:cNvSpPr/>
          <p:nvPr>
            <p:ph idx="2" type="pic"/>
          </p:nvPr>
        </p:nvSpPr>
        <p:spPr>
          <a:xfrm>
            <a:off x="0" y="-8335"/>
            <a:ext cx="4343400" cy="516017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24876" y="3426452"/>
            <a:ext cx="411480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1800"/>
              <a:buNone/>
              <a:defRPr b="1" i="0" sz="18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22" name="Google Shape;122;p21"/>
          <p:cNvCxnSpPr/>
          <p:nvPr/>
        </p:nvCxnSpPr>
        <p:spPr>
          <a:xfrm>
            <a:off x="4732020" y="2962656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4732428" y="308609"/>
            <a:ext cx="41148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b="1" i="0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25" name="Google Shape;125;p22"/>
          <p:cNvGrpSpPr/>
          <p:nvPr/>
        </p:nvGrpSpPr>
        <p:grpSpPr>
          <a:xfrm>
            <a:off x="1" y="569064"/>
            <a:ext cx="4574436" cy="4574436"/>
            <a:chOff x="0" y="12289"/>
            <a:chExt cx="3550" cy="3551"/>
          </a:xfrm>
        </p:grpSpPr>
        <p:sp>
          <p:nvSpPr>
            <p:cNvPr id="126" name="Google Shape;126;p2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129" name="Google Shape;129;p22"/>
          <p:cNvCxnSpPr/>
          <p:nvPr/>
        </p:nvCxnSpPr>
        <p:spPr>
          <a:xfrm>
            <a:off x="4732020" y="2962656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732429" y="3412164"/>
            <a:ext cx="411480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1800"/>
              <a:buNone/>
              <a:defRPr b="1" i="0" sz="18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">
  <p:cSld name="Title and Content 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3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133" name="Google Shape;133;p23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8" name="Google Shape;138;p23"/>
          <p:cNvSpPr txBox="1"/>
          <p:nvPr>
            <p:ph type="title"/>
          </p:nvPr>
        </p:nvSpPr>
        <p:spPr>
          <a:xfrm>
            <a:off x="4739164" y="2624750"/>
            <a:ext cx="3704750" cy="19071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9" name="Google Shape;139;p23"/>
          <p:cNvCxnSpPr/>
          <p:nvPr/>
        </p:nvCxnSpPr>
        <p:spPr>
          <a:xfrm>
            <a:off x="4760595" y="4734877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52914" y="342901"/>
            <a:ext cx="3898702" cy="17287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20572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ranklin Gothic"/>
              <a:buAutoNum type="arabicPeriod"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ranklin Gothic"/>
              <a:buAutoNum type="alphaLcPeriod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ranklin Gothic"/>
              <a:buAutoNum type="arabicParenR"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ranklin Gothic"/>
              <a:buNone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ranklin Gothic"/>
              <a:buAutoNum type="arabicPeriod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445770" y="2107946"/>
            <a:ext cx="3898702" cy="2489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445770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3" name="Google Shape;143;p23"/>
          <p:cNvSpPr txBox="1"/>
          <p:nvPr>
            <p:ph idx="10" type="dt"/>
          </p:nvPr>
        </p:nvSpPr>
        <p:spPr>
          <a:xfrm>
            <a:off x="850236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Picture">
  <p:cSld name="Title Content and Picture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31482" y="208597"/>
            <a:ext cx="3797618" cy="1765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45770" y="2459684"/>
            <a:ext cx="3783330" cy="2245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4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47" name="Google Shape;147;p24"/>
          <p:cNvCxnSpPr/>
          <p:nvPr/>
        </p:nvCxnSpPr>
        <p:spPr>
          <a:xfrm>
            <a:off x="445770" y="2248094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4"/>
          <p:cNvSpPr/>
          <p:nvPr>
            <p:ph idx="2" type="pic"/>
          </p:nvPr>
        </p:nvSpPr>
        <p:spPr>
          <a:xfrm>
            <a:off x="4572000" y="0"/>
            <a:ext cx="4588669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445770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" name="Google Shape;150;p24"/>
          <p:cNvSpPr txBox="1"/>
          <p:nvPr>
            <p:ph idx="10" type="dt"/>
          </p:nvPr>
        </p:nvSpPr>
        <p:spPr>
          <a:xfrm>
            <a:off x="850236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Table">
  <p:cSld name="Title Content and Table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5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53" name="Google Shape;153;p2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56" name="Google Shape;156;p25"/>
          <p:cNvSpPr txBox="1"/>
          <p:nvPr>
            <p:ph type="title"/>
          </p:nvPr>
        </p:nvSpPr>
        <p:spPr>
          <a:xfrm>
            <a:off x="2746057" y="3496288"/>
            <a:ext cx="5952173" cy="10355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7" name="Google Shape;157;p25"/>
          <p:cNvCxnSpPr/>
          <p:nvPr/>
        </p:nvCxnSpPr>
        <p:spPr>
          <a:xfrm>
            <a:off x="2753201" y="4734877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52914" y="438004"/>
            <a:ext cx="2118836" cy="29992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2057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2" type="body"/>
          </p:nvPr>
        </p:nvSpPr>
        <p:spPr>
          <a:xfrm>
            <a:off x="2753200" y="438004"/>
            <a:ext cx="5945029" cy="29992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445770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1" name="Google Shape;161;p25"/>
          <p:cNvSpPr txBox="1"/>
          <p:nvPr>
            <p:ph idx="10" type="dt"/>
          </p:nvPr>
        </p:nvSpPr>
        <p:spPr>
          <a:xfrm>
            <a:off x="850236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2">
  <p:cSld name="Table 2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445770" y="151800"/>
            <a:ext cx="8229600" cy="11777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445770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5" name="Google Shape;165;p26"/>
          <p:cNvSpPr txBox="1"/>
          <p:nvPr>
            <p:ph idx="10" type="dt"/>
          </p:nvPr>
        </p:nvSpPr>
        <p:spPr>
          <a:xfrm>
            <a:off x="850236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6" name="Google Shape;166;p26"/>
          <p:cNvCxnSpPr/>
          <p:nvPr/>
        </p:nvCxnSpPr>
        <p:spPr>
          <a:xfrm>
            <a:off x="445770" y="1611630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45770" y="1369219"/>
            <a:ext cx="778668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45770" y="273844"/>
            <a:ext cx="780097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50236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445770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80">
          <p15:clr>
            <a:srgbClr val="547EBF"/>
          </p15:clr>
        </p15:guide>
        <p15:guide id="4" orient="horz" pos="180">
          <p15:clr>
            <a:srgbClr val="547EBF"/>
          </p15:clr>
        </p15:guide>
        <p15:guide id="5" pos="5580">
          <p15:clr>
            <a:srgbClr val="547EBF"/>
          </p15:clr>
        </p15:guide>
        <p15:guide id="6" orient="horz" pos="3060">
          <p15:clr>
            <a:srgbClr val="547EBF"/>
          </p15:clr>
        </p15:guide>
        <p15:guide id="7" pos="450">
          <p15:clr>
            <a:srgbClr val="547EBF"/>
          </p15:clr>
        </p15:guide>
        <p15:guide id="8" pos="2790">
          <p15:clr>
            <a:srgbClr val="547EBF"/>
          </p15:clr>
        </p15:guide>
        <p15:guide id="9" pos="1584">
          <p15:clr>
            <a:srgbClr val="547EBF"/>
          </p15:clr>
        </p15:guide>
        <p15:guide id="10" pos="1386">
          <p15:clr>
            <a:srgbClr val="547EBF"/>
          </p15:clr>
        </p15:guide>
        <p15:guide id="11" pos="4176">
          <p15:clr>
            <a:srgbClr val="547EBF"/>
          </p15:clr>
        </p15:guide>
        <p15:guide id="12" pos="4374">
          <p15:clr>
            <a:srgbClr val="547EBF"/>
          </p15:clr>
        </p15:guide>
        <p15:guide id="13" pos="3726">
          <p15:clr>
            <a:srgbClr val="9FCC3B"/>
          </p15:clr>
        </p15:guide>
        <p15:guide id="14" pos="3906">
          <p15:clr>
            <a:srgbClr val="9FCC3B"/>
          </p15:clr>
        </p15:guide>
        <p15:guide id="15" pos="2034">
          <p15:clr>
            <a:srgbClr val="9FCC3B"/>
          </p15:clr>
        </p15:guide>
        <p15:guide id="16" pos="1854">
          <p15:clr>
            <a:srgbClr val="9FCC3B"/>
          </p15:clr>
        </p15:guide>
        <p15:guide id="17" pos="29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ctrTitle"/>
          </p:nvPr>
        </p:nvSpPr>
        <p:spPr>
          <a:xfrm>
            <a:off x="4691078" y="102859"/>
            <a:ext cx="41148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</a:pPr>
            <a:r>
              <a:rPr lang="en"/>
              <a:t>Happiness &amp; Sentiments</a:t>
            </a:r>
            <a:br>
              <a:rPr lang="en"/>
            </a:br>
            <a:r>
              <a:rPr lang="en" sz="1500"/>
              <a:t>Project 3 – Team 3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5172827" y="3158290"/>
            <a:ext cx="2547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Team: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-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Shreenidhi</a:t>
            </a: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Thotadamoole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-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Sowmya Kotipalli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-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Marco Nigro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-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Ryan Sambila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445770" y="208597"/>
            <a:ext cx="7333800" cy="112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Analysis of Social Media Content Across Different Countries</a:t>
            </a:r>
            <a:endParaRPr/>
          </a:p>
        </p:txBody>
      </p:sp>
      <p:pic>
        <p:nvPicPr>
          <p:cNvPr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965" y="1748325"/>
            <a:ext cx="4612009" cy="164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950" y="3423127"/>
            <a:ext cx="4516029" cy="158004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6"/>
          <p:cNvSpPr txBox="1"/>
          <p:nvPr/>
        </p:nvSpPr>
        <p:spPr>
          <a:xfrm>
            <a:off x="98025" y="2176100"/>
            <a:ext cx="123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USA</a:t>
            </a:r>
            <a:endParaRPr sz="2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155850" y="3959200"/>
            <a:ext cx="123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UK</a:t>
            </a:r>
            <a:endParaRPr sz="2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3096" y="3496650"/>
            <a:ext cx="2385828" cy="1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3100" y="1748330"/>
            <a:ext cx="2385824" cy="1646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445770" y="208597"/>
            <a:ext cx="7333774" cy="11209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of Social Media Content Across All Countries</a:t>
            </a:r>
            <a:endParaRPr/>
          </a:p>
        </p:txBody>
      </p:sp>
      <p:pic>
        <p:nvPicPr>
          <p:cNvPr id="292" name="Google Shape;292;p37"/>
          <p:cNvPicPr preferRelativeResize="0"/>
          <p:nvPr/>
        </p:nvPicPr>
        <p:blipFill rotWithShape="1">
          <a:blip r:embed="rId3">
            <a:alphaModFix/>
          </a:blip>
          <a:srcRect b="0" l="1478" r="1264" t="0"/>
          <a:stretch/>
        </p:blipFill>
        <p:spPr>
          <a:xfrm>
            <a:off x="370450" y="1969775"/>
            <a:ext cx="5897051" cy="282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9901" y="2710919"/>
            <a:ext cx="2571698" cy="1775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445770" y="208597"/>
            <a:ext cx="7333774" cy="11209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Happiness </a:t>
            </a:r>
            <a:r>
              <a:rPr lang="en"/>
              <a:t>vs. Social Media Sentiments</a:t>
            </a:r>
            <a:endParaRPr/>
          </a:p>
        </p:txBody>
      </p:sp>
      <p:sp>
        <p:nvSpPr>
          <p:cNvPr id="300" name="Google Shape;300;p38"/>
          <p:cNvSpPr txBox="1"/>
          <p:nvPr/>
        </p:nvSpPr>
        <p:spPr>
          <a:xfrm>
            <a:off x="6401550" y="4444475"/>
            <a:ext cx="2456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correlation between 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happiness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 and the neutral comments is 0.16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p38"/>
          <p:cNvSpPr txBox="1"/>
          <p:nvPr/>
        </p:nvSpPr>
        <p:spPr>
          <a:xfrm>
            <a:off x="523900" y="4444475"/>
            <a:ext cx="2456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correlation between happiness index and the positive comments is 0.41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3462725" y="4444475"/>
            <a:ext cx="2456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correlation between 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happiness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 and the negative comments is -0.37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3" name="Google Shape;3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2141238"/>
            <a:ext cx="2837177" cy="21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488" y="2141238"/>
            <a:ext cx="2837175" cy="217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1313" y="2165807"/>
            <a:ext cx="2837174" cy="212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0" y="208600"/>
            <a:ext cx="90273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Impact of Various Factors on the Happiness Index: General Linear Model</a:t>
            </a:r>
            <a:endParaRPr/>
          </a:p>
        </p:txBody>
      </p:sp>
      <p:sp>
        <p:nvSpPr>
          <p:cNvPr id="312" name="Google Shape;312;p39"/>
          <p:cNvSpPr txBox="1"/>
          <p:nvPr/>
        </p:nvSpPr>
        <p:spPr>
          <a:xfrm>
            <a:off x="445775" y="1657350"/>
            <a:ext cx="184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'gdp_per_capita',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'generosity',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'Social_support',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'corruption'</a:t>
            </a:r>
            <a:endParaRPr sz="1100"/>
          </a:p>
        </p:txBody>
      </p:sp>
      <p:pic>
        <p:nvPicPr>
          <p:cNvPr id="313" name="Google Shape;3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704050"/>
            <a:ext cx="3759500" cy="23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725" y="2890137"/>
            <a:ext cx="2460635" cy="199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9396" y="3021345"/>
            <a:ext cx="2276778" cy="1734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4750" y="1614963"/>
            <a:ext cx="3744788" cy="11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 txBox="1"/>
          <p:nvPr/>
        </p:nvSpPr>
        <p:spPr>
          <a:xfrm>
            <a:off x="576550" y="23986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R-squared: 0.50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18" name="Google Shape;318;p39"/>
          <p:cNvCxnSpPr/>
          <p:nvPr/>
        </p:nvCxnSpPr>
        <p:spPr>
          <a:xfrm rot="10800000">
            <a:off x="6967160" y="3411215"/>
            <a:ext cx="58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9"/>
          <p:cNvCxnSpPr/>
          <p:nvPr/>
        </p:nvCxnSpPr>
        <p:spPr>
          <a:xfrm rot="10800000">
            <a:off x="6982450" y="3243700"/>
            <a:ext cx="1181100" cy="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9"/>
          <p:cNvCxnSpPr/>
          <p:nvPr/>
        </p:nvCxnSpPr>
        <p:spPr>
          <a:xfrm rot="10800000">
            <a:off x="6967275" y="4417050"/>
            <a:ext cx="1813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9"/>
          <p:cNvCxnSpPr/>
          <p:nvPr/>
        </p:nvCxnSpPr>
        <p:spPr>
          <a:xfrm>
            <a:off x="6982450" y="3243700"/>
            <a:ext cx="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9"/>
          <p:cNvCxnSpPr/>
          <p:nvPr/>
        </p:nvCxnSpPr>
        <p:spPr>
          <a:xfrm>
            <a:off x="7553950" y="3243700"/>
            <a:ext cx="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9"/>
          <p:cNvCxnSpPr/>
          <p:nvPr/>
        </p:nvCxnSpPr>
        <p:spPr>
          <a:xfrm>
            <a:off x="6974830" y="4340850"/>
            <a:ext cx="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9"/>
          <p:cNvCxnSpPr/>
          <p:nvPr/>
        </p:nvCxnSpPr>
        <p:spPr>
          <a:xfrm>
            <a:off x="7553950" y="4340850"/>
            <a:ext cx="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9"/>
          <p:cNvCxnSpPr/>
          <p:nvPr/>
        </p:nvCxnSpPr>
        <p:spPr>
          <a:xfrm>
            <a:off x="8163550" y="4340850"/>
            <a:ext cx="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9"/>
          <p:cNvCxnSpPr/>
          <p:nvPr/>
        </p:nvCxnSpPr>
        <p:spPr>
          <a:xfrm>
            <a:off x="7553950" y="3403600"/>
            <a:ext cx="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9"/>
          <p:cNvCxnSpPr/>
          <p:nvPr/>
        </p:nvCxnSpPr>
        <p:spPr>
          <a:xfrm>
            <a:off x="6974830" y="3411225"/>
            <a:ext cx="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9"/>
          <p:cNvSpPr txBox="1"/>
          <p:nvPr/>
        </p:nvSpPr>
        <p:spPr>
          <a:xfrm>
            <a:off x="7565350" y="4340850"/>
            <a:ext cx="58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****</a:t>
            </a:r>
            <a:endParaRPr sz="1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9" name="Google Shape;329;p39"/>
          <p:cNvSpPr txBox="1"/>
          <p:nvPr/>
        </p:nvSpPr>
        <p:spPr>
          <a:xfrm>
            <a:off x="7035165" y="3205600"/>
            <a:ext cx="58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****</a:t>
            </a:r>
            <a:endParaRPr sz="1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0" name="Google Shape;330;p39"/>
          <p:cNvSpPr txBox="1"/>
          <p:nvPr/>
        </p:nvSpPr>
        <p:spPr>
          <a:xfrm>
            <a:off x="7355790" y="3059600"/>
            <a:ext cx="58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****</a:t>
            </a:r>
            <a:endParaRPr sz="1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445770" y="208597"/>
            <a:ext cx="73338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Happiness Interactive Visualizations</a:t>
            </a:r>
            <a:endParaRPr/>
          </a:p>
        </p:txBody>
      </p:sp>
      <p:sp>
        <p:nvSpPr>
          <p:cNvPr id="337" name="Google Shape;337;p40"/>
          <p:cNvSpPr txBox="1"/>
          <p:nvPr>
            <p:ph idx="1" type="body"/>
          </p:nvPr>
        </p:nvSpPr>
        <p:spPr>
          <a:xfrm>
            <a:off x="443626" y="1790842"/>
            <a:ext cx="3689100" cy="26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/>
          </a:bodyPr>
          <a:lstStyle/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/>
              <a:t>Demo - switch to the interactive page</a:t>
            </a:r>
            <a:endParaRPr/>
          </a:p>
          <a:p>
            <a:pPr indent="-114300" lvl="1" marL="215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445770" y="148806"/>
            <a:ext cx="82296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Summary &amp; Takeaways</a:t>
            </a:r>
            <a:endParaRPr/>
          </a:p>
        </p:txBody>
      </p:sp>
      <p:grpSp>
        <p:nvGrpSpPr>
          <p:cNvPr id="344" name="Google Shape;344;p41"/>
          <p:cNvGrpSpPr/>
          <p:nvPr/>
        </p:nvGrpSpPr>
        <p:grpSpPr>
          <a:xfrm>
            <a:off x="1364397" y="3824884"/>
            <a:ext cx="6612161" cy="911652"/>
            <a:chOff x="1593000" y="2322564"/>
            <a:chExt cx="5957975" cy="643504"/>
          </a:xfrm>
        </p:grpSpPr>
        <p:sp>
          <p:nvSpPr>
            <p:cNvPr id="345" name="Google Shape;345;p4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 rot="-5400000">
              <a:off x="4987682" y="448551"/>
              <a:ext cx="643350" cy="4391375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2342625" y="2399939"/>
              <a:ext cx="42582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Are these factors reflected in Social Media? How does Social media sentiment relate to Happiness Index?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351" name="Google Shape;351;p41"/>
          <p:cNvGrpSpPr/>
          <p:nvPr/>
        </p:nvGrpSpPr>
        <p:grpSpPr>
          <a:xfrm>
            <a:off x="1364397" y="2896738"/>
            <a:ext cx="6619229" cy="911662"/>
            <a:chOff x="1593000" y="2322557"/>
            <a:chExt cx="5964344" cy="643511"/>
          </a:xfrm>
        </p:grpSpPr>
        <p:sp>
          <p:nvSpPr>
            <p:cNvPr id="352" name="Google Shape;352;p4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 rot="-5400000">
              <a:off x="5013819" y="422407"/>
              <a:ext cx="643375" cy="4443675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2342625" y="2399957"/>
              <a:ext cx="43428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How does Countries GDP, Corruption, Social support impact its “Happiness Index”?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358" name="Google Shape;358;p41"/>
          <p:cNvGrpSpPr/>
          <p:nvPr/>
        </p:nvGrpSpPr>
        <p:grpSpPr>
          <a:xfrm>
            <a:off x="1364397" y="1973551"/>
            <a:ext cx="6696638" cy="911659"/>
            <a:chOff x="1593000" y="2322559"/>
            <a:chExt cx="6034094" cy="643509"/>
          </a:xfrm>
        </p:grpSpPr>
        <p:sp>
          <p:nvSpPr>
            <p:cNvPr id="359" name="Google Shape;359;p4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1"/>
            <p:cNvSpPr/>
            <p:nvPr/>
          </p:nvSpPr>
          <p:spPr>
            <a:xfrm rot="-5400000">
              <a:off x="5048694" y="387534"/>
              <a:ext cx="643375" cy="4513425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2342625" y="2399959"/>
              <a:ext cx="42582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Which Country is happier in the world and why?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ppiness IELTS Speaking Part 1 Questions with Answers" id="369" name="Google Shape;3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913459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2"/>
          <p:cNvSpPr/>
          <p:nvPr/>
        </p:nvSpPr>
        <p:spPr>
          <a:xfrm>
            <a:off x="3591727" y="1387507"/>
            <a:ext cx="3134360" cy="1701800"/>
          </a:xfrm>
          <a:prstGeom prst="roundRect">
            <a:avLst>
              <a:gd fmla="val 16667" name="adj"/>
            </a:avLst>
          </a:prstGeom>
          <a:solidFill>
            <a:srgbClr val="FDF6DA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Questions?</a:t>
            </a:r>
            <a:endParaRPr sz="1100"/>
          </a:p>
        </p:txBody>
      </p:sp>
      <p:sp>
        <p:nvSpPr>
          <p:cNvPr id="371" name="Google Shape;371;p42"/>
          <p:cNvSpPr/>
          <p:nvPr/>
        </p:nvSpPr>
        <p:spPr>
          <a:xfrm>
            <a:off x="6943726" y="2723099"/>
            <a:ext cx="1881600" cy="14514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Thank You!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☺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445770" y="142179"/>
            <a:ext cx="5090810" cy="11951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445300" y="1710924"/>
            <a:ext cx="5091000" cy="3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900">
            <a:normAutofit fontScale="85000" lnSpcReduction="20000"/>
          </a:bodyPr>
          <a:lstStyle/>
          <a:p>
            <a:pPr indent="-211455" lvl="0" marL="215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ct val="100000"/>
              <a:buFont typeface="Arial"/>
              <a:buChar char="•"/>
            </a:pPr>
            <a:r>
              <a:rPr lang="en"/>
              <a:t>Introduction: What questions are we trying to answer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8755" lvl="0" marL="215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Data Ethics: Data </a:t>
            </a:r>
            <a:r>
              <a:rPr lang="en"/>
              <a:t>Classification</a:t>
            </a:r>
            <a:endParaRPr/>
          </a:p>
          <a:p>
            <a:pPr indent="-211455" lvl="0" marL="215900" rtl="0" algn="l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Clr>
                <a:srgbClr val="5D7C3F"/>
              </a:buClr>
              <a:buSzPct val="100000"/>
              <a:buFont typeface="Arial"/>
              <a:buChar char="•"/>
            </a:pPr>
            <a:r>
              <a:rPr lang="en"/>
              <a:t>Data: How data is obtained, cleaned and stored</a:t>
            </a:r>
            <a:endParaRPr/>
          </a:p>
          <a:p>
            <a:pPr indent="-211455" lvl="0" marL="215900" rtl="0" algn="l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Clr>
                <a:srgbClr val="5D7C3F"/>
              </a:buClr>
              <a:buSzPct val="100000"/>
              <a:buFont typeface="Arial"/>
              <a:buChar char="•"/>
            </a:pPr>
            <a:r>
              <a:rPr lang="en"/>
              <a:t>Happiness Score</a:t>
            </a:r>
            <a:endParaRPr/>
          </a:p>
          <a:p>
            <a:pPr indent="-211455" lvl="0" marL="215900" rtl="0" algn="l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Clr>
                <a:srgbClr val="5D7C3F"/>
              </a:buClr>
              <a:buSzPct val="100000"/>
              <a:buFont typeface="Arial"/>
              <a:buChar char="•"/>
            </a:pPr>
            <a:r>
              <a:rPr lang="en"/>
              <a:t>Happiness vs. Social Media Sentiments</a:t>
            </a:r>
            <a:endParaRPr/>
          </a:p>
          <a:p>
            <a:pPr indent="-211455" lvl="0" marL="215900" rtl="0" algn="l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Clr>
                <a:srgbClr val="5D7C3F"/>
              </a:buClr>
              <a:buSzPct val="100000"/>
              <a:buFont typeface="Arial"/>
              <a:buChar char="•"/>
            </a:pPr>
            <a:r>
              <a:rPr lang="en"/>
              <a:t>Happiness Interactive Visualizations</a:t>
            </a:r>
            <a:endParaRPr/>
          </a:p>
          <a:p>
            <a:pPr indent="-220662" lvl="1" marL="520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•"/>
            </a:pPr>
            <a:r>
              <a:rPr b="1" lang="en">
                <a:solidFill>
                  <a:schemeClr val="lt2"/>
                </a:solidFill>
              </a:rPr>
              <a:t>Demo</a:t>
            </a:r>
            <a:endParaRPr b="1">
              <a:solidFill>
                <a:schemeClr val="lt2"/>
              </a:solidFill>
            </a:endParaRPr>
          </a:p>
          <a:p>
            <a:pPr indent="-211455" lvl="0" marL="215900" rtl="0" algn="l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Clr>
                <a:srgbClr val="5D7C3F"/>
              </a:buClr>
              <a:buSzPct val="100000"/>
              <a:buFont typeface="Arial"/>
              <a:buChar char="•"/>
            </a:pPr>
            <a:r>
              <a:rPr lang="en"/>
              <a:t>Summary</a:t>
            </a:r>
            <a:endParaRPr/>
          </a:p>
          <a:p>
            <a:pPr indent="-114300" lvl="0" marL="215900" rtl="0" algn="l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Clr>
                <a:srgbClr val="5D7C3F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45775" y="77153"/>
            <a:ext cx="8155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187" name="Google Shape;187;p29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88" name="Google Shape;188;p2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50" y="881525"/>
            <a:ext cx="6619776" cy="22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91772">
            <a:off x="3296725" y="1927899"/>
            <a:ext cx="5389525" cy="28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445775" y="77153"/>
            <a:ext cx="8155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Are we more happier if we are richer !!!</a:t>
            </a:r>
            <a:endParaRPr/>
          </a:p>
        </p:txBody>
      </p:sp>
      <p:grpSp>
        <p:nvGrpSpPr>
          <p:cNvPr id="199" name="Google Shape;199;p30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00" name="Google Shape;200;p3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203" name="Google Shape;203;p30"/>
          <p:cNvGrpSpPr/>
          <p:nvPr/>
        </p:nvGrpSpPr>
        <p:grpSpPr>
          <a:xfrm>
            <a:off x="1364397" y="3824884"/>
            <a:ext cx="6612161" cy="911652"/>
            <a:chOff x="1593000" y="2322564"/>
            <a:chExt cx="5957975" cy="643504"/>
          </a:xfrm>
        </p:grpSpPr>
        <p:sp>
          <p:nvSpPr>
            <p:cNvPr id="204" name="Google Shape;204;p3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 rot="-5400000">
              <a:off x="4987682" y="448551"/>
              <a:ext cx="643350" cy="4391375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2342625" y="2399939"/>
              <a:ext cx="42582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Are these factors reflected in Social Media? How does Social media sentiment relate to Happiness Index?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210" name="Google Shape;210;p30"/>
          <p:cNvGrpSpPr/>
          <p:nvPr/>
        </p:nvGrpSpPr>
        <p:grpSpPr>
          <a:xfrm>
            <a:off x="1364397" y="2896738"/>
            <a:ext cx="6619229" cy="911662"/>
            <a:chOff x="1593000" y="2322557"/>
            <a:chExt cx="5964344" cy="643511"/>
          </a:xfrm>
        </p:grpSpPr>
        <p:sp>
          <p:nvSpPr>
            <p:cNvPr id="211" name="Google Shape;211;p3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 rot="-5400000">
              <a:off x="5013819" y="422407"/>
              <a:ext cx="643375" cy="4443675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2342625" y="2399957"/>
              <a:ext cx="43428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How do </a:t>
              </a: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Countries</a:t>
              </a: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GDP, Corruption, Social support impact its “Happiness Index”?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217" name="Google Shape;217;p30"/>
          <p:cNvGrpSpPr/>
          <p:nvPr/>
        </p:nvGrpSpPr>
        <p:grpSpPr>
          <a:xfrm>
            <a:off x="1364397" y="1973551"/>
            <a:ext cx="6696638" cy="911659"/>
            <a:chOff x="1593000" y="2322559"/>
            <a:chExt cx="6034094" cy="643509"/>
          </a:xfrm>
        </p:grpSpPr>
        <p:sp>
          <p:nvSpPr>
            <p:cNvPr id="218" name="Google Shape;218;p3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 rot="-5400000">
              <a:off x="5048694" y="387534"/>
              <a:ext cx="643375" cy="4513425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2342625" y="2399959"/>
              <a:ext cx="42582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Which </a:t>
              </a: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Country</a:t>
              </a: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is happiest in the world and why?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445775" y="77153"/>
            <a:ext cx="8155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Data Ethics: Data </a:t>
            </a:r>
            <a:r>
              <a:rPr lang="en"/>
              <a:t>Classification</a:t>
            </a:r>
            <a:endParaRPr/>
          </a:p>
        </p:txBody>
      </p:sp>
      <p:grpSp>
        <p:nvGrpSpPr>
          <p:cNvPr id="230" name="Google Shape;230;p31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31" name="Google Shape;231;p3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195" y="1714503"/>
            <a:ext cx="6619780" cy="2823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45775" y="77153"/>
            <a:ext cx="8155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Data Ethics: Data Classification Examples</a:t>
            </a:r>
            <a:endParaRPr/>
          </a:p>
        </p:txBody>
      </p:sp>
      <p:grpSp>
        <p:nvGrpSpPr>
          <p:cNvPr id="241" name="Google Shape;241;p32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42" name="Google Shape;242;p3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275" y="744050"/>
            <a:ext cx="3912492" cy="43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445770" y="208597"/>
            <a:ext cx="7333774" cy="11209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Build out Data</a:t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443626" y="1790842"/>
            <a:ext cx="3574127" cy="2698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 fontScale="25000" lnSpcReduction="20000"/>
          </a:bodyPr>
          <a:lstStyle/>
          <a:p>
            <a:pPr indent="-2540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4000"/>
              <a:t>Multiple csv files with different header names for the same columns and only a few files had the exact same fields.</a:t>
            </a:r>
            <a:endParaRPr sz="4000"/>
          </a:p>
          <a:p>
            <a:pPr indent="-215900" lvl="1" marL="215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4000"/>
              <a:t>In Python Pandas we reordered and created a DataFrame for the new ordered columns.</a:t>
            </a:r>
            <a:endParaRPr sz="4000"/>
          </a:p>
          <a:p>
            <a:pPr indent="-215900" lvl="1" marL="215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4000"/>
              <a:t>Renamed the headers to all match </a:t>
            </a:r>
            <a:endParaRPr sz="4000"/>
          </a:p>
          <a:p>
            <a:pPr indent="-215900" lvl="1" marL="215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4000"/>
              <a:t>Inserted a year column</a:t>
            </a:r>
            <a:endParaRPr sz="4000"/>
          </a:p>
          <a:p>
            <a:pPr indent="-215900" lvl="1" marL="215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4000"/>
              <a:t>Unionized all new DataFrames</a:t>
            </a:r>
            <a:endParaRPr sz="4000"/>
          </a:p>
          <a:p>
            <a:pPr indent="-215900" lvl="1" marL="215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4000"/>
              <a:t>Cleaned the DataFrame for any rows with zeros or N/A from the csv file.</a:t>
            </a:r>
            <a:endParaRPr sz="4000"/>
          </a:p>
          <a:p>
            <a:pPr indent="-215900" lvl="1" marL="215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4000"/>
              <a:t>Sentiments files:</a:t>
            </a:r>
            <a:endParaRPr sz="4000"/>
          </a:p>
          <a:p>
            <a:pPr indent="-215900" lvl="2" marL="4445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4000"/>
              <a:t>Imported &amp; cleaned</a:t>
            </a:r>
            <a:endParaRPr sz="4000"/>
          </a:p>
          <a:p>
            <a:pPr indent="-215900" lvl="2" marL="4445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4000"/>
              <a:t>Created x-ref table for:  Sentiments =&gt; (Pos/Neg/Neut)</a:t>
            </a:r>
            <a:endParaRPr sz="4000"/>
          </a:p>
          <a:p>
            <a:pPr indent="-152400" lvl="1" marL="215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 rotWithShape="1">
          <a:blip r:embed="rId3">
            <a:alphaModFix/>
          </a:blip>
          <a:srcRect b="13269" l="0" r="0" t="0"/>
          <a:stretch/>
        </p:blipFill>
        <p:spPr>
          <a:xfrm>
            <a:off x="4572000" y="208600"/>
            <a:ext cx="2974000" cy="19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3950" y="2411220"/>
            <a:ext cx="4862760" cy="887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6509" y="3374555"/>
            <a:ext cx="4585996" cy="914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1251" y="4377398"/>
            <a:ext cx="2356992" cy="681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3525" y="3863025"/>
            <a:ext cx="1325500" cy="94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445770" y="208597"/>
            <a:ext cx="7333774" cy="11209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Storage of Data</a:t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443626" y="1790842"/>
            <a:ext cx="3689221" cy="2698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 lnSpcReduction="10000"/>
          </a:bodyPr>
          <a:lstStyle/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/>
              <a:t>Used pgAdmin to Create a SQL Database</a:t>
            </a:r>
            <a:endParaRPr/>
          </a:p>
          <a:p>
            <a:pPr indent="-209550" lvl="1" marL="215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Created Tables for </a:t>
            </a:r>
            <a:endParaRPr/>
          </a:p>
          <a:p>
            <a:pPr indent="-209550" lvl="2" marL="4445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Happiness years Union</a:t>
            </a:r>
            <a:endParaRPr/>
          </a:p>
          <a:p>
            <a:pPr indent="-209550" lvl="2" marL="4445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Sentiments </a:t>
            </a:r>
            <a:endParaRPr/>
          </a:p>
          <a:p>
            <a:pPr indent="-222250" lvl="3" marL="6223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Pos/Neg/Neut xref</a:t>
            </a:r>
            <a:endParaRPr/>
          </a:p>
          <a:p>
            <a:pPr indent="-209550" lvl="1" marL="215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Joined Sentiments on xref table  </a:t>
            </a:r>
            <a:endParaRPr/>
          </a:p>
          <a:p>
            <a:pPr indent="-114300" lvl="1" marL="215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697" y="984844"/>
            <a:ext cx="4706354" cy="329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445770" y="208597"/>
            <a:ext cx="7333774" cy="11209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Exploring Emotion Distribution Across Social Media Platforms</a:t>
            </a:r>
            <a:r>
              <a:rPr lang="en"/>
              <a:t> </a:t>
            </a:r>
            <a:endParaRPr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90" y="1790850"/>
            <a:ext cx="4987541" cy="33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0113" y="2624425"/>
            <a:ext cx="556275" cy="15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Shoppers Are Using Social Media" id="274" name="Google Shape;27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837" y="2377182"/>
            <a:ext cx="3014574" cy="200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