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9" r:id="rId5"/>
    <p:sldId id="270" r:id="rId6"/>
    <p:sldId id="263" r:id="rId7"/>
    <p:sldId id="264" r:id="rId8"/>
    <p:sldId id="271" r:id="rId9"/>
    <p:sldId id="272" r:id="rId10"/>
    <p:sldId id="273" r:id="rId11"/>
    <p:sldId id="274" r:id="rId12"/>
    <p:sldId id="281" r:id="rId13"/>
    <p:sldId id="282" r:id="rId14"/>
    <p:sldId id="283" r:id="rId15"/>
    <p:sldId id="284" r:id="rId16"/>
    <p:sldId id="360" r:id="rId17"/>
    <p:sldId id="285" r:id="rId18"/>
    <p:sldId id="286" r:id="rId19"/>
    <p:sldId id="296" r:id="rId20"/>
    <p:sldId id="297" r:id="rId21"/>
    <p:sldId id="298" r:id="rId22"/>
    <p:sldId id="299" r:id="rId23"/>
    <p:sldId id="291" r:id="rId24"/>
    <p:sldId id="303" r:id="rId25"/>
    <p:sldId id="304" r:id="rId26"/>
    <p:sldId id="340" r:id="rId27"/>
    <p:sldId id="341" r:id="rId28"/>
    <p:sldId id="342" r:id="rId29"/>
    <p:sldId id="343" r:id="rId30"/>
    <p:sldId id="300" r:id="rId31"/>
    <p:sldId id="301" r:id="rId32"/>
    <p:sldId id="302" r:id="rId33"/>
    <p:sldId id="295" r:id="rId34"/>
    <p:sldId id="316" r:id="rId35"/>
    <p:sldId id="305" r:id="rId36"/>
    <p:sldId id="306" r:id="rId37"/>
    <p:sldId id="307" r:id="rId38"/>
    <p:sldId id="308" r:id="rId39"/>
    <p:sldId id="345" r:id="rId40"/>
    <p:sldId id="309" r:id="rId41"/>
    <p:sldId id="310" r:id="rId42"/>
    <p:sldId id="311" r:id="rId43"/>
    <p:sldId id="312" r:id="rId44"/>
    <p:sldId id="313" r:id="rId45"/>
    <p:sldId id="314" r:id="rId46"/>
    <p:sldId id="346" r:id="rId47"/>
    <p:sldId id="315" r:id="rId48"/>
    <p:sldId id="317" r:id="rId49"/>
    <p:sldId id="318" r:id="rId50"/>
    <p:sldId id="347" r:id="rId51"/>
    <p:sldId id="348" r:id="rId52"/>
    <p:sldId id="350" r:id="rId53"/>
    <p:sldId id="349" r:id="rId54"/>
    <p:sldId id="351" r:id="rId55"/>
    <p:sldId id="353" r:id="rId56"/>
    <p:sldId id="352" r:id="rId57"/>
    <p:sldId id="354" r:id="rId58"/>
    <p:sldId id="355" r:id="rId59"/>
    <p:sldId id="333" r:id="rId60"/>
    <p:sldId id="334" r:id="rId61"/>
    <p:sldId id="335" r:id="rId62"/>
    <p:sldId id="336" r:id="rId63"/>
    <p:sldId id="338" r:id="rId64"/>
    <p:sldId id="337" r:id="rId65"/>
    <p:sldId id="356" r:id="rId66"/>
    <p:sldId id="358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0CF6-9679-43DE-A329-CE050ED82C61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59A6-F4ED-422F-8974-D5F4440C1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i="1"/>
              <a:t>PRESENTATION ON</a:t>
            </a:r>
            <a:br>
              <a:rPr lang="en-US" sz="2400" b="1" i="1"/>
            </a:br>
            <a:r>
              <a:rPr lang="en-US" sz="2400" b="1" i="1"/>
              <a:t>PROJECTION OF POINT/LINE</a:t>
            </a:r>
            <a:endParaRPr lang="en-US" sz="4000" b="1" i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b="1" i="1" dirty="0" smtClean="0"/>
              <a:t>RAHUL VAISH</a:t>
            </a:r>
          </a:p>
          <a:p>
            <a:pPr>
              <a:lnSpc>
                <a:spcPct val="80000"/>
              </a:lnSpc>
            </a:pPr>
            <a:r>
              <a:rPr lang="en-US" sz="1800" b="1" i="1" dirty="0" smtClean="0"/>
              <a:t>IIT </a:t>
            </a:r>
            <a:r>
              <a:rPr lang="en-US" sz="1800" b="1" i="1" dirty="0" err="1" smtClean="0"/>
              <a:t>Mandi</a:t>
            </a:r>
            <a:endParaRPr lang="en-US" sz="1800" b="1" i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A172-CF95-4007-8699-7853684C466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TWO QUADRANT SYSTEM FOR TWO DIRECTION OF SIGHT</a:t>
            </a:r>
            <a:endParaRPr lang="en-US" sz="400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ANTI CLOCKWISE OR LEFT HAND SYSTEM</a:t>
            </a:r>
          </a:p>
          <a:p>
            <a:r>
              <a:rPr lang="en-US" dirty="0" smtClean="0"/>
              <a:t>CLOCKWISE OR RIGHT HAND SYSTEM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3DFF-D509-4EFD-A16F-A173A17A400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ANTICLOCKWISE LEFT HAND SYSTEM</a:t>
            </a:r>
          </a:p>
        </p:txBody>
      </p:sp>
      <p:pic>
        <p:nvPicPr>
          <p:cNvPr id="126979" name="Picture 3" descr="IMG_000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028" y="2106009"/>
            <a:ext cx="5647944" cy="3514344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145-7CEE-40F8-B374-A5CA0D6EFF8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CLOCKWISE RIGHT HAND SYSTEM</a:t>
            </a:r>
          </a:p>
        </p:txBody>
      </p:sp>
      <p:pic>
        <p:nvPicPr>
          <p:cNvPr id="129027" name="Picture 3" descr="IMG_000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524000"/>
            <a:ext cx="7315200" cy="4724400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3799-A84B-4B49-A8A3-52B7603F33E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OF A POINT IN 1Q 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POINT P IN 1Q IS HAVING P’ AS FRONT VIEW AND P AS THE TOP VIEW.</a:t>
            </a:r>
          </a:p>
          <a:p>
            <a:r>
              <a:rPr lang="en-US" dirty="0" smtClean="0"/>
              <a:t>HOLD VP AND REVOLVE HP IN CLOCKWISE DIRECTION THROUGH 90 DEG.</a:t>
            </a:r>
          </a:p>
          <a:p>
            <a:r>
              <a:rPr lang="en-US" dirty="0" smtClean="0"/>
              <a:t>THE PROJECTIONS P’ AND P LIE ON A PROJECTOR PERPENDICULAR TO THE XY LINE AND THE FRONT VIEW P’ AFTER RABATMENT ,LIES ABOVE THE XY LINE AND THE PLAN P BELOW IT.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B4E-27E1-4A97-912C-C8BCA425C91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PROJECTION OF POINT ‘P’ IN 1</a:t>
            </a:r>
            <a:r>
              <a:rPr lang="en-US" sz="4000" baseline="30000"/>
              <a:t>ST</a:t>
            </a:r>
            <a:r>
              <a:rPr lang="en-US" sz="4000"/>
              <a:t>  QUADRANT </a:t>
            </a:r>
          </a:p>
        </p:txBody>
      </p:sp>
      <p:pic>
        <p:nvPicPr>
          <p:cNvPr id="10244" name="Picture 4" descr="IMG_000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76400"/>
            <a:ext cx="7162800" cy="4953000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C768-C466-44F5-B1DB-13F3EE3B1A62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PROJECTION OF POINT ‘P’ IN 2</a:t>
            </a:r>
            <a:r>
              <a:rPr lang="en-US" sz="4000" baseline="30000"/>
              <a:t>nd</a:t>
            </a:r>
            <a:r>
              <a:rPr lang="en-US" sz="4000"/>
              <a:t>   QUADRANT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HOLD VP AND REVOLVE HP THROUGH 90 DEG IN CLOCKWISE DIRECTION.</a:t>
            </a:r>
          </a:p>
          <a:p>
            <a:r>
              <a:rPr lang="en-US" dirty="0" smtClean="0"/>
              <a:t>AFTER RABATMENT THE ELEVATION P’ AND PLAN P BOTH LIE ABOVE XY LINE, ON A PROJECTOR PERPENDICULAR TO XY. 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5BEF-DBE9-4913-9B80-B6CE6C24E6D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EA2-A077-400B-93AF-7AA7C914AF51}" type="slidenum">
              <a:rPr lang="en-US"/>
              <a:pPr/>
              <a:t>16</a:t>
            </a:fld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PROJECTION OF POINT ‘P’ IN 2</a:t>
            </a:r>
            <a:r>
              <a:rPr lang="en-US" sz="4000" baseline="30000"/>
              <a:t>ND</a:t>
            </a:r>
            <a:r>
              <a:rPr lang="en-US" sz="4000"/>
              <a:t> QUADRANT</a:t>
            </a:r>
          </a:p>
        </p:txBody>
      </p:sp>
      <p:pic>
        <p:nvPicPr>
          <p:cNvPr id="36868" name="Picture 4" descr="IMG_000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1524000"/>
            <a:ext cx="6781800" cy="4876800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PROJECTION OF POINT ‘P’ IN 3</a:t>
            </a:r>
            <a:r>
              <a:rPr lang="en-US" sz="4000" baseline="30000"/>
              <a:t>rd</a:t>
            </a:r>
            <a:r>
              <a:rPr lang="en-US" sz="4000"/>
              <a:t>    QUADRANT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HOLD VP AND REVOLVE HP THROUGH 90 DEG IN CLOCKWISE DIRECTION SO THAT 1Q OPENS OUT.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AFTER RABATMENT THE ELEVATION P’ LIES BELOW AND PLAN P LIES ABOVE THE XY LINE ON A COMMON PROJECTOR PERPENDICULAR TO XY.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DISTANCE OF P’ BELOW XY IS EQUAL TO THE DISTANCE OF P BELOW HP AND THE DISTANCE OF TOP VIEW ABOVE THE XY IS EQUAL TO THE DISTANCE OF THE POINT P BEHIND VP </a:t>
            </a: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2F-07D5-40B1-87D3-0FC8422D035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PROJECTION OF POINT IN 3</a:t>
            </a:r>
            <a:r>
              <a:rPr lang="en-US" sz="4000" baseline="30000"/>
              <a:t>RD</a:t>
            </a:r>
            <a:r>
              <a:rPr lang="en-US" sz="4000"/>
              <a:t> QUADRANT </a:t>
            </a:r>
          </a:p>
        </p:txBody>
      </p:sp>
      <p:pic>
        <p:nvPicPr>
          <p:cNvPr id="11268" name="Picture 4" descr="IMG_000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728" y="2558637"/>
            <a:ext cx="2828544" cy="2609088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7D36-FCD7-4B43-AFA5-0DC03DAE939F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PROJECTION OF POINT IN 4</a:t>
            </a:r>
            <a:r>
              <a:rPr lang="en-US" sz="4000" baseline="30000"/>
              <a:t>th</a:t>
            </a:r>
            <a:r>
              <a:rPr lang="en-US" sz="4000"/>
              <a:t>  QUADRANT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HOLD VP AND REVOLVE HP THROUGH 90 DEG IN CLOCKWISE DIRECTION.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AFTER RABATMENT THE ELEVATION P’ AND PLAN P LIES BELOW THE XY LINE ON A COMMON PROJECTOR PERPENDICULAR TO XY. 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THE DISTANCE OF P’ BELOW XY IS EQUAL TO THE DISTANCE OF THE POINT P BELOW HP AND THE DISTANCE OF TOP VIEW P BELOW THE XY IS EQUAL TO THE DISTANCE OF THE POINT P IN-FRONT OF VP 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0C1B-C9AC-4AF4-AF34-296660C2EE6E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HAS SIMPLY POSITION BUT NO MAGNITUDE</a:t>
            </a:r>
          </a:p>
          <a:p>
            <a:r>
              <a:rPr lang="en-US" dirty="0" smtClean="0"/>
              <a:t>GENERALLY REPRESENTED BY A VERY SMALL CIRCLE OR A DOT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PROJECTION OF POINT IN 4</a:t>
            </a:r>
            <a:r>
              <a:rPr lang="en-US" sz="4000" baseline="30000"/>
              <a:t>TH</a:t>
            </a:r>
            <a:r>
              <a:rPr lang="en-US" sz="4000"/>
              <a:t> QUADRANT</a:t>
            </a:r>
          </a:p>
        </p:txBody>
      </p:sp>
      <p:pic>
        <p:nvPicPr>
          <p:cNvPr id="12292" name="Picture 4" descr="IMG_000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524000"/>
            <a:ext cx="6934200" cy="4724400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88CC-30DD-4F47-9EC6-9ACE0A823E3E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to Remember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 smtClean="0"/>
              <a:t>THE FRONT VIEW AND TOP VIEW OF A POINT ARE ALWAYS ON THE SAME VERTICAL LINE.</a:t>
            </a:r>
          </a:p>
          <a:p>
            <a:r>
              <a:rPr lang="en-US" sz="2800" dirty="0" smtClean="0"/>
              <a:t>IF THE POINT IS ABOVE HP ,ITS FRONT VIEW IS ABOVE XY LINE ,IF THE GIVEN POINT IS BELOW THE HP ,ITS FRONT VIEW IS BELOW THE XY LINE.</a:t>
            </a:r>
          </a:p>
          <a:p>
            <a:r>
              <a:rPr lang="en-US" sz="2800" dirty="0" smtClean="0"/>
              <a:t>IF THE POINT IS IN FRONT OF VP ,ITS TOP VIEW IS BELOW THE XY LINE. IF THE GIVEN POINT IS BEHIND VP, ITS TOP VIEW IS ABOVE THE XY LINE </a:t>
            </a:r>
            <a:endParaRPr 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613-0FB1-4913-A468-E042FEE3C54F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observations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IN FIRST AND THIRD QUADRANT THE PROJECTION OF THE POINT P LIE ON THE OPPOSITE SIDES OF THE XY LINE.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WHERE AS, BOTH THE PROJECTIONS LIE ON THE SAME SIDE OF IT WHEN THE POINT P LIES IN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Q OR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Q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PROJECTIONS OF GEOMETRICAL SHAPES IN 2Q OR 4Q MAY OVERLAP EACH OTHER AND WILL NOT AFFORD A CLEAR VISUALIZATION AND INTERPRETATION OF THE OBJECT DRAWN.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THEREFORE  PROJECTIONS OF AN OBJECT EITHER IN 1Q OR IN 3Q IS USED 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7C1B-62DC-4CEF-8A27-F87563C6344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DRAW PROJECTIONS OF  FOLLOWING POINTS IN DIFFERENT QUADRANTS:</a:t>
            </a:r>
          </a:p>
          <a:p>
            <a:r>
              <a:rPr lang="en-US" dirty="0" smtClean="0"/>
              <a:t>POINT A,25 IN FRONT OF VP AND 30 MM ABOVE HP</a:t>
            </a:r>
          </a:p>
          <a:p>
            <a:r>
              <a:rPr lang="en-US" dirty="0" smtClean="0"/>
              <a:t>POINT B , 22MM BEHIND VP AND 28 MM ABOVE HP</a:t>
            </a:r>
          </a:p>
          <a:p>
            <a:r>
              <a:rPr lang="en-US" dirty="0" smtClean="0"/>
              <a:t>POINT C, 28MM BEHIND VP AND 30MM BELOW HP</a:t>
            </a:r>
          </a:p>
          <a:p>
            <a:r>
              <a:rPr lang="en-US" dirty="0" smtClean="0"/>
              <a:t>POINT D, 40MM IN FRONT OF VP AND 25MM BELOW HP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E, 32MM IN FRONT OF VP AND IN HP</a:t>
            </a:r>
          </a:p>
          <a:p>
            <a:r>
              <a:rPr lang="en-US" dirty="0" smtClean="0"/>
              <a:t>POINT F, 35MM BEHIND VP AND IN HP</a:t>
            </a:r>
          </a:p>
          <a:p>
            <a:r>
              <a:rPr lang="en-US" dirty="0" smtClean="0"/>
              <a:t>POINT G, IN VP AND 40MM BELOW HP</a:t>
            </a:r>
          </a:p>
          <a:p>
            <a:r>
              <a:rPr lang="en-US" dirty="0" smtClean="0"/>
              <a:t>POINT H, IN VP AND HP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Content Placeholder 3" descr="chennai 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740"/>
            <a:ext cx="7239000" cy="461026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APOINT P IS 25MM IN FRONT OF VP AND 40MM ABOVE HP. ANOTHER POINT Q IS 40MM IN FRONT OF VP AND 25MM ABOVE HP. THE DISTANCE MEASURED BETWEEN PROJECTORS IS 40MM. DRAW THE PROJECTIONS AND FIND THE DISTANCE BETWEEN P AND Q.</a:t>
            </a:r>
          </a:p>
          <a:p>
            <a:r>
              <a:rPr lang="en-US" dirty="0" smtClean="0"/>
              <a:t>SOLUTION:BOTH THE POINTS LIE IN THE FIRST QUADRANT   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A DISTANCE OF 40MM BETWEEN THE PROJECTORS OF TWO POINTS P AND Q ON </a:t>
            </a:r>
            <a:r>
              <a:rPr lang="en-US" dirty="0" err="1" smtClean="0"/>
              <a:t>xy</a:t>
            </a:r>
            <a:r>
              <a:rPr lang="en-US" dirty="0" smtClean="0"/>
              <a:t> LINE</a:t>
            </a:r>
          </a:p>
          <a:p>
            <a:r>
              <a:rPr lang="en-US" dirty="0" smtClean="0"/>
              <a:t>DRAW PROJECTIONS OF POINT P ON LEFT  END OF PROJECTOR WHICH IS 25MM BELOW </a:t>
            </a:r>
            <a:r>
              <a:rPr lang="en-US" dirty="0" err="1" smtClean="0"/>
              <a:t>xy</a:t>
            </a:r>
            <a:r>
              <a:rPr lang="en-US" dirty="0" smtClean="0"/>
              <a:t> LINE AND 40MM ABOVE </a:t>
            </a:r>
            <a:r>
              <a:rPr lang="en-US" dirty="0" err="1" smtClean="0"/>
              <a:t>xy</a:t>
            </a:r>
            <a:r>
              <a:rPr lang="en-US" dirty="0" smtClean="0"/>
              <a:t> LINE</a:t>
            </a:r>
          </a:p>
          <a:p>
            <a:r>
              <a:rPr lang="en-US" dirty="0" smtClean="0"/>
              <a:t>SIMILARLY DRAW PROJECTIONS OF POINT Q ON RIGHT END OF PROJECTOR WHICH IS 40MM BELOW </a:t>
            </a:r>
            <a:r>
              <a:rPr lang="en-US" dirty="0" err="1" smtClean="0"/>
              <a:t>xy</a:t>
            </a:r>
            <a:r>
              <a:rPr lang="en-US" dirty="0" smtClean="0"/>
              <a:t> LINE AND 25MM ABOVE </a:t>
            </a:r>
            <a:r>
              <a:rPr lang="en-US" dirty="0" err="1" smtClean="0"/>
              <a:t>xy</a:t>
            </a:r>
            <a:r>
              <a:rPr lang="en-US" dirty="0" smtClean="0"/>
              <a:t> LINE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p’q</a:t>
            </a:r>
            <a:r>
              <a:rPr lang="en-US" dirty="0" smtClean="0"/>
              <a:t>’ AND </a:t>
            </a:r>
            <a:r>
              <a:rPr lang="en-US" dirty="0" err="1" smtClean="0"/>
              <a:t>pq</a:t>
            </a:r>
            <a:r>
              <a:rPr lang="en-US" dirty="0" smtClean="0"/>
              <a:t> WHICH ARE FRONT VIEW AND TOP VIEW OF LINE PQ RESPECTIVELY</a:t>
            </a:r>
          </a:p>
          <a:p>
            <a:r>
              <a:rPr lang="en-US" dirty="0" smtClean="0"/>
              <a:t>AT p AND q DRAW PERPENDICULARS Pp  AND </a:t>
            </a:r>
            <a:r>
              <a:rPr lang="en-US" dirty="0" err="1" smtClean="0"/>
              <a:t>Qq</a:t>
            </a:r>
            <a:r>
              <a:rPr lang="en-US" dirty="0" smtClean="0"/>
              <a:t> EQUAL TO 40MM AND 25MM RESPECTIVELY</a:t>
            </a:r>
          </a:p>
          <a:p>
            <a:r>
              <a:rPr lang="en-US" dirty="0" smtClean="0"/>
              <a:t>JOIN P AND Q</a:t>
            </a:r>
          </a:p>
          <a:p>
            <a:r>
              <a:rPr lang="en-US" dirty="0" smtClean="0"/>
              <a:t>THEN PQ IS REQUIRED DISTANCE BETWEEN P AND Q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Content Placeholder 3" descr="es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7772400" cy="449579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OF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ORTHOGRAPHIC PROJECTIONS SPACE IS DIVIDED INTO FOUR QUADRANTS</a:t>
            </a:r>
          </a:p>
          <a:p>
            <a:r>
              <a:rPr lang="en-US" dirty="0" smtClean="0"/>
              <a:t>BY TWO REFERENCE PLANES : H.P. AND V.P.</a:t>
            </a:r>
          </a:p>
          <a:p>
            <a:r>
              <a:rPr lang="en-US" dirty="0" smtClean="0"/>
              <a:t>POINT MAY BE SITUATED IN ANY ONE OF THESE QUADRANTS</a:t>
            </a:r>
          </a:p>
          <a:p>
            <a:r>
              <a:rPr lang="en-US" dirty="0" smtClean="0"/>
              <a:t>IT MAY ALSO BE ON ANY ONE OF THE REFERENCE PLANES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INTRODUCTION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STRAIGHT LINE IS THE SHORTEST DISTANCE BETWEEN TWO POINTS.</a:t>
            </a:r>
          </a:p>
          <a:p>
            <a:r>
              <a:rPr lang="en-AU" dirty="0" smtClean="0"/>
              <a:t>PROJECTIONS OF THE ENDS OF ANY LINE CAN BE DRAWN USING THE PRINCIPLES FOR THE PROJECTIONS OF POINTS.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85D7-F8C1-4781-AF6A-7DDFAF57678C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INTRODUCTION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AU" dirty="0" smtClean="0"/>
          </a:p>
          <a:p>
            <a:r>
              <a:rPr lang="en-AU" dirty="0" smtClean="0"/>
              <a:t>TOP VIEWS OF THE TWO END POINTS OF A LINE, WHEN JOINED GIVE THE TOP VIEW OF THE LINE.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FRONT VIEWS OF THE TWO END POINTS OF THE LINE ,WHEN JOINED ,GIVE THE FRONT VIEW OF THE LINE. BOTH THESE PROJECTIONS ARE STRAIGHT LINES.</a:t>
            </a:r>
          </a:p>
          <a:p>
            <a:pPr>
              <a:buFontTx/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A18E-496A-4513-990E-176BA8E53DCC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/>
              <a:t>POSITION OF STRAIGHT LINE IN SPACE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LINE IN SPACE MAY BE PARALLEL, PERPENDICULAR OR INCLINED TO EITHER THE HP OR THE VP OR BOTH OF THEM </a:t>
            </a:r>
          </a:p>
          <a:p>
            <a:r>
              <a:rPr lang="en-AU" dirty="0" smtClean="0"/>
              <a:t>IT MAY BE IN ONE OR BOTH THE REFERENCE PLANES </a:t>
            </a:r>
          </a:p>
          <a:p>
            <a:r>
              <a:rPr lang="en-AU" dirty="0" smtClean="0"/>
              <a:t>THE LINE ENDS MAY BE IN ONE OR TWO QUADRANTS. 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04B2-B32B-4366-B23A-304441D6496D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CASE I: STRAIGHT LINE PARALLEL TO BOTH PLANES</a:t>
            </a:r>
          </a:p>
          <a:p>
            <a:r>
              <a:rPr lang="en-US" b="1" dirty="0" smtClean="0"/>
              <a:t>RULE NO. I </a:t>
            </a:r>
            <a:r>
              <a:rPr lang="en-US" dirty="0" smtClean="0"/>
              <a:t>A STRAIGHT LINE REPRESENTS ITS TRUE LENGTH IN THAT PLANE TO WHICH IT IS PARALLEL</a:t>
            </a:r>
          </a:p>
          <a:p>
            <a:r>
              <a:rPr lang="en-US" dirty="0" smtClean="0"/>
              <a:t>IN FIG. LINE AB PARALLEL TO HP AND VP</a:t>
            </a:r>
          </a:p>
          <a:p>
            <a:r>
              <a:rPr lang="en-US" dirty="0" smtClean="0"/>
              <a:t>DISTANCES OF END POINTS FROM HP AND VP ARE EQUAL</a:t>
            </a:r>
          </a:p>
          <a:p>
            <a:r>
              <a:rPr lang="en-US" dirty="0" smtClean="0"/>
              <a:t>TOP VIEW </a:t>
            </a:r>
            <a:r>
              <a:rPr lang="en-US" dirty="0" err="1" smtClean="0"/>
              <a:t>ab</a:t>
            </a:r>
            <a:r>
              <a:rPr lang="en-US" dirty="0" smtClean="0"/>
              <a:t> AND FRONT VIEW </a:t>
            </a:r>
            <a:r>
              <a:rPr lang="en-US" dirty="0" err="1" smtClean="0"/>
              <a:t>a’b</a:t>
            </a:r>
            <a:r>
              <a:rPr lang="en-US" dirty="0" smtClean="0"/>
              <a:t>’ ARE EQUAL TO LINE AB AND PARALLEL TO </a:t>
            </a:r>
            <a:r>
              <a:rPr lang="en-US" dirty="0" err="1" smtClean="0"/>
              <a:t>xy</a:t>
            </a:r>
            <a:r>
              <a:rPr lang="en-US" dirty="0" smtClean="0"/>
              <a:t> LINE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STRAIGHT LINE PARALLEL TO BOTH PLANES</a:t>
            </a:r>
            <a:endParaRPr lang="en-US" dirty="0"/>
          </a:p>
        </p:txBody>
      </p:sp>
      <p:pic>
        <p:nvPicPr>
          <p:cNvPr id="4" name="Content Placeholder 3" descr="es1 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6553200" cy="47243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CASE II:PERPENDICULAR TO ONE PLANE AND PARALLEL TO OTHER</a:t>
            </a:r>
          </a:p>
          <a:p>
            <a:r>
              <a:rPr lang="en-US" b="1" dirty="0" smtClean="0"/>
              <a:t>RULE II: </a:t>
            </a:r>
            <a:r>
              <a:rPr lang="en-US" dirty="0" smtClean="0"/>
              <a:t>LINE REPRESENTS POINT IN THAT PLANE TO WHICH IT IS PERPENDICULAR</a:t>
            </a:r>
          </a:p>
          <a:p>
            <a:r>
              <a:rPr lang="en-US" dirty="0" smtClean="0"/>
              <a:t>WHEN A LINE PERPENDICULAR TO ONE PLANE IT WILL BE PARALLEL TO OTHER REFERENCE PLANE,AS HP AND VP ARE PERPENDICULAR TO EACH OTHER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 PERPENDICULAR TO HP AND PARALLEL TO VP</a:t>
            </a:r>
          </a:p>
          <a:p>
            <a:r>
              <a:rPr lang="en-US" dirty="0" smtClean="0"/>
              <a:t>IN FIG. LINE AB IS PERPENDICULAR TO HP, AND PARALLEL TO VP </a:t>
            </a:r>
          </a:p>
          <a:p>
            <a:r>
              <a:rPr lang="en-US" dirty="0" smtClean="0"/>
              <a:t>ITS FRONT VIEW </a:t>
            </a:r>
            <a:r>
              <a:rPr lang="en-US" dirty="0" err="1" smtClean="0"/>
              <a:t>a’b</a:t>
            </a:r>
            <a:r>
              <a:rPr lang="en-US" dirty="0" smtClean="0"/>
              <a:t>’ WILL BE EQUAL TO TRUE LENGTH  OF LINE AB </a:t>
            </a:r>
          </a:p>
          <a:p>
            <a:r>
              <a:rPr lang="en-US" dirty="0" smtClean="0"/>
              <a:t>TOP VIEW </a:t>
            </a:r>
            <a:r>
              <a:rPr lang="en-US" dirty="0" err="1" smtClean="0"/>
              <a:t>ab</a:t>
            </a:r>
            <a:r>
              <a:rPr lang="en-US" dirty="0" smtClean="0"/>
              <a:t> WILL BE A POINT  AS SHOWN IN HP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LINE PERPENDICULAR TO HP AND PARALLEL TO VP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es1 0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81200"/>
            <a:ext cx="6248400" cy="373380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 PERPENDICULAR TO VP AND PARALLEL TO HP</a:t>
            </a:r>
          </a:p>
          <a:p>
            <a:r>
              <a:rPr lang="en-US" dirty="0" smtClean="0"/>
              <a:t>IN FIG. LINE AB PERPENDICULAR TO VP AND PARALLEL TO HP</a:t>
            </a:r>
          </a:p>
          <a:p>
            <a:r>
              <a:rPr lang="en-US" dirty="0" smtClean="0"/>
              <a:t>TOP VIEW </a:t>
            </a:r>
            <a:r>
              <a:rPr lang="en-US" dirty="0" err="1" smtClean="0"/>
              <a:t>ab</a:t>
            </a:r>
            <a:r>
              <a:rPr lang="en-US" dirty="0" smtClean="0"/>
              <a:t> EQUAL TO LENGTH OF LINE</a:t>
            </a:r>
          </a:p>
          <a:p>
            <a:r>
              <a:rPr lang="en-US" dirty="0" smtClean="0"/>
              <a:t>FRONT VIEW </a:t>
            </a:r>
            <a:r>
              <a:rPr lang="en-US" dirty="0" err="1" smtClean="0"/>
              <a:t>a’b</a:t>
            </a:r>
            <a:r>
              <a:rPr lang="en-US" dirty="0" smtClean="0"/>
              <a:t>’ WILL BE APOINT IN VP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LINE PERPENDICULAR TO VP AND PARALLEL TO HP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es1 0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05000"/>
            <a:ext cx="6248400" cy="38861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PRINCIPAL PLANES OF PROJECTION</a:t>
            </a:r>
          </a:p>
        </p:txBody>
      </p:sp>
      <p:pic>
        <p:nvPicPr>
          <p:cNvPr id="6148" name="Picture 4" descr="IMG_000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600200"/>
            <a:ext cx="6781800" cy="4114800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7F4-B36B-496D-B574-5067316D1E0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CASE III: LINE CONTAINED BY ONE OR BOTH THE PLANES</a:t>
            </a:r>
          </a:p>
          <a:p>
            <a:r>
              <a:rPr lang="en-US" b="1" dirty="0" smtClean="0"/>
              <a:t>RULE III:</a:t>
            </a:r>
            <a:r>
              <a:rPr lang="en-US" dirty="0" smtClean="0"/>
              <a:t>LINE REPRESENTS ITS TRUE LENGTH IN THAT PLANE TO WHICH THE LINE IS CONTAINED</a:t>
            </a:r>
          </a:p>
          <a:p>
            <a:r>
              <a:rPr lang="en-US" dirty="0" smtClean="0"/>
              <a:t>PROJECTORS OF TRUE LENGTH ALWAYS COME ON </a:t>
            </a:r>
            <a:r>
              <a:rPr lang="en-US" dirty="0" err="1" smtClean="0"/>
              <a:t>xy</a:t>
            </a:r>
            <a:r>
              <a:rPr lang="en-US" dirty="0" smtClean="0"/>
              <a:t> LINE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 CONTAINED BY HP</a:t>
            </a:r>
          </a:p>
          <a:p>
            <a:r>
              <a:rPr lang="en-US" dirty="0" smtClean="0"/>
              <a:t>IN FIG. TOP VIEW </a:t>
            </a:r>
            <a:r>
              <a:rPr lang="en-US" dirty="0" err="1" smtClean="0"/>
              <a:t>ab</a:t>
            </a:r>
            <a:r>
              <a:rPr lang="en-US" dirty="0" smtClean="0"/>
              <a:t> IS EQUAL TO TRUE LENGTH OF LINE AB</a:t>
            </a:r>
          </a:p>
          <a:p>
            <a:r>
              <a:rPr lang="en-US" dirty="0" smtClean="0"/>
              <a:t>FRONT VIEW </a:t>
            </a:r>
            <a:r>
              <a:rPr lang="en-US" dirty="0" err="1" smtClean="0"/>
              <a:t>a’b</a:t>
            </a:r>
            <a:r>
              <a:rPr lang="en-US" dirty="0" smtClean="0"/>
              <a:t>’ IS SHORTER THAN LINE AB AND LIE ON </a:t>
            </a:r>
            <a:r>
              <a:rPr lang="en-US" dirty="0" err="1" smtClean="0"/>
              <a:t>xy</a:t>
            </a:r>
            <a:r>
              <a:rPr lang="en-US" dirty="0" smtClean="0"/>
              <a:t> 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LINE CONTAINED BY HP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0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828800"/>
            <a:ext cx="6019800" cy="4114800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 CONTAINED BY VP</a:t>
            </a:r>
          </a:p>
          <a:p>
            <a:r>
              <a:rPr lang="en-US" dirty="0" smtClean="0"/>
              <a:t>FRONT VIEW </a:t>
            </a:r>
            <a:r>
              <a:rPr lang="en-US" dirty="0" err="1" smtClean="0"/>
              <a:t>a’b</a:t>
            </a:r>
            <a:r>
              <a:rPr lang="en-US" dirty="0" smtClean="0"/>
              <a:t>’ IS EQUAL TO TRUE LENGTH OF LINE AB</a:t>
            </a:r>
          </a:p>
          <a:p>
            <a:r>
              <a:rPr lang="en-US" dirty="0" smtClean="0"/>
              <a:t>TOP VIEW </a:t>
            </a:r>
            <a:r>
              <a:rPr lang="en-US" dirty="0" err="1" smtClean="0"/>
              <a:t>ab</a:t>
            </a:r>
            <a:r>
              <a:rPr lang="en-US" dirty="0" smtClean="0"/>
              <a:t> IS SHORTER THAN LINE AB AND LIE ON </a:t>
            </a:r>
            <a:r>
              <a:rPr lang="en-US" dirty="0" err="1" smtClean="0"/>
              <a:t>xy</a:t>
            </a:r>
            <a:r>
              <a:rPr lang="en-US" dirty="0" smtClean="0"/>
              <a:t> LINE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CONTAINED BY VP</a:t>
            </a:r>
          </a:p>
        </p:txBody>
      </p:sp>
      <p:pic>
        <p:nvPicPr>
          <p:cNvPr id="4" name="Content Placeholder 3" descr="es1 00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392" y="2686653"/>
            <a:ext cx="5157216" cy="2353056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 CONTAINED BY BOTH HP AND VP</a:t>
            </a:r>
          </a:p>
          <a:p>
            <a:r>
              <a:rPr lang="en-US" dirty="0" smtClean="0"/>
              <a:t>ITS TOP VIEW </a:t>
            </a:r>
            <a:r>
              <a:rPr lang="en-US" dirty="0" err="1" smtClean="0"/>
              <a:t>ab</a:t>
            </a:r>
            <a:r>
              <a:rPr lang="en-US" dirty="0" smtClean="0"/>
              <a:t> AND FRONT VIEW </a:t>
            </a:r>
            <a:r>
              <a:rPr lang="en-US" dirty="0" err="1" smtClean="0"/>
              <a:t>a’b</a:t>
            </a:r>
            <a:r>
              <a:rPr lang="en-US" dirty="0" smtClean="0"/>
              <a:t>’ COINCIDES WITH </a:t>
            </a:r>
            <a:r>
              <a:rPr lang="en-US" dirty="0" err="1" smtClean="0"/>
              <a:t>xy</a:t>
            </a:r>
            <a:r>
              <a:rPr lang="en-US" dirty="0" smtClean="0"/>
              <a:t> LINE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CONTAINED BY BOTH HP AND VP</a:t>
            </a:r>
          </a:p>
        </p:txBody>
      </p:sp>
      <p:pic>
        <p:nvPicPr>
          <p:cNvPr id="4" name="Content Placeholder 3" descr="es1 0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62200"/>
            <a:ext cx="6629400" cy="3428999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LINE INCLINED TO ONE PLANE  AND PARALLEL TO OTHER</a:t>
            </a:r>
          </a:p>
          <a:p>
            <a:r>
              <a:rPr lang="en-US" b="1" dirty="0" smtClean="0"/>
              <a:t>RULE IV:</a:t>
            </a:r>
            <a:r>
              <a:rPr lang="en-US" dirty="0" smtClean="0"/>
              <a:t>ITS PROJECTION ON THE PLANE TO WHICH IT IS INCLINED WILL BE A STRAIGHT LINE, SHORTER THAN ITS TRUE LENGTH BUT PARALLEL TO </a:t>
            </a:r>
            <a:r>
              <a:rPr lang="en-US" dirty="0" err="1" smtClean="0"/>
              <a:t>xyLINE</a:t>
            </a:r>
            <a:endParaRPr lang="en-US" dirty="0" smtClean="0"/>
          </a:p>
          <a:p>
            <a:r>
              <a:rPr lang="en-US" dirty="0" smtClean="0"/>
              <a:t>SIMULTANEOUSLY ITS PROJECTION ON THE PLANE TO WHICH IT IS PARALLEL WILL BE A STRAIGHT LINE EQUAL TO ITS TRUE LENGTHJ AND INCLINED TO </a:t>
            </a:r>
            <a:r>
              <a:rPr lang="en-US" dirty="0" err="1" smtClean="0"/>
              <a:t>xy</a:t>
            </a:r>
            <a:r>
              <a:rPr lang="en-US" dirty="0" smtClean="0"/>
              <a:t> LINE AT ITS TRUE INCLINATION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 INCLINED TO HP AND PRALLEL TO VP</a:t>
            </a:r>
          </a:p>
          <a:p>
            <a:r>
              <a:rPr lang="en-US" dirty="0" smtClean="0"/>
              <a:t>LINE AB IS INCLINED AT AN ANGLE </a:t>
            </a:r>
            <a:r>
              <a:rPr lang="el-GR" dirty="0" smtClean="0"/>
              <a:t>Θ</a:t>
            </a:r>
            <a:r>
              <a:rPr lang="en-US" dirty="0" smtClean="0"/>
              <a:t>TO HP AND PARALLEL TO VP</a:t>
            </a:r>
          </a:p>
          <a:p>
            <a:r>
              <a:rPr lang="en-US" dirty="0" smtClean="0"/>
              <a:t>ITS FRONT VIEW </a:t>
            </a:r>
            <a:r>
              <a:rPr lang="en-US" dirty="0" err="1" smtClean="0"/>
              <a:t>a’b</a:t>
            </a:r>
            <a:r>
              <a:rPr lang="en-US" dirty="0" smtClean="0"/>
              <a:t>’ IS EQUAL TO LINE AB AND ITS INCLINATION IS IN ITS TRUE FORM</a:t>
            </a:r>
          </a:p>
          <a:p>
            <a:r>
              <a:rPr lang="en-US" dirty="0" smtClean="0"/>
              <a:t>TOP VIEW </a:t>
            </a:r>
            <a:r>
              <a:rPr lang="en-US" dirty="0" err="1" smtClean="0"/>
              <a:t>ab</a:t>
            </a:r>
            <a:r>
              <a:rPr lang="en-US" dirty="0" smtClean="0"/>
              <a:t> IS SHORTER THAN LINE AB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 INCLINED TO ONE PLANE  AND PARALLEL TO OTHER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es1 0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80" y="1689957"/>
            <a:ext cx="4663440" cy="434644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of point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 situated above HP and in front of VP is in 1Q</a:t>
            </a:r>
          </a:p>
          <a:p>
            <a:r>
              <a:rPr lang="en-US"/>
              <a:t>Point situated above HP and behind VP is in 2Q.</a:t>
            </a:r>
          </a:p>
          <a:p>
            <a:r>
              <a:rPr lang="en-US"/>
              <a:t>Point situated below HP and behind VP is in 3Q.</a:t>
            </a:r>
          </a:p>
          <a:p>
            <a:r>
              <a:rPr lang="en-US"/>
              <a:t>Point situated below HP and in front of  VP is in 2Q.</a:t>
            </a:r>
          </a:p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3D25-D777-4834-8BE7-6DFCAEB7D82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 INCLINED TO VP AND PRALLEL TO HP</a:t>
            </a:r>
          </a:p>
          <a:p>
            <a:r>
              <a:rPr lang="en-US" dirty="0" smtClean="0"/>
              <a:t>LINE AB IS INCLINED AT AN ANGLE </a:t>
            </a:r>
            <a:r>
              <a:rPr lang="el-GR" dirty="0" smtClean="0"/>
              <a:t>φ</a:t>
            </a:r>
            <a:r>
              <a:rPr lang="en-US" dirty="0" smtClean="0"/>
              <a:t>TO VP AND PARALLEL TO HP</a:t>
            </a:r>
          </a:p>
          <a:p>
            <a:r>
              <a:rPr lang="en-US" dirty="0" smtClean="0"/>
              <a:t>ITS TOP VIEW </a:t>
            </a:r>
            <a:r>
              <a:rPr lang="en-US" dirty="0" err="1" smtClean="0"/>
              <a:t>ab</a:t>
            </a:r>
            <a:r>
              <a:rPr lang="en-US" dirty="0" smtClean="0"/>
              <a:t> IS EQUAL TO LINE AB AND ITS INCLINATION IS IN ITS TRUE FORM</a:t>
            </a:r>
          </a:p>
          <a:p>
            <a:r>
              <a:rPr lang="en-US" dirty="0" smtClean="0"/>
              <a:t>FRONT VIEW </a:t>
            </a:r>
            <a:r>
              <a:rPr lang="en-US" dirty="0" err="1" smtClean="0"/>
              <a:t>a’b</a:t>
            </a:r>
            <a:r>
              <a:rPr lang="en-US" dirty="0" smtClean="0"/>
              <a:t>’ IS SHORTER THAN LINE AB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LINE INCLINED TO BOTH THE PLANES</a:t>
            </a:r>
          </a:p>
          <a:p>
            <a:r>
              <a:rPr lang="en-US" b="1" dirty="0" smtClean="0"/>
              <a:t>RULE V:</a:t>
            </a:r>
            <a:r>
              <a:rPr lang="en-US" dirty="0" smtClean="0"/>
              <a:t> ITS PROJECTIONS ARE SHORTER THAN TRUE LENGTH AND INCLINED TO </a:t>
            </a:r>
            <a:r>
              <a:rPr lang="en-US" dirty="0" err="1" smtClean="0"/>
              <a:t>xy</a:t>
            </a:r>
            <a:r>
              <a:rPr lang="en-US" dirty="0" smtClean="0"/>
              <a:t> LINE AT ANGLES GREATER THAN TRUE INCLINATIONS</a:t>
            </a:r>
          </a:p>
          <a:p>
            <a:r>
              <a:rPr lang="en-US" dirty="0" smtClean="0"/>
              <a:t>THE GREATER ANGLES WITH </a:t>
            </a:r>
            <a:r>
              <a:rPr lang="en-US" dirty="0" err="1" smtClean="0"/>
              <a:t>xy</a:t>
            </a:r>
            <a:r>
              <a:rPr lang="en-US" dirty="0" smtClean="0"/>
              <a:t> LINE  ARE CALLED </a:t>
            </a:r>
            <a:r>
              <a:rPr lang="en-US" b="1" dirty="0" smtClean="0"/>
              <a:t>APPARENT ANGLES</a:t>
            </a:r>
          </a:p>
          <a:p>
            <a:r>
              <a:rPr lang="en-US" dirty="0" smtClean="0"/>
              <a:t>LINE INCLINED TO BOTH THE PLANES NEITHER SHOW ITS TRUE LENGTH NOR TRUE INCLINATIONS  IN TOP VIEW AND FRONT VIEW AND TERMED </a:t>
            </a:r>
            <a:r>
              <a:rPr lang="en-US" b="1" dirty="0" smtClean="0"/>
              <a:t>AS OBLIQUE LINE</a:t>
            </a:r>
            <a:endParaRPr 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FIG. LINE AB IS INCLINED AT AN ANGLE </a:t>
            </a:r>
            <a:r>
              <a:rPr lang="el-GR" dirty="0" smtClean="0"/>
              <a:t>θ</a:t>
            </a:r>
            <a:r>
              <a:rPr lang="en-US" dirty="0" smtClean="0"/>
              <a:t> TO HP AND </a:t>
            </a:r>
            <a:r>
              <a:rPr lang="el-GR" dirty="0" smtClean="0"/>
              <a:t>φ</a:t>
            </a:r>
            <a:r>
              <a:rPr lang="en-US" dirty="0" smtClean="0"/>
              <a:t> TO VP</a:t>
            </a:r>
          </a:p>
          <a:p>
            <a:r>
              <a:rPr lang="en-US" dirty="0" smtClean="0"/>
              <a:t>PROJECTIONS OF AB ON VP IS </a:t>
            </a:r>
            <a:r>
              <a:rPr lang="en-US" dirty="0" err="1" smtClean="0"/>
              <a:t>a’b</a:t>
            </a:r>
            <a:r>
              <a:rPr lang="en-US" dirty="0" smtClean="0"/>
              <a:t>’ AND ON HP IS </a:t>
            </a:r>
            <a:r>
              <a:rPr lang="en-US" dirty="0" err="1" smtClean="0"/>
              <a:t>ab</a:t>
            </a:r>
            <a:endParaRPr lang="en-US" dirty="0" smtClean="0"/>
          </a:p>
          <a:p>
            <a:r>
              <a:rPr lang="en-US" dirty="0" smtClean="0"/>
              <a:t>FRONT VIEW </a:t>
            </a:r>
            <a:r>
              <a:rPr lang="en-US" dirty="0" err="1" smtClean="0"/>
              <a:t>a’b</a:t>
            </a:r>
            <a:r>
              <a:rPr lang="en-US" dirty="0" smtClean="0"/>
              <a:t>’ AND TOP VIEW </a:t>
            </a:r>
            <a:r>
              <a:rPr lang="en-US" dirty="0" err="1" smtClean="0"/>
              <a:t>ab</a:t>
            </a:r>
            <a:r>
              <a:rPr lang="en-US" dirty="0" smtClean="0"/>
              <a:t> ARE BOTH SHORTER THAN LINE AB</a:t>
            </a:r>
          </a:p>
          <a:p>
            <a:r>
              <a:rPr lang="en-US" dirty="0" smtClean="0"/>
              <a:t>ALSO BOTH VIEWS ARE NOT INCLINED TO THEIR TRUE ANGLES WITH HP AND VP RESPECTIVELY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 INCLINED TO BOTH THE PLANES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005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040" y="2628741"/>
            <a:ext cx="4693920" cy="2468880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LINE INCLINED TO BOTH THE PLANES WITH ONE END ON XY LINE</a:t>
            </a:r>
          </a:p>
          <a:p>
            <a:r>
              <a:rPr lang="en-US" b="1" dirty="0" smtClean="0"/>
              <a:t>RULE VI: </a:t>
            </a:r>
            <a:r>
              <a:rPr lang="en-US" dirty="0" smtClean="0"/>
              <a:t>WHEN END POSITIONS OF LINE ARE NOT GIVEN IN THE PROBLEM, THEN ONE END OF LINE SHOULD BE TAKEN ON </a:t>
            </a:r>
            <a:r>
              <a:rPr lang="en-US" dirty="0" err="1" smtClean="0"/>
              <a:t>xy</a:t>
            </a:r>
            <a:r>
              <a:rPr lang="en-US" dirty="0" smtClean="0"/>
              <a:t> LINE i.e. EITHER IN HP OR VP OR BOTH</a:t>
            </a:r>
          </a:p>
          <a:p>
            <a:r>
              <a:rPr lang="en-US" dirty="0" smtClean="0"/>
              <a:t>NEITHER ITS TOP VIEW OR ITS FRONT VIEW WILL SHOW THE TRUE LENGTH  AND INCLINATION OF LINE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 INCLINED TO BOTH THE PLANES WITH ONE END ON XY LINE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es1 00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62200"/>
            <a:ext cx="6477000" cy="3428999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LINE CONTAINED BY PLANE PERPENDICULAR TO BOTH THE PLANES</a:t>
            </a:r>
          </a:p>
          <a:p>
            <a:r>
              <a:rPr lang="en-US" b="1" dirty="0" smtClean="0"/>
              <a:t>RULE VII: </a:t>
            </a:r>
            <a:r>
              <a:rPr lang="en-US" dirty="0" smtClean="0"/>
              <a:t>WHEN SUM OF INCLINATION OF A LINE WITH HP AND VP IS EQUAL TO 90 DEGREES, THEN PROJECTIONS  i.e. TOP VIEW AND FRONT VIEW ARE IN ONE STRAIGHT LINE PERPENDICULAR TO </a:t>
            </a:r>
            <a:r>
              <a:rPr lang="en-US" dirty="0" err="1" smtClean="0"/>
              <a:t>xy</a:t>
            </a:r>
            <a:r>
              <a:rPr lang="en-US" dirty="0" smtClean="0"/>
              <a:t> LINE</a:t>
            </a:r>
          </a:p>
          <a:p>
            <a:r>
              <a:rPr lang="en-US" dirty="0" smtClean="0"/>
              <a:t>WHEN </a:t>
            </a:r>
            <a:r>
              <a:rPr lang="el-GR" dirty="0" smtClean="0"/>
              <a:t>θ</a:t>
            </a:r>
            <a:r>
              <a:rPr lang="en-US" dirty="0" smtClean="0"/>
              <a:t>+</a:t>
            </a:r>
            <a:r>
              <a:rPr lang="el-GR" dirty="0" smtClean="0"/>
              <a:t>φ</a:t>
            </a:r>
            <a:r>
              <a:rPr lang="en-US" dirty="0" smtClean="0"/>
              <a:t>  IS EQUAL TO 90 DEGREES THE LINE WILL CONTAINED BY PLANE PERPENDICULAR TO BOTH HP AND VP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 CONTAINED BY PLANE PERPENDICULAR TO BOTH THE PLANES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es1 00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744" y="2692749"/>
            <a:ext cx="4858512" cy="2340864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SHOWING POSITIONS OF LINE</a:t>
            </a:r>
            <a:endParaRPr lang="en-US" dirty="0"/>
          </a:p>
        </p:txBody>
      </p:sp>
      <p:pic>
        <p:nvPicPr>
          <p:cNvPr id="4" name="Content Placeholder 3" descr="es1 0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6324599" cy="4800600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STRAIGHT LINE AB 50MM LONG MAKES AN ANGLE OF 30 DEG. TO HP. END A IS 12MM ABOVE HP AND 15 MM IN FRONT OF VP. DRAW TOP VIEW AND FRONT VIEW OF LINE AB</a:t>
            </a:r>
          </a:p>
          <a:p>
            <a:r>
              <a:rPr lang="en-US" dirty="0" smtClean="0"/>
              <a:t>SOLUTION:MARK TOP VIEW a AND FRONT VIEW a’ OF END POINT A OF LINE AB</a:t>
            </a:r>
          </a:p>
          <a:p>
            <a:r>
              <a:rPr lang="en-US" dirty="0" smtClean="0"/>
              <a:t>ASSUMING LINE AB TO BE PARALLEL TO BOTH HP AND VP IN ITS INITIAL POSITIONS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OF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FRONT OF VP AND ABOVE HP</a:t>
            </a:r>
          </a:p>
          <a:p>
            <a:r>
              <a:rPr lang="en-US" dirty="0" smtClean="0"/>
              <a:t>IN FRONT OF VP AND IN THE  HP</a:t>
            </a:r>
          </a:p>
          <a:p>
            <a:r>
              <a:rPr lang="en-US" dirty="0" smtClean="0"/>
              <a:t>IN THE VP AND ABOVE HP</a:t>
            </a:r>
          </a:p>
          <a:p>
            <a:r>
              <a:rPr lang="en-US" dirty="0" smtClean="0"/>
              <a:t>BEHIND  VP AND ABOVE HP</a:t>
            </a:r>
          </a:p>
          <a:p>
            <a:r>
              <a:rPr lang="en-US" dirty="0" smtClean="0"/>
              <a:t>BEHIND VP AND IN HP</a:t>
            </a:r>
          </a:p>
          <a:p>
            <a:r>
              <a:rPr lang="en-US" dirty="0" smtClean="0"/>
              <a:t>BEHIND VP BELOW HP</a:t>
            </a:r>
          </a:p>
          <a:p>
            <a:r>
              <a:rPr lang="en-US" dirty="0" smtClean="0"/>
              <a:t>IN VP BELOW HP</a:t>
            </a:r>
          </a:p>
          <a:p>
            <a:r>
              <a:rPr lang="en-US" dirty="0" smtClean="0"/>
              <a:t>IN FRONT OF VP AND BELOW HP</a:t>
            </a:r>
          </a:p>
          <a:p>
            <a:r>
              <a:rPr lang="en-US" dirty="0" smtClean="0"/>
              <a:t>IN VP AND HP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THROUGH a AND a’ DRAW TOP VIEW ab1 AND  FRONT VIEW a’b1’ EQUAL TO LENGTH AB 50MM</a:t>
            </a:r>
          </a:p>
          <a:p>
            <a:r>
              <a:rPr lang="en-US" dirty="0" smtClean="0"/>
              <a:t>ROTATE FRONT VIEW a’b1’TO AN ANGLE OF 30 DEG. TO </a:t>
            </a:r>
            <a:r>
              <a:rPr lang="en-US" dirty="0" err="1" smtClean="0"/>
              <a:t>xy</a:t>
            </a:r>
            <a:r>
              <a:rPr lang="en-US" dirty="0" smtClean="0"/>
              <a:t> LINE i.e. TO HP AND MARK IT AS </a:t>
            </a:r>
            <a:r>
              <a:rPr lang="en-US" dirty="0" err="1" smtClean="0"/>
              <a:t>a’b</a:t>
            </a:r>
            <a:r>
              <a:rPr lang="en-US" dirty="0" smtClean="0"/>
              <a:t>’ </a:t>
            </a:r>
          </a:p>
          <a:p>
            <a:r>
              <a:rPr lang="en-US" dirty="0" smtClean="0"/>
              <a:t>FROM b’ DRAW VERTICAL PROJECTOR TO MEET ab1 AT b 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ab</a:t>
            </a:r>
            <a:r>
              <a:rPr lang="en-US" dirty="0" smtClean="0"/>
              <a:t> AND </a:t>
            </a:r>
            <a:r>
              <a:rPr lang="en-US" dirty="0" err="1" smtClean="0"/>
              <a:t>a’b</a:t>
            </a:r>
            <a:r>
              <a:rPr lang="en-US" dirty="0" smtClean="0"/>
              <a:t>’ ARE THE REQUIRED TOP VIEW AND FRONT VIEW OF LINE AB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 descr="es1 0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05000"/>
            <a:ext cx="6705600" cy="3733800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LINE AB 50MM LONG MAKES AN ANGLE OF 45 DEG. TO VP. THE END A IS 15MM FROM HP AND 12MM FROM VP. DRAW TOP VIEW AND FRONT VIEW OF LINE AB.</a:t>
            </a:r>
          </a:p>
          <a:p>
            <a:r>
              <a:rPr lang="en-US" dirty="0" smtClean="0"/>
              <a:t>SOLUTION:MARK TOP VIEW a AND FRONT VIEW a’ OF POINT A</a:t>
            </a:r>
          </a:p>
          <a:p>
            <a:r>
              <a:rPr lang="en-US" dirty="0" smtClean="0"/>
              <a:t>ASSUMING LINE AB TO BE PARALLEL TO HP AND VP DRAW TOP VIEW ab1 AND FRONT VIEW a’b1’  PARALLEL TO </a:t>
            </a:r>
            <a:r>
              <a:rPr lang="en-US" dirty="0" err="1" smtClean="0"/>
              <a:t>xy</a:t>
            </a:r>
            <a:r>
              <a:rPr lang="en-US" dirty="0" smtClean="0"/>
              <a:t> LINE OF LENGTH 60MM 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ROTATETOP VIEW ab1 TO MAKE AN ANGLE OF 45 DEG. TO </a:t>
            </a:r>
            <a:r>
              <a:rPr lang="en-US" dirty="0" err="1" smtClean="0"/>
              <a:t>xy</a:t>
            </a:r>
            <a:r>
              <a:rPr lang="en-US" dirty="0" smtClean="0"/>
              <a:t> LINE  AND MARK IT AS </a:t>
            </a:r>
            <a:r>
              <a:rPr lang="en-US" dirty="0" err="1" smtClean="0"/>
              <a:t>ab</a:t>
            </a:r>
            <a:endParaRPr lang="en-US" dirty="0" smtClean="0"/>
          </a:p>
          <a:p>
            <a:r>
              <a:rPr lang="en-US" dirty="0" smtClean="0"/>
              <a:t>FROM b DRAW  VERTICAL UPWARD PROJECTOR TO MEET ab1’ AT b’ 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ab</a:t>
            </a:r>
            <a:r>
              <a:rPr lang="en-US" dirty="0" smtClean="0"/>
              <a:t> AND </a:t>
            </a:r>
            <a:r>
              <a:rPr lang="en-US" dirty="0" err="1" smtClean="0"/>
              <a:t>a’b</a:t>
            </a:r>
            <a:r>
              <a:rPr lang="en-US" dirty="0" smtClean="0"/>
              <a:t>’ ARE THE REQUIRED TOP VIEW AND FRONT VIEW OF LINE AB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 descr="es1 0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888" y="2613501"/>
            <a:ext cx="4840224" cy="2499360"/>
          </a:xfr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A TEXT BOOK OF ENGINEERING DRAWING BY </a:t>
            </a:r>
            <a:r>
              <a:rPr lang="en-US" sz="4400" dirty="0" err="1" smtClean="0"/>
              <a:t>Er</a:t>
            </a:r>
            <a:r>
              <a:rPr lang="en-US" sz="4400" dirty="0" smtClean="0"/>
              <a:t> R.K.DHAWAN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 smtClean="0"/>
              <a:t>THANK YOU</a:t>
            </a:r>
            <a:endParaRPr lang="en-US" sz="7200" b="1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OF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KNOWING DISTANCES OF POINT FROM BOTH THE REFERENCE PLANES, IT IS POSSIBLE TO FIND OUT ITS PROJECTIONS ON HP AND VP</a:t>
            </a:r>
          </a:p>
          <a:p>
            <a:r>
              <a:rPr lang="en-US" dirty="0" smtClean="0"/>
              <a:t>BY EXTENDING PROJECTORS PERPENDICULAR TO BOTH THE PLANES</a:t>
            </a:r>
          </a:p>
          <a:p>
            <a:r>
              <a:rPr lang="en-US" dirty="0" smtClean="0"/>
              <a:t>PROJECTION ON HP IS CALLED TOP VIEW</a:t>
            </a:r>
          </a:p>
          <a:p>
            <a:r>
              <a:rPr lang="en-US" dirty="0" smtClean="0"/>
              <a:t>PROJECTION ON VP IS CALLED FRONT VIEW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of point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original point is represented by capital letters </a:t>
            </a:r>
            <a:r>
              <a:rPr lang="en-US" dirty="0" err="1"/>
              <a:t>e.g</a:t>
            </a:r>
            <a:r>
              <a:rPr lang="en-US" dirty="0"/>
              <a:t> A, B, P &amp; Q</a:t>
            </a:r>
          </a:p>
          <a:p>
            <a:pPr>
              <a:lnSpc>
                <a:spcPct val="90000"/>
              </a:lnSpc>
            </a:pPr>
            <a:r>
              <a:rPr lang="en-US" dirty="0"/>
              <a:t>The top view or top plan or plan  is represented by lower case letters for example  a b p &amp; q.</a:t>
            </a:r>
          </a:p>
          <a:p>
            <a:pPr>
              <a:lnSpc>
                <a:spcPct val="90000"/>
              </a:lnSpc>
            </a:pPr>
            <a:r>
              <a:rPr lang="en-US" dirty="0"/>
              <a:t>The front view or front elevation or elevation is represented by a lower case letter with dash for example a’ b’ p’ &amp; q’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C75C-ABAB-436A-A2B0-D1294D82C78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of point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LINE OF INTERSECTION OF HP &amp; VP IS KNOWN AS THE HINGE LINE OR GROUND LINE OR REFERENCE LINE. IT IS GENERALLY NAMED THE XY LINE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FOR DRAWING THE PROJECTIONS ON A 2D PIECE OF PAPER THE HP IS IMAGINED TO HAVE BEEN ROTATED THE HINGE LINE XY IN SUCH A WAY THAT THE 1Q OPENS OUT AND THE HP IS BROUGHT IN TO THE PLANE OF THE VP.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</a:t>
            </a:r>
            <a:endParaRPr 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63A-0E73-426B-8B13-F8BE71A80F0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2456</Words>
  <Application>Microsoft Office PowerPoint</Application>
  <PresentationFormat>On-screen Show (4:3)</PresentationFormat>
  <Paragraphs>265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PRESENTATION ON PROJECTION OF POINT/LINE</vt:lpstr>
      <vt:lpstr>INTRODUCTION</vt:lpstr>
      <vt:lpstr>POSITION OF POINT</vt:lpstr>
      <vt:lpstr>PRINCIPAL PLANES OF PROJECTION</vt:lpstr>
      <vt:lpstr>Position of point</vt:lpstr>
      <vt:lpstr>POSITION OF POINT</vt:lpstr>
      <vt:lpstr>POSITION OF POINT</vt:lpstr>
      <vt:lpstr>Position of point</vt:lpstr>
      <vt:lpstr>Position of point</vt:lpstr>
      <vt:lpstr>TWO QUADRANT SYSTEM FOR TWO DIRECTION OF SIGHT</vt:lpstr>
      <vt:lpstr>ANTICLOCKWISE LEFT HAND SYSTEM</vt:lpstr>
      <vt:lpstr>CLOCKWISE RIGHT HAND SYSTEM</vt:lpstr>
      <vt:lpstr>PROJECTION OF A POINT IN 1Q </vt:lpstr>
      <vt:lpstr>PROJECTION OF POINT ‘P’ IN 1ST  QUADRANT </vt:lpstr>
      <vt:lpstr>PROJECTION OF POINT ‘P’ IN 2nd   QUADRANT</vt:lpstr>
      <vt:lpstr>PROJECTION OF POINT ‘P’ IN 2ND QUADRANT</vt:lpstr>
      <vt:lpstr>PROJECTION OF POINT ‘P’ IN 3rd    QUADRANT</vt:lpstr>
      <vt:lpstr>PROJECTION OF POINT IN 3RD QUADRANT </vt:lpstr>
      <vt:lpstr>PROJECTION OF POINT IN 4th  QUADRANT</vt:lpstr>
      <vt:lpstr>PROJECTION OF POINT IN 4TH QUADRANT</vt:lpstr>
      <vt:lpstr>Points to Remember</vt:lpstr>
      <vt:lpstr>Important observations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INTRODUCTION</vt:lpstr>
      <vt:lpstr>INTRODUCTION</vt:lpstr>
      <vt:lpstr>POSITION OF STRAIGHT LINE IN SPACE</vt:lpstr>
      <vt:lpstr>POSITIONS OF STRAIGHT LINES</vt:lpstr>
      <vt:lpstr>STRAIGHT LINE PARALLEL TO BOTH PLANES</vt:lpstr>
      <vt:lpstr>POSITIONS OF STRAIGHT LINES</vt:lpstr>
      <vt:lpstr>POSITIONS OF STRAIGHT LINES</vt:lpstr>
      <vt:lpstr>LINE PERPENDICULAR TO HP AND PARALLEL TO VP </vt:lpstr>
      <vt:lpstr>POSITIONS OF STRAIGHT LINES</vt:lpstr>
      <vt:lpstr>LINE PERPENDICULAR TO VP AND PARALLEL TO HP </vt:lpstr>
      <vt:lpstr>POSITIONS OF STRAIGHT LINES</vt:lpstr>
      <vt:lpstr>POSITIONS OF STRAIGHT LINES</vt:lpstr>
      <vt:lpstr>LINE CONTAINED BY HP </vt:lpstr>
      <vt:lpstr>POSITIONS OF STRAIGHT LINES</vt:lpstr>
      <vt:lpstr>LINE CONTAINED BY VP</vt:lpstr>
      <vt:lpstr>POSITIONS OF STRAIGHT LINES</vt:lpstr>
      <vt:lpstr>LINE CONTAINED BY BOTH HP AND VP</vt:lpstr>
      <vt:lpstr>POSITIONS OF STRAIGHT LINES</vt:lpstr>
      <vt:lpstr>POSITIONS OF STRAIGHT LINES</vt:lpstr>
      <vt:lpstr>LINE INCLINED TO ONE PLANE  AND PARALLEL TO OTHER </vt:lpstr>
      <vt:lpstr>POSITIONS OF STRAIGHT LINES</vt:lpstr>
      <vt:lpstr>POSITIONS OF STRAIGHT LINES</vt:lpstr>
      <vt:lpstr>POSITIONS OF STRAIGHT LINES</vt:lpstr>
      <vt:lpstr>LINE INCLINED TO BOTH THE PLANES </vt:lpstr>
      <vt:lpstr>POSITIONS OF STRAIGHT LINES</vt:lpstr>
      <vt:lpstr>LINE INCLINED TO BOTH THE PLANES WITH ONE END ON XY LINE </vt:lpstr>
      <vt:lpstr>POSITIONS OF STRAIGHT LINES</vt:lpstr>
      <vt:lpstr>LINE CONTAINED BY PLANE PERPENDICULAR TO BOTH THE PLANES </vt:lpstr>
      <vt:lpstr>TABLE SHOWING POSITIONS OF LINE</vt:lpstr>
      <vt:lpstr>PROBLEM</vt:lpstr>
      <vt:lpstr>PROBLEM</vt:lpstr>
      <vt:lpstr>PROBLEM</vt:lpstr>
      <vt:lpstr>PROBLEM</vt:lpstr>
      <vt:lpstr>PROBLEM</vt:lpstr>
      <vt:lpstr>PROBLEM</vt:lpstr>
      <vt:lpstr>REFERENCES</vt:lpstr>
      <vt:lpstr>THANK YOU</vt:lpstr>
    </vt:vector>
  </TitlesOfParts>
  <Company>india2world@ymail.com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india2world@ymail.com</dc:creator>
  <cp:lastModifiedBy>sony</cp:lastModifiedBy>
  <cp:revision>92</cp:revision>
  <dcterms:created xsi:type="dcterms:W3CDTF">2002-12-31T23:33:56Z</dcterms:created>
  <dcterms:modified xsi:type="dcterms:W3CDTF">2013-08-12T17:14:43Z</dcterms:modified>
</cp:coreProperties>
</file>