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69" r:id="rId7"/>
    <p:sldId id="267" r:id="rId8"/>
    <p:sldId id="275" r:id="rId9"/>
    <p:sldId id="276" r:id="rId10"/>
    <p:sldId id="278" r:id="rId11"/>
    <p:sldId id="272" r:id="rId12"/>
    <p:sldId id="265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0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DF12AA0-7ACE-484C-A42B-9E8CBA099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MANUFACTURING PET BOTTLES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19736" y="393056"/>
            <a:ext cx="2673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2400" b="1"/>
              <a:t>Bottle manufacture</a:t>
            </a:r>
            <a:endParaRPr lang="en-US" sz="240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1" y="142876"/>
            <a:ext cx="6523567" cy="66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80634" y="3178176"/>
            <a:ext cx="14661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Blow molding</a:t>
            </a:r>
          </a:p>
        </p:txBody>
      </p:sp>
    </p:spTree>
    <p:extLst>
      <p:ext uri="{BB962C8B-B14F-4D97-AF65-F5344CB8AC3E}">
        <p14:creationId xmlns:p14="http://schemas.microsoft.com/office/powerpoint/2010/main" val="4153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Process </a:t>
            </a:r>
            <a:r>
              <a:rPr lang="en-US" sz="3600" dirty="0">
                <a:solidFill>
                  <a:schemeClr val="tx1"/>
                </a:solidFill>
              </a:rPr>
              <a:t>capabilities</a:t>
            </a:r>
            <a:r>
              <a:rPr lang="en-US" sz="320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10566400" cy="4983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High production rates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400" dirty="0"/>
              <a:t>Good dimensional control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400" dirty="0"/>
              <a:t>Cycle time range 5 to 60 </a:t>
            </a:r>
            <a:r>
              <a:rPr lang="en-US" sz="2400" dirty="0" err="1"/>
              <a:t>sec’s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Mold materials- tool steels, beryllium - Cu, Al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Mold life- 2 million cycles (steel molds)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            10000 cycles ( Al molds)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Machines :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Horizontal or vertical machines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Clamping – hydraulic or electric</a:t>
            </a:r>
          </a:p>
        </p:txBody>
      </p:sp>
    </p:spTree>
    <p:extLst>
      <p:ext uri="{BB962C8B-B14F-4D97-AF65-F5344CB8AC3E}">
        <p14:creationId xmlns:p14="http://schemas.microsoft.com/office/powerpoint/2010/main" val="31497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500 </a:t>
            </a:r>
            <a:r>
              <a:rPr lang="en-IN" sz="2800" dirty="0" smtClean="0"/>
              <a:t>% increase in use over last decade.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1.5 million </a:t>
            </a:r>
            <a:r>
              <a:rPr lang="en-US" sz="2800" dirty="0" err="1" smtClean="0"/>
              <a:t>tonnes</a:t>
            </a:r>
            <a:r>
              <a:rPr lang="en-US" sz="2800" dirty="0" smtClean="0"/>
              <a:t> of plastic used.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5</a:t>
            </a:r>
            <a:r>
              <a:rPr lang="en-IN" sz="2800" dirty="0"/>
              <a:t>% per year, reaching 227 million </a:t>
            </a:r>
          </a:p>
          <a:p>
            <a:r>
              <a:rPr lang="en-IN" sz="2800" dirty="0" smtClean="0"/>
              <a:t>tonnes </a:t>
            </a:r>
            <a:r>
              <a:rPr lang="en-IN" sz="2800" dirty="0"/>
              <a:t>in </a:t>
            </a:r>
            <a:r>
              <a:rPr lang="en-IN" sz="2800" dirty="0" smtClean="0"/>
              <a:t>2015.annual </a:t>
            </a:r>
            <a:r>
              <a:rPr lang="en-IN" sz="2800" dirty="0"/>
              <a:t>growth rates in consumption exceeding </a:t>
            </a:r>
          </a:p>
          <a:p>
            <a:r>
              <a:rPr lang="en-IN" sz="2800" dirty="0"/>
              <a:t>20%. Plastic consumption per head of </a:t>
            </a:r>
            <a:r>
              <a:rPr lang="en-IN" sz="2800" dirty="0" smtClean="0"/>
              <a:t>population </a:t>
            </a:r>
            <a:r>
              <a:rPr lang="en-IN" sz="2800" dirty="0"/>
              <a:t>in India is 5 kg, representing a total </a:t>
            </a:r>
          </a:p>
          <a:p>
            <a:r>
              <a:rPr lang="en-IN" sz="2800" dirty="0"/>
              <a:t>volume of 9 million tonnes in 2010, </a:t>
            </a:r>
            <a:r>
              <a:rPr lang="en-IN" sz="2800" dirty="0" smtClean="0"/>
              <a:t>compared </a:t>
            </a:r>
            <a:r>
              <a:rPr lang="en-IN" sz="2800" dirty="0"/>
              <a:t>with the global average of 26 kg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5477" y="2967335"/>
            <a:ext cx="786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THAT is how it’s done!</a:t>
            </a:r>
          </a:p>
        </p:txBody>
      </p:sp>
    </p:spTree>
    <p:extLst>
      <p:ext uri="{BB962C8B-B14F-4D97-AF65-F5344CB8AC3E}">
        <p14:creationId xmlns:p14="http://schemas.microsoft.com/office/powerpoint/2010/main" val="13126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588" y="2967335"/>
            <a:ext cx="31668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3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MADE BY: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PRATEEK RAJDEV</a:t>
            </a:r>
          </a:p>
          <a:p>
            <a:r>
              <a:rPr lang="en-US" dirty="0" smtClean="0"/>
              <a:t>2. SAGAR GHAI</a:t>
            </a:r>
          </a:p>
          <a:p>
            <a:r>
              <a:rPr lang="en-US" dirty="0" smtClean="0"/>
              <a:t>3. SWAPNIL SHARMA</a:t>
            </a:r>
          </a:p>
          <a:p>
            <a:r>
              <a:rPr lang="en-US" dirty="0" smtClean="0"/>
              <a:t>4. TUSHAR JAIN</a:t>
            </a:r>
          </a:p>
          <a:p>
            <a:r>
              <a:rPr lang="en-US" dirty="0" smtClean="0"/>
              <a:t>5. SIDDHARTH GANGAL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0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 = polyethylene terephthalate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Thermoplastic polymer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60% demand in </a:t>
            </a:r>
            <a:r>
              <a:rPr lang="en-US" dirty="0" err="1" smtClean="0"/>
              <a:t>fibres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30% demand in bottle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effected by a large no of chemical reactions…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Carbonation- the fizz process……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Derived from oil and is formed from polymerization reaction between acid and alcohol.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NON-BIODEGRADABLE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ence recycled and mixed with the original mixture of PET in a 1:3 ratio.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Recycling has not kept pace with manufacturing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Land fills/ </a:t>
            </a:r>
            <a:r>
              <a:rPr lang="en-US" dirty="0" err="1"/>
              <a:t>inceneration</a:t>
            </a:r>
            <a:r>
              <a:rPr lang="en-US" dirty="0"/>
              <a:t> of waste.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1980, US pet recycling was 9.6 % but risen today to 32%.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Recycling provides 5 jobs for every job in Landfills.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3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09848"/>
            <a:ext cx="10414000" cy="59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13" y="1940740"/>
            <a:ext cx="10160000" cy="46783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Pellets or granules fed into heated cylinder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Melt is forced into a split-die </a:t>
            </a:r>
            <a:r>
              <a:rPr lang="en-US" sz="2400" dirty="0" smtClean="0"/>
              <a:t>chamber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Molten plastic pushed into mold </a:t>
            </a:r>
            <a:r>
              <a:rPr lang="en-US" sz="2400" dirty="0" smtClean="0"/>
              <a:t>cavity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Pressure ranges from 70 </a:t>
            </a:r>
            <a:r>
              <a:rPr lang="en-US" sz="2400" dirty="0" err="1"/>
              <a:t>Mpa</a:t>
            </a:r>
            <a:r>
              <a:rPr lang="en-US" sz="2400" dirty="0"/>
              <a:t> – 200 </a:t>
            </a:r>
            <a:r>
              <a:rPr lang="en-US" sz="2400" dirty="0" err="1" smtClean="0"/>
              <a:t>Mpa</a:t>
            </a: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Mixture of resin with 2 or more reactive fluids forced into the mold cavity at high speed 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noFill/>
          <a:ln/>
        </p:spPr>
        <p:txBody>
          <a:bodyPr/>
          <a:lstStyle/>
          <a:p>
            <a:r>
              <a:rPr lang="en-US" sz="3600" i="1" dirty="0" smtClean="0">
                <a:solidFill>
                  <a:schemeClr val="tx1"/>
                </a:solidFill>
              </a:rPr>
              <a:t>INJECTION MOULDING</a:t>
            </a:r>
            <a:endParaRPr lang="en-US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INJECTION MOULDING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60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is a process in which the plastic is formed into the mould.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PET is heated and placed in a mould of a thin long tube.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tube of PET(</a:t>
            </a:r>
            <a:r>
              <a:rPr lang="en-US" dirty="0" err="1" smtClean="0"/>
              <a:t>parison</a:t>
            </a:r>
            <a:r>
              <a:rPr lang="en-US" dirty="0" smtClean="0"/>
              <a:t>) is now transferred to a second bottle shaped mould.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thin steel rod(</a:t>
            </a:r>
            <a:r>
              <a:rPr lang="en-US" dirty="0" err="1" smtClean="0"/>
              <a:t>mantrel</a:t>
            </a:r>
            <a:r>
              <a:rPr lang="en-US" dirty="0" smtClean="0"/>
              <a:t>) is slid inside the </a:t>
            </a:r>
            <a:r>
              <a:rPr lang="en-US" dirty="0" err="1" smtClean="0"/>
              <a:t>parison</a:t>
            </a:r>
            <a:r>
              <a:rPr lang="en-US" dirty="0" smtClean="0"/>
              <a:t> and fills it with pressurized air.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30" y="3371254"/>
            <a:ext cx="6857970" cy="35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en-US" sz="3600" i="1" dirty="0">
                <a:solidFill>
                  <a:schemeClr val="tx1"/>
                </a:solidFill>
              </a:rPr>
              <a:t>Blow molding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127" y="2032001"/>
            <a:ext cx="10261600" cy="35584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Modified extrusion and Injection Molding process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A tube extruded then clamped to mold with cavity larger than tube diameter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Finally blown outward to fill the </a:t>
            </a:r>
            <a:r>
              <a:rPr lang="en-US" sz="2400" dirty="0" smtClean="0"/>
              <a:t>cavity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Pressure </a:t>
            </a:r>
            <a:r>
              <a:rPr lang="en-US" sz="2400" dirty="0" smtClean="0"/>
              <a:t>350Kpa-700Kpa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6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733800"/>
            <a:ext cx="21336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>
                <a:latin typeface="Arial Narrow" pitchFamily="34" charset="0"/>
              </a:rPr>
              <a:t>Fig : Schematic illustration of (a) the blow-molding process for making plastic beverage bottles, and (b) a three-station injection blow-molding machine.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9200" y="304800"/>
            <a:ext cx="8026400" cy="6172200"/>
          </a:xfrm>
          <a:noFill/>
          <a:ln/>
        </p:spPr>
      </p:pic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406400" y="533400"/>
            <a:ext cx="2946400" cy="1371600"/>
          </a:xfrm>
          <a:noFill/>
          <a:ln/>
        </p:spPr>
        <p:txBody>
          <a:bodyPr/>
          <a:lstStyle/>
          <a:p>
            <a:pPr algn="l"/>
            <a:r>
              <a:rPr lang="en-US" sz="3600" i="1" dirty="0">
                <a:solidFill>
                  <a:schemeClr val="tx1"/>
                </a:solidFill>
              </a:rPr>
              <a:t>Blow </a:t>
            </a:r>
            <a:br>
              <a:rPr lang="en-US" sz="3600" i="1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molding</a:t>
            </a:r>
          </a:p>
        </p:txBody>
      </p:sp>
    </p:spTree>
    <p:extLst>
      <p:ext uri="{BB962C8B-B14F-4D97-AF65-F5344CB8AC3E}">
        <p14:creationId xmlns:p14="http://schemas.microsoft.com/office/powerpoint/2010/main" val="25301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438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MANUFACTURING PET BOTTLES</vt:lpstr>
      <vt:lpstr>MADE BY:</vt:lpstr>
      <vt:lpstr>MANUFACTURING MATERIAL</vt:lpstr>
      <vt:lpstr>RECYCLING</vt:lpstr>
      <vt:lpstr>PowerPoint Presentation</vt:lpstr>
      <vt:lpstr>INJECTION MOULDING</vt:lpstr>
      <vt:lpstr>INJECTION MOULDING</vt:lpstr>
      <vt:lpstr>Blow molding</vt:lpstr>
      <vt:lpstr>Blow  molding</vt:lpstr>
      <vt:lpstr>PowerPoint Presentation</vt:lpstr>
      <vt:lpstr>Process capabilities :</vt:lpstr>
      <vt:lpstr>MARKET ANALYSIS IN INDIA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PET BOTTLES</dc:title>
  <dc:creator>User</dc:creator>
  <cp:lastModifiedBy>Tushar</cp:lastModifiedBy>
  <cp:revision>16</cp:revision>
  <dcterms:created xsi:type="dcterms:W3CDTF">2014-05-15T04:44:30Z</dcterms:created>
  <dcterms:modified xsi:type="dcterms:W3CDTF">2014-05-27T03:01:37Z</dcterms:modified>
</cp:coreProperties>
</file>