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
      <p:font typeface="Quicksan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icksand-bold.fntdata"/><Relationship Id="rId30" Type="http://schemas.openxmlformats.org/officeDocument/2006/relationships/font" Target="fonts/Quicksan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uters.com/business/energy/russian-oil-supplies-china-up-22-year-close-second-saudi-data-2022-10-2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b2319f32a5_0_1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b2319f32a5_0_1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b2319f32a5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b2319f32a5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b2319f32a5_0_1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b2319f32a5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b2319f32a5_0_1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b2319f32a5_0_1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b2319f32a5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b2319f32a5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b2319f32a5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b2319f32a5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b2319f32a5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b2319f32a5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b2319f32a5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b2319f32a5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b2319f32a5_0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b2319f32a5_0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2319f32a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2319f32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2319f32a5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2319f32a5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2319f32a5_0_1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2319f32a5_0_1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241d84e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b241d84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Russia is 2nd biggest exporter of crude petroleum to China (</a:t>
            </a:r>
            <a:r>
              <a:rPr lang="en" u="sng">
                <a:solidFill>
                  <a:schemeClr val="hlink"/>
                </a:solidFill>
                <a:hlinkClick r:id="rId2"/>
              </a:rPr>
              <a:t>https://www.reuters.com/business/energy/russian-oil-supplies-china-up-22-year-close-second-saudi-data-2022-10-24/</a:t>
            </a:r>
            <a:r>
              <a:rPr lang="en"/>
              <a:t>)</a:t>
            </a:r>
            <a:endParaRPr/>
          </a:p>
          <a:p>
            <a:pPr indent="-298450" lvl="0" marL="457200" rtl="0" algn="l">
              <a:spcBef>
                <a:spcPts val="0"/>
              </a:spcBef>
              <a:spcAft>
                <a:spcPts val="0"/>
              </a:spcAft>
              <a:buSzPts val="1100"/>
              <a:buChar char="-"/>
            </a:pPr>
            <a:r>
              <a:rPr lang="en"/>
              <a:t>Strong correlation between the gro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2546520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2546520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Similar regression model for germany import trend for Crude oil for last 30 years</a:t>
            </a:r>
            <a:endParaRPr/>
          </a:p>
          <a:p>
            <a:pPr indent="-298450" lvl="0" marL="457200" rtl="0" algn="l">
              <a:spcBef>
                <a:spcPts val="0"/>
              </a:spcBef>
              <a:spcAft>
                <a:spcPts val="0"/>
              </a:spcAft>
              <a:buSzPts val="1100"/>
              <a:buChar char="-"/>
            </a:pPr>
            <a:r>
              <a:rPr lang="en"/>
              <a:t>Finding of the model: The import value is more linearly correlated to oil Closing price as predictor variable (https://www.macrotrends.net/1369/crude-oil-price-history-chart)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b25465207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b25465207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Similar regression model for germany import trend for Crude oil for last 30 years</a:t>
            </a:r>
            <a:endParaRPr/>
          </a:p>
          <a:p>
            <a:pPr indent="-298450" lvl="0" marL="457200" rtl="0" algn="l">
              <a:spcBef>
                <a:spcPts val="0"/>
              </a:spcBef>
              <a:spcAft>
                <a:spcPts val="0"/>
              </a:spcAft>
              <a:buSzPts val="1100"/>
              <a:buChar char="-"/>
            </a:pPr>
            <a:r>
              <a:rPr lang="en"/>
              <a:t>Finding of the model: The import value is more linearly correlated to oil Closing price as predictor variable (https://www.macrotrends.net/1369/crude-oil-price-history-chart)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25465207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b25465207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Similar regression model for netherlands import trend for Crude oil from Russia for last 30 years</a:t>
            </a:r>
            <a:endParaRPr/>
          </a:p>
          <a:p>
            <a:pPr indent="-298450" lvl="0" marL="457200" rtl="0" algn="l">
              <a:spcBef>
                <a:spcPts val="0"/>
              </a:spcBef>
              <a:spcAft>
                <a:spcPts val="0"/>
              </a:spcAft>
              <a:buSzPts val="1100"/>
              <a:buChar char="-"/>
            </a:pPr>
            <a:r>
              <a:rPr lang="en"/>
              <a:t>A upward trend in last 3 years can be noted </a:t>
            </a:r>
            <a:endParaRPr/>
          </a:p>
          <a:p>
            <a:pPr indent="-298450" lvl="0" marL="457200" rtl="0" algn="l">
              <a:spcBef>
                <a:spcPts val="0"/>
              </a:spcBef>
              <a:spcAft>
                <a:spcPts val="0"/>
              </a:spcAft>
              <a:buSzPts val="1100"/>
              <a:buChar char="-"/>
            </a:pPr>
            <a:r>
              <a:rPr lang="en"/>
              <a:t>https://tradingeconomics.com/netherlands/imports/russia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b2319f32a5_0_1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b2319f32a5_0_1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10.3390/foods11142098" TargetMode="External"/><Relationship Id="rId4" Type="http://schemas.openxmlformats.org/officeDocument/2006/relationships/hyperlink" Target="https://doi.org/10.3390/foods11142098" TargetMode="External"/><Relationship Id="rId11" Type="http://schemas.openxmlformats.org/officeDocument/2006/relationships/hyperlink" Target="https://www.oecd.org/ukraine-hub/policy-responses/the-supply-of-critical-raw-materials-endangered-by-russia-s-war-on-ukraine-e01ac7be/" TargetMode="External"/><Relationship Id="rId10" Type="http://schemas.openxmlformats.org/officeDocument/2006/relationships/hyperlink" Target="https://www.oecd.org/ukraine-hub/policy-responses/the-supply-of-critical-raw-materials-endangered-by-russia-s-war-on-ukraine-e01ac7be/" TargetMode="External"/><Relationship Id="rId9" Type="http://schemas.openxmlformats.org/officeDocument/2006/relationships/hyperlink" Target="https://www.iisd.org/articles/policy-analysis/russia-ukraine-trade-implications" TargetMode="External"/><Relationship Id="rId5" Type="http://schemas.openxmlformats.org/officeDocument/2006/relationships/hyperlink" Target="https://www.reuters.com/business/energy/russian-oil-supplies-china-up-22-year-close-second-saudi-data-2022-10-24/" TargetMode="External"/><Relationship Id="rId6" Type="http://schemas.openxmlformats.org/officeDocument/2006/relationships/hyperlink" Target="https://www.state.gov/the-impact-of-sanctions-and-export-controls-on-the-russian-federation/" TargetMode="External"/><Relationship Id="rId7" Type="http://schemas.openxmlformats.org/officeDocument/2006/relationships/hyperlink" Target="https://www.state.gov/the-impact-of-sanctions-and-export-controls-on-the-russian-federation/" TargetMode="External"/><Relationship Id="rId8" Type="http://schemas.openxmlformats.org/officeDocument/2006/relationships/hyperlink" Target="https://www.state.gov/the-impact-of-sanctions-and-export-controls-on-the-russian-fede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519400"/>
            <a:ext cx="8520600" cy="2415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Investigating the </a:t>
            </a:r>
            <a:endParaRPr/>
          </a:p>
          <a:p>
            <a:pPr indent="0" lvl="0" marL="0" rtl="0" algn="l">
              <a:spcBef>
                <a:spcPts val="0"/>
              </a:spcBef>
              <a:spcAft>
                <a:spcPts val="0"/>
              </a:spcAft>
              <a:buNone/>
            </a:pPr>
            <a:r>
              <a:rPr lang="en" sz="3600"/>
              <a:t>impact of </a:t>
            </a:r>
            <a:r>
              <a:rPr lang="en"/>
              <a:t>Russia-Ukraine war </a:t>
            </a:r>
            <a:r>
              <a:rPr lang="en" sz="3600"/>
              <a:t>on foreign trade</a:t>
            </a:r>
            <a:endParaRPr sz="3600"/>
          </a:p>
          <a:p>
            <a:pPr indent="0" lvl="0" marL="0" rtl="0" algn="l">
              <a:spcBef>
                <a:spcPts val="0"/>
              </a:spcBef>
              <a:spcAft>
                <a:spcPts val="0"/>
              </a:spcAft>
              <a:buNone/>
            </a:pPr>
            <a:r>
              <a:t/>
            </a:r>
            <a:endParaRPr/>
          </a:p>
        </p:txBody>
      </p:sp>
      <p:sp>
        <p:nvSpPr>
          <p:cNvPr id="278" name="Google Shape;278;p13"/>
          <p:cNvSpPr txBox="1"/>
          <p:nvPr>
            <p:ph idx="1" type="subTitle"/>
          </p:nvPr>
        </p:nvSpPr>
        <p:spPr>
          <a:xfrm>
            <a:off x="311700" y="3165828"/>
            <a:ext cx="8520600" cy="18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Quicksand"/>
                <a:ea typeface="Quicksand"/>
                <a:cs typeface="Quicksand"/>
                <a:sym typeface="Quicksand"/>
              </a:rPr>
              <a:t>An overall analysis of the conflict on global trade</a:t>
            </a:r>
            <a:endParaRPr b="1" sz="2000">
              <a:latin typeface="Quicksand"/>
              <a:ea typeface="Quicksand"/>
              <a:cs typeface="Quicksand"/>
              <a:sym typeface="Quicksand"/>
            </a:endParaRPr>
          </a:p>
          <a:p>
            <a:pPr indent="0" lvl="0" marL="0" rtl="0" algn="l">
              <a:spcBef>
                <a:spcPts val="0"/>
              </a:spcBef>
              <a:spcAft>
                <a:spcPts val="0"/>
              </a:spcAft>
              <a:buNone/>
            </a:pPr>
            <a:r>
              <a:t/>
            </a:r>
            <a:endParaRPr sz="1400">
              <a:latin typeface="Quicksand"/>
              <a:ea typeface="Quicksand"/>
              <a:cs typeface="Quicksand"/>
              <a:sym typeface="Quicksand"/>
            </a:endParaRPr>
          </a:p>
          <a:p>
            <a:pPr indent="0" lvl="0" marL="0" rtl="0" algn="l">
              <a:spcBef>
                <a:spcPts val="0"/>
              </a:spcBef>
              <a:spcAft>
                <a:spcPts val="0"/>
              </a:spcAft>
              <a:buNone/>
            </a:pPr>
            <a:r>
              <a:t/>
            </a:r>
            <a:endParaRPr sz="1400">
              <a:latin typeface="Quicksand"/>
              <a:ea typeface="Quicksand"/>
              <a:cs typeface="Quicksand"/>
              <a:sym typeface="Quicksand"/>
            </a:endParaRPr>
          </a:p>
          <a:p>
            <a:pPr indent="0" lvl="0" marL="0" rtl="0" algn="l">
              <a:spcBef>
                <a:spcPts val="0"/>
              </a:spcBef>
              <a:spcAft>
                <a:spcPts val="0"/>
              </a:spcAft>
              <a:buNone/>
            </a:pPr>
            <a:r>
              <a:t/>
            </a:r>
            <a:endParaRPr sz="1400">
              <a:latin typeface="Quicksand"/>
              <a:ea typeface="Quicksand"/>
              <a:cs typeface="Quicksand"/>
              <a:sym typeface="Quicksand"/>
            </a:endParaRPr>
          </a:p>
          <a:p>
            <a:pPr indent="0" lvl="0" marL="0" rtl="0" algn="l">
              <a:spcBef>
                <a:spcPts val="0"/>
              </a:spcBef>
              <a:spcAft>
                <a:spcPts val="0"/>
              </a:spcAft>
              <a:buNone/>
            </a:pPr>
            <a:r>
              <a:rPr lang="en" sz="1400">
                <a:latin typeface="Quicksand"/>
                <a:ea typeface="Quicksand"/>
                <a:cs typeface="Quicksand"/>
                <a:sym typeface="Quicksand"/>
              </a:rPr>
              <a:t>Presented by:</a:t>
            </a:r>
            <a:endParaRPr sz="1400">
              <a:latin typeface="Quicksand"/>
              <a:ea typeface="Quicksand"/>
              <a:cs typeface="Quicksand"/>
              <a:sym typeface="Quicksand"/>
            </a:endParaRPr>
          </a:p>
          <a:p>
            <a:pPr indent="0" lvl="0" marL="0" rtl="0" algn="l">
              <a:spcBef>
                <a:spcPts val="0"/>
              </a:spcBef>
              <a:spcAft>
                <a:spcPts val="0"/>
              </a:spcAft>
              <a:buNone/>
            </a:pPr>
            <a:r>
              <a:rPr lang="en" sz="1400">
                <a:latin typeface="Quicksand"/>
                <a:ea typeface="Quicksand"/>
                <a:cs typeface="Quicksand"/>
                <a:sym typeface="Quicksand"/>
              </a:rPr>
              <a:t>Tanvi Shroff</a:t>
            </a:r>
            <a:endParaRPr sz="1400">
              <a:latin typeface="Quicksand"/>
              <a:ea typeface="Quicksand"/>
              <a:cs typeface="Quicksand"/>
              <a:sym typeface="Quicksand"/>
            </a:endParaRPr>
          </a:p>
          <a:p>
            <a:pPr indent="0" lvl="0" marL="0" rtl="0" algn="l">
              <a:spcBef>
                <a:spcPts val="0"/>
              </a:spcBef>
              <a:spcAft>
                <a:spcPts val="0"/>
              </a:spcAft>
              <a:buNone/>
            </a:pPr>
            <a:r>
              <a:rPr lang="en" sz="1400">
                <a:latin typeface="Quicksand"/>
                <a:ea typeface="Quicksand"/>
                <a:cs typeface="Quicksand"/>
                <a:sym typeface="Quicksand"/>
              </a:rPr>
              <a:t>Thapasya Murali</a:t>
            </a:r>
            <a:endParaRPr sz="1400">
              <a:latin typeface="Quicksand"/>
              <a:ea typeface="Quicksand"/>
              <a:cs typeface="Quicksand"/>
              <a:sym typeface="Quicksand"/>
            </a:endParaRPr>
          </a:p>
          <a:p>
            <a:pPr indent="0" lvl="0" marL="0" rtl="0" algn="l">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91850" y="65175"/>
            <a:ext cx="90012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700"/>
              <a:t>Multiple Linear Regression Results</a:t>
            </a:r>
            <a:endParaRPr sz="3700"/>
          </a:p>
        </p:txBody>
      </p:sp>
      <p:sp>
        <p:nvSpPr>
          <p:cNvPr id="342" name="Google Shape;342;p22"/>
          <p:cNvSpPr txBox="1"/>
          <p:nvPr/>
        </p:nvSpPr>
        <p:spPr>
          <a:xfrm>
            <a:off x="1227600" y="180770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USA</a:t>
            </a:r>
            <a:endParaRPr sz="100">
              <a:latin typeface="Quicksand"/>
              <a:ea typeface="Quicksand"/>
              <a:cs typeface="Quicksand"/>
              <a:sym typeface="Quicksand"/>
            </a:endParaRPr>
          </a:p>
        </p:txBody>
      </p:sp>
      <p:sp>
        <p:nvSpPr>
          <p:cNvPr id="343" name="Google Shape;343;p22"/>
          <p:cNvSpPr txBox="1"/>
          <p:nvPr/>
        </p:nvSpPr>
        <p:spPr>
          <a:xfrm>
            <a:off x="5832175" y="180770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China</a:t>
            </a:r>
            <a:endParaRPr sz="100">
              <a:latin typeface="Quicksand"/>
              <a:ea typeface="Quicksand"/>
              <a:cs typeface="Quicksand"/>
              <a:sym typeface="Quicksand"/>
            </a:endParaRPr>
          </a:p>
        </p:txBody>
      </p:sp>
      <p:pic>
        <p:nvPicPr>
          <p:cNvPr id="344" name="Google Shape;344;p22"/>
          <p:cNvPicPr preferRelativeResize="0"/>
          <p:nvPr/>
        </p:nvPicPr>
        <p:blipFill>
          <a:blip r:embed="rId3">
            <a:alphaModFix/>
          </a:blip>
          <a:stretch>
            <a:fillRect/>
          </a:stretch>
        </p:blipFill>
        <p:spPr>
          <a:xfrm>
            <a:off x="320469" y="2461825"/>
            <a:ext cx="3806149" cy="2380775"/>
          </a:xfrm>
          <a:prstGeom prst="rect">
            <a:avLst/>
          </a:prstGeom>
          <a:noFill/>
          <a:ln>
            <a:noFill/>
          </a:ln>
        </p:spPr>
      </p:pic>
      <p:pic>
        <p:nvPicPr>
          <p:cNvPr id="345" name="Google Shape;345;p22"/>
          <p:cNvPicPr preferRelativeResize="0"/>
          <p:nvPr/>
        </p:nvPicPr>
        <p:blipFill rotWithShape="1">
          <a:blip r:embed="rId4">
            <a:alphaModFix/>
          </a:blip>
          <a:srcRect b="0" l="0" r="4214" t="19652"/>
          <a:stretch/>
        </p:blipFill>
        <p:spPr>
          <a:xfrm>
            <a:off x="4356550" y="2487500"/>
            <a:ext cx="4488874" cy="2380775"/>
          </a:xfrm>
          <a:prstGeom prst="rect">
            <a:avLst/>
          </a:prstGeom>
          <a:noFill/>
          <a:ln>
            <a:noFill/>
          </a:ln>
        </p:spPr>
      </p:pic>
      <p:sp>
        <p:nvSpPr>
          <p:cNvPr id="346" name="Google Shape;346;p22"/>
          <p:cNvSpPr txBox="1"/>
          <p:nvPr>
            <p:ph idx="1" type="body"/>
          </p:nvPr>
        </p:nvSpPr>
        <p:spPr>
          <a:xfrm>
            <a:off x="320475" y="965900"/>
            <a:ext cx="8421300" cy="999300"/>
          </a:xfrm>
          <a:prstGeom prst="rect">
            <a:avLst/>
          </a:prstGeom>
        </p:spPr>
        <p:txBody>
          <a:bodyPr anchorCtr="0" anchor="t" bIns="91425" lIns="91425" spcFirstLastPara="1" rIns="91425" wrap="square" tIns="91425">
            <a:noAutofit/>
          </a:bodyPr>
          <a:lstStyle/>
          <a:p>
            <a:pPr indent="-315118" lvl="0" marL="457200" rtl="0" algn="l">
              <a:lnSpc>
                <a:spcPct val="105000"/>
              </a:lnSpc>
              <a:spcBef>
                <a:spcPts val="0"/>
              </a:spcBef>
              <a:spcAft>
                <a:spcPts val="0"/>
              </a:spcAft>
              <a:buSzPts val="1363"/>
              <a:buChar char="●"/>
            </a:pPr>
            <a:r>
              <a:rPr lang="en" sz="1362"/>
              <a:t>Due to the </a:t>
            </a:r>
            <a:r>
              <a:rPr lang="en" sz="1362"/>
              <a:t>occurrence</a:t>
            </a:r>
            <a:r>
              <a:rPr lang="en" sz="1362"/>
              <a:t> of war, import drops which would have a direct impact on consumption as can be seen from the negative coefficient in results for US and China </a:t>
            </a:r>
            <a:endParaRPr sz="1362"/>
          </a:p>
          <a:p>
            <a:pPr indent="-315118" lvl="0" marL="457200" rtl="0" algn="l">
              <a:lnSpc>
                <a:spcPct val="105000"/>
              </a:lnSpc>
              <a:spcBef>
                <a:spcPts val="0"/>
              </a:spcBef>
              <a:spcAft>
                <a:spcPts val="0"/>
              </a:spcAft>
              <a:buSzPts val="1363"/>
              <a:buChar char="●"/>
            </a:pPr>
            <a:r>
              <a:rPr lang="en" sz="1362"/>
              <a:t>R-squared value is more than 0.94 which shows model is effective</a:t>
            </a:r>
            <a:endParaRPr sz="136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999000" y="65175"/>
            <a:ext cx="75762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400"/>
              <a:t>ANOVA</a:t>
            </a:r>
            <a:endParaRPr sz="4400"/>
          </a:p>
        </p:txBody>
      </p:sp>
      <p:sp>
        <p:nvSpPr>
          <p:cNvPr id="352" name="Google Shape;352;p23"/>
          <p:cNvSpPr txBox="1"/>
          <p:nvPr/>
        </p:nvSpPr>
        <p:spPr>
          <a:xfrm>
            <a:off x="160800" y="19726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USA</a:t>
            </a:r>
            <a:endParaRPr sz="100">
              <a:latin typeface="Quicksand"/>
              <a:ea typeface="Quicksand"/>
              <a:cs typeface="Quicksand"/>
              <a:sym typeface="Quicksand"/>
            </a:endParaRPr>
          </a:p>
        </p:txBody>
      </p:sp>
      <p:sp>
        <p:nvSpPr>
          <p:cNvPr id="353" name="Google Shape;353;p23"/>
          <p:cNvSpPr txBox="1"/>
          <p:nvPr/>
        </p:nvSpPr>
        <p:spPr>
          <a:xfrm>
            <a:off x="253650" y="33536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China</a:t>
            </a:r>
            <a:endParaRPr sz="100">
              <a:latin typeface="Quicksand"/>
              <a:ea typeface="Quicksand"/>
              <a:cs typeface="Quicksand"/>
              <a:sym typeface="Quicksand"/>
            </a:endParaRPr>
          </a:p>
        </p:txBody>
      </p:sp>
      <p:pic>
        <p:nvPicPr>
          <p:cNvPr id="354" name="Google Shape;354;p23"/>
          <p:cNvPicPr preferRelativeResize="0"/>
          <p:nvPr/>
        </p:nvPicPr>
        <p:blipFill>
          <a:blip r:embed="rId3">
            <a:alphaModFix/>
          </a:blip>
          <a:stretch>
            <a:fillRect/>
          </a:stretch>
        </p:blipFill>
        <p:spPr>
          <a:xfrm>
            <a:off x="697350" y="2663850"/>
            <a:ext cx="7343775" cy="495300"/>
          </a:xfrm>
          <a:prstGeom prst="rect">
            <a:avLst/>
          </a:prstGeom>
          <a:noFill/>
          <a:ln>
            <a:noFill/>
          </a:ln>
        </p:spPr>
      </p:pic>
      <p:pic>
        <p:nvPicPr>
          <p:cNvPr id="355" name="Google Shape;355;p23"/>
          <p:cNvPicPr preferRelativeResize="0"/>
          <p:nvPr/>
        </p:nvPicPr>
        <p:blipFill rotWithShape="1">
          <a:blip r:embed="rId4">
            <a:alphaModFix/>
          </a:blip>
          <a:srcRect b="0" l="5317" r="11598" t="0"/>
          <a:stretch/>
        </p:blipFill>
        <p:spPr>
          <a:xfrm>
            <a:off x="697350" y="4044850"/>
            <a:ext cx="7343774" cy="535000"/>
          </a:xfrm>
          <a:prstGeom prst="rect">
            <a:avLst/>
          </a:prstGeom>
          <a:noFill/>
          <a:ln>
            <a:noFill/>
          </a:ln>
        </p:spPr>
      </p:pic>
      <p:sp>
        <p:nvSpPr>
          <p:cNvPr id="356" name="Google Shape;356;p23"/>
          <p:cNvSpPr txBox="1"/>
          <p:nvPr>
            <p:ph idx="1" type="body"/>
          </p:nvPr>
        </p:nvSpPr>
        <p:spPr>
          <a:xfrm>
            <a:off x="634638" y="1064475"/>
            <a:ext cx="8421300" cy="999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562"/>
              <a:t>F value below 0.05 signifies multiple linear regression model behaves better than simple linear regression model</a:t>
            </a:r>
            <a:endParaRPr sz="156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type="title"/>
          </p:nvPr>
        </p:nvSpPr>
        <p:spPr>
          <a:xfrm>
            <a:off x="1303800" y="598575"/>
            <a:ext cx="7030500" cy="99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Import of iron,steel and edible oils from Ukraine to various countries</a:t>
            </a:r>
            <a:endParaRPr>
              <a:solidFill>
                <a:schemeClr val="accent3"/>
              </a:solidFill>
            </a:endParaRPr>
          </a:p>
        </p:txBody>
      </p:sp>
      <p:sp>
        <p:nvSpPr>
          <p:cNvPr id="362" name="Google Shape;362;p24"/>
          <p:cNvSpPr txBox="1"/>
          <p:nvPr/>
        </p:nvSpPr>
        <p:spPr>
          <a:xfrm>
            <a:off x="1238475" y="1971450"/>
            <a:ext cx="7152900" cy="14649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400"/>
              </a:spcBef>
              <a:spcAft>
                <a:spcPts val="0"/>
              </a:spcAft>
              <a:buNone/>
            </a:pPr>
            <a:r>
              <a:rPr b="1" lang="en" sz="1300">
                <a:solidFill>
                  <a:schemeClr val="accent3"/>
                </a:solidFill>
                <a:highlight>
                  <a:srgbClr val="FFFFFF"/>
                </a:highlight>
              </a:rPr>
              <a:t>Ukraine exports of iron and steel was US $13.14 billion during 2021, according to the United Nations COMTRADE database on international trade.</a:t>
            </a:r>
            <a:endParaRPr b="1" sz="1300">
              <a:solidFill>
                <a:schemeClr val="accent3"/>
              </a:solidFill>
              <a:highlight>
                <a:srgbClr val="FFFFFF"/>
              </a:highlight>
            </a:endParaRPr>
          </a:p>
          <a:p>
            <a:pPr indent="0" lvl="0" marL="0" marR="0" rtl="0" algn="l">
              <a:lnSpc>
                <a:spcPct val="95000"/>
              </a:lnSpc>
              <a:spcBef>
                <a:spcPts val="800"/>
              </a:spcBef>
              <a:spcAft>
                <a:spcPts val="0"/>
              </a:spcAft>
              <a:buNone/>
            </a:pPr>
            <a:r>
              <a:t/>
            </a:r>
            <a:endParaRPr b="1" sz="1585">
              <a:solidFill>
                <a:schemeClr val="accent3"/>
              </a:solidFill>
              <a:latin typeface="Quicksand"/>
              <a:ea typeface="Quicksand"/>
              <a:cs typeface="Quicksand"/>
              <a:sym typeface="Quicksand"/>
            </a:endParaRPr>
          </a:p>
          <a:p>
            <a:pPr indent="0" lvl="0" marL="457200" rtl="0" algn="l">
              <a:lnSpc>
                <a:spcPct val="95000"/>
              </a:lnSpc>
              <a:spcBef>
                <a:spcPts val="1200"/>
              </a:spcBef>
              <a:spcAft>
                <a:spcPts val="1200"/>
              </a:spcAft>
              <a:buNone/>
            </a:pPr>
            <a:r>
              <a:t/>
            </a:r>
            <a:endParaRPr b="1" sz="1585">
              <a:solidFill>
                <a:schemeClr val="accent3"/>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1050025" y="95800"/>
            <a:ext cx="75762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400"/>
              <a:t>Exploratory Data Analysis</a:t>
            </a:r>
            <a:endParaRPr sz="4400"/>
          </a:p>
        </p:txBody>
      </p:sp>
      <p:sp>
        <p:nvSpPr>
          <p:cNvPr id="368" name="Google Shape;368;p25"/>
          <p:cNvSpPr txBox="1"/>
          <p:nvPr/>
        </p:nvSpPr>
        <p:spPr>
          <a:xfrm>
            <a:off x="1761000" y="14392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USA</a:t>
            </a:r>
            <a:endParaRPr sz="100">
              <a:latin typeface="Quicksand"/>
              <a:ea typeface="Quicksand"/>
              <a:cs typeface="Quicksand"/>
              <a:sym typeface="Quicksand"/>
            </a:endParaRPr>
          </a:p>
        </p:txBody>
      </p:sp>
      <p:sp>
        <p:nvSpPr>
          <p:cNvPr id="369" name="Google Shape;369;p25"/>
          <p:cNvSpPr txBox="1"/>
          <p:nvPr/>
        </p:nvSpPr>
        <p:spPr>
          <a:xfrm>
            <a:off x="6028200" y="14392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India</a:t>
            </a:r>
            <a:endParaRPr sz="100">
              <a:latin typeface="Quicksand"/>
              <a:ea typeface="Quicksand"/>
              <a:cs typeface="Quicksand"/>
              <a:sym typeface="Quicksand"/>
            </a:endParaRPr>
          </a:p>
        </p:txBody>
      </p:sp>
      <p:pic>
        <p:nvPicPr>
          <p:cNvPr id="370" name="Google Shape;370;p25"/>
          <p:cNvPicPr preferRelativeResize="0"/>
          <p:nvPr/>
        </p:nvPicPr>
        <p:blipFill>
          <a:blip r:embed="rId3">
            <a:alphaModFix/>
          </a:blip>
          <a:stretch>
            <a:fillRect/>
          </a:stretch>
        </p:blipFill>
        <p:spPr>
          <a:xfrm>
            <a:off x="858525" y="2069230"/>
            <a:ext cx="3454014" cy="2983687"/>
          </a:xfrm>
          <a:prstGeom prst="rect">
            <a:avLst/>
          </a:prstGeom>
          <a:noFill/>
          <a:ln>
            <a:noFill/>
          </a:ln>
        </p:spPr>
      </p:pic>
      <p:pic>
        <p:nvPicPr>
          <p:cNvPr id="371" name="Google Shape;371;p25"/>
          <p:cNvPicPr preferRelativeResize="0"/>
          <p:nvPr/>
        </p:nvPicPr>
        <p:blipFill>
          <a:blip r:embed="rId4">
            <a:alphaModFix/>
          </a:blip>
          <a:stretch>
            <a:fillRect/>
          </a:stretch>
        </p:blipFill>
        <p:spPr>
          <a:xfrm>
            <a:off x="5033827" y="2054250"/>
            <a:ext cx="3488697" cy="3013650"/>
          </a:xfrm>
          <a:prstGeom prst="rect">
            <a:avLst/>
          </a:prstGeom>
          <a:noFill/>
          <a:ln>
            <a:noFill/>
          </a:ln>
        </p:spPr>
      </p:pic>
      <p:sp>
        <p:nvSpPr>
          <p:cNvPr id="372" name="Google Shape;372;p25"/>
          <p:cNvSpPr txBox="1"/>
          <p:nvPr>
            <p:ph idx="1" type="body"/>
          </p:nvPr>
        </p:nvSpPr>
        <p:spPr>
          <a:xfrm>
            <a:off x="722700" y="901950"/>
            <a:ext cx="8421300" cy="704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562"/>
              <a:t>For USA, as unit price increases GDP increases while consumption decreases. While, in case of India as </a:t>
            </a:r>
            <a:r>
              <a:rPr lang="en" sz="1562"/>
              <a:t>consumption</a:t>
            </a:r>
            <a:r>
              <a:rPr lang="en" sz="1562"/>
              <a:t> increases overall GDP of country increases.</a:t>
            </a:r>
            <a:endParaRPr sz="156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6"/>
          <p:cNvSpPr txBox="1"/>
          <p:nvPr/>
        </p:nvSpPr>
        <p:spPr>
          <a:xfrm>
            <a:off x="1227600" y="14392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USA</a:t>
            </a:r>
            <a:endParaRPr sz="100">
              <a:latin typeface="Quicksand"/>
              <a:ea typeface="Quicksand"/>
              <a:cs typeface="Quicksand"/>
              <a:sym typeface="Quicksand"/>
            </a:endParaRPr>
          </a:p>
        </p:txBody>
      </p:sp>
      <p:sp>
        <p:nvSpPr>
          <p:cNvPr id="378" name="Google Shape;378;p26"/>
          <p:cNvSpPr txBox="1"/>
          <p:nvPr/>
        </p:nvSpPr>
        <p:spPr>
          <a:xfrm>
            <a:off x="6028200" y="14392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India</a:t>
            </a:r>
            <a:endParaRPr sz="100">
              <a:latin typeface="Quicksand"/>
              <a:ea typeface="Quicksand"/>
              <a:cs typeface="Quicksand"/>
              <a:sym typeface="Quicksand"/>
            </a:endParaRPr>
          </a:p>
        </p:txBody>
      </p:sp>
      <p:pic>
        <p:nvPicPr>
          <p:cNvPr id="379" name="Google Shape;379;p26"/>
          <p:cNvPicPr preferRelativeResize="0"/>
          <p:nvPr/>
        </p:nvPicPr>
        <p:blipFill>
          <a:blip r:embed="rId3">
            <a:alphaModFix/>
          </a:blip>
          <a:stretch>
            <a:fillRect/>
          </a:stretch>
        </p:blipFill>
        <p:spPr>
          <a:xfrm>
            <a:off x="152400" y="2130450"/>
            <a:ext cx="4051749" cy="2697404"/>
          </a:xfrm>
          <a:prstGeom prst="rect">
            <a:avLst/>
          </a:prstGeom>
          <a:noFill/>
          <a:ln>
            <a:noFill/>
          </a:ln>
        </p:spPr>
      </p:pic>
      <p:pic>
        <p:nvPicPr>
          <p:cNvPr id="380" name="Google Shape;380;p26"/>
          <p:cNvPicPr preferRelativeResize="0"/>
          <p:nvPr/>
        </p:nvPicPr>
        <p:blipFill>
          <a:blip r:embed="rId4">
            <a:alphaModFix/>
          </a:blip>
          <a:stretch>
            <a:fillRect/>
          </a:stretch>
        </p:blipFill>
        <p:spPr>
          <a:xfrm>
            <a:off x="4356549" y="2130450"/>
            <a:ext cx="4635050" cy="2695648"/>
          </a:xfrm>
          <a:prstGeom prst="rect">
            <a:avLst/>
          </a:prstGeom>
          <a:noFill/>
          <a:ln>
            <a:noFill/>
          </a:ln>
        </p:spPr>
      </p:pic>
      <p:sp>
        <p:nvSpPr>
          <p:cNvPr id="381" name="Google Shape;381;p26"/>
          <p:cNvSpPr txBox="1"/>
          <p:nvPr>
            <p:ph idx="1" type="body"/>
          </p:nvPr>
        </p:nvSpPr>
        <p:spPr>
          <a:xfrm>
            <a:off x="361350" y="827500"/>
            <a:ext cx="8421300" cy="999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362"/>
              <a:t>For India, R squared value is a high positive number suggesting model behaves correctly. While for USA, R-squared value is a low positive value which can be further improved if we add more dimensionality to the data  </a:t>
            </a:r>
            <a:endParaRPr sz="1362"/>
          </a:p>
        </p:txBody>
      </p:sp>
      <p:sp>
        <p:nvSpPr>
          <p:cNvPr id="382" name="Google Shape;382;p26"/>
          <p:cNvSpPr txBox="1"/>
          <p:nvPr>
            <p:ph type="title"/>
          </p:nvPr>
        </p:nvSpPr>
        <p:spPr>
          <a:xfrm>
            <a:off x="91850" y="65175"/>
            <a:ext cx="90012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700"/>
              <a:t>Multiple Linear Regression Results</a:t>
            </a:r>
            <a:endParaRPr sz="3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7"/>
          <p:cNvSpPr txBox="1"/>
          <p:nvPr>
            <p:ph type="title"/>
          </p:nvPr>
        </p:nvSpPr>
        <p:spPr>
          <a:xfrm>
            <a:off x="999000" y="65175"/>
            <a:ext cx="75762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400"/>
              <a:t>ANOVA</a:t>
            </a:r>
            <a:endParaRPr sz="4400"/>
          </a:p>
        </p:txBody>
      </p:sp>
      <p:sp>
        <p:nvSpPr>
          <p:cNvPr id="388" name="Google Shape;388;p27"/>
          <p:cNvSpPr txBox="1"/>
          <p:nvPr/>
        </p:nvSpPr>
        <p:spPr>
          <a:xfrm>
            <a:off x="8400" y="22012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USA</a:t>
            </a:r>
            <a:endParaRPr sz="100">
              <a:latin typeface="Quicksand"/>
              <a:ea typeface="Quicksand"/>
              <a:cs typeface="Quicksand"/>
              <a:sym typeface="Quicksand"/>
            </a:endParaRPr>
          </a:p>
        </p:txBody>
      </p:sp>
      <p:sp>
        <p:nvSpPr>
          <p:cNvPr id="389" name="Google Shape;389;p27"/>
          <p:cNvSpPr txBox="1"/>
          <p:nvPr/>
        </p:nvSpPr>
        <p:spPr>
          <a:xfrm>
            <a:off x="25050" y="35822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India</a:t>
            </a:r>
            <a:endParaRPr sz="100">
              <a:latin typeface="Quicksand"/>
              <a:ea typeface="Quicksand"/>
              <a:cs typeface="Quicksand"/>
              <a:sym typeface="Quicksand"/>
            </a:endParaRPr>
          </a:p>
        </p:txBody>
      </p:sp>
      <p:pic>
        <p:nvPicPr>
          <p:cNvPr id="390" name="Google Shape;390;p27"/>
          <p:cNvPicPr preferRelativeResize="0"/>
          <p:nvPr/>
        </p:nvPicPr>
        <p:blipFill>
          <a:blip r:embed="rId3">
            <a:alphaModFix/>
          </a:blip>
          <a:stretch>
            <a:fillRect/>
          </a:stretch>
        </p:blipFill>
        <p:spPr>
          <a:xfrm>
            <a:off x="533400" y="2892450"/>
            <a:ext cx="7400925" cy="542925"/>
          </a:xfrm>
          <a:prstGeom prst="rect">
            <a:avLst/>
          </a:prstGeom>
          <a:noFill/>
          <a:ln>
            <a:noFill/>
          </a:ln>
        </p:spPr>
      </p:pic>
      <p:pic>
        <p:nvPicPr>
          <p:cNvPr id="391" name="Google Shape;391;p27"/>
          <p:cNvPicPr preferRelativeResize="0"/>
          <p:nvPr/>
        </p:nvPicPr>
        <p:blipFill>
          <a:blip r:embed="rId4">
            <a:alphaModFix/>
          </a:blip>
          <a:stretch>
            <a:fillRect/>
          </a:stretch>
        </p:blipFill>
        <p:spPr>
          <a:xfrm>
            <a:off x="534650" y="4248400"/>
            <a:ext cx="7323475" cy="538800"/>
          </a:xfrm>
          <a:prstGeom prst="rect">
            <a:avLst/>
          </a:prstGeom>
          <a:noFill/>
          <a:ln>
            <a:noFill/>
          </a:ln>
        </p:spPr>
      </p:pic>
      <p:sp>
        <p:nvSpPr>
          <p:cNvPr id="392" name="Google Shape;392;p27"/>
          <p:cNvSpPr txBox="1"/>
          <p:nvPr>
            <p:ph idx="1" type="body"/>
          </p:nvPr>
        </p:nvSpPr>
        <p:spPr>
          <a:xfrm>
            <a:off x="595325" y="1049550"/>
            <a:ext cx="8421300" cy="999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662"/>
              <a:t>F value less than 0.05 signifying current model is better than simple regression model for USA</a:t>
            </a:r>
            <a:endParaRPr sz="166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8"/>
          <p:cNvSpPr txBox="1"/>
          <p:nvPr>
            <p:ph type="title"/>
          </p:nvPr>
        </p:nvSpPr>
        <p:spPr>
          <a:xfrm>
            <a:off x="1388625" y="-88625"/>
            <a:ext cx="6366900" cy="186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6800"/>
              <a:t>Future Scope</a:t>
            </a:r>
            <a:endParaRPr sz="6800"/>
          </a:p>
        </p:txBody>
      </p:sp>
      <p:sp>
        <p:nvSpPr>
          <p:cNvPr id="398" name="Google Shape;398;p28"/>
          <p:cNvSpPr txBox="1"/>
          <p:nvPr>
            <p:ph idx="1" type="body"/>
          </p:nvPr>
        </p:nvSpPr>
        <p:spPr>
          <a:xfrm>
            <a:off x="806225" y="1550250"/>
            <a:ext cx="7337700" cy="2247600"/>
          </a:xfrm>
          <a:prstGeom prst="rect">
            <a:avLst/>
          </a:prstGeom>
        </p:spPr>
        <p:txBody>
          <a:bodyPr anchorCtr="0" anchor="t" bIns="91425" lIns="91425" spcFirstLastPara="1" rIns="91425" wrap="square" tIns="91425">
            <a:noAutofit/>
          </a:bodyPr>
          <a:lstStyle/>
          <a:p>
            <a:pPr indent="-317817" lvl="0" marL="457200" rtl="0" algn="l">
              <a:lnSpc>
                <a:spcPct val="95000"/>
              </a:lnSpc>
              <a:spcBef>
                <a:spcPts val="0"/>
              </a:spcBef>
              <a:spcAft>
                <a:spcPts val="0"/>
              </a:spcAft>
              <a:buSzPts val="1405"/>
              <a:buChar char="●"/>
            </a:pPr>
            <a:r>
              <a:rPr lang="en" sz="1405"/>
              <a:t>The current models work well for some countries which can be further improved by adding more dimensionality to the overall data.</a:t>
            </a:r>
            <a:endParaRPr sz="1405"/>
          </a:p>
          <a:p>
            <a:pPr indent="-317817" lvl="0" marL="457200" rtl="0" algn="l">
              <a:lnSpc>
                <a:spcPct val="95000"/>
              </a:lnSpc>
              <a:spcBef>
                <a:spcPts val="0"/>
              </a:spcBef>
              <a:spcAft>
                <a:spcPts val="0"/>
              </a:spcAft>
              <a:buSzPts val="1405"/>
              <a:buChar char="●"/>
            </a:pPr>
            <a:r>
              <a:rPr lang="en" sz="1405"/>
              <a:t>Since the Russia-Ukraine War is a very recent and </a:t>
            </a:r>
            <a:r>
              <a:rPr lang="en" sz="1405"/>
              <a:t>ongoing</a:t>
            </a:r>
            <a:r>
              <a:rPr lang="en" sz="1405"/>
              <a:t> incident, there lacks an extensive and concluded data is available. With more awareness, volume of data available will increase which can be used to refine the model further. </a:t>
            </a:r>
            <a:endParaRPr sz="1405"/>
          </a:p>
          <a:p>
            <a:pPr indent="-317817" lvl="0" marL="457200" rtl="0" algn="l">
              <a:lnSpc>
                <a:spcPct val="95000"/>
              </a:lnSpc>
              <a:spcBef>
                <a:spcPts val="0"/>
              </a:spcBef>
              <a:spcAft>
                <a:spcPts val="0"/>
              </a:spcAft>
              <a:buSzPts val="1405"/>
              <a:buChar char="●"/>
            </a:pPr>
            <a:r>
              <a:rPr lang="en" sz="1405"/>
              <a:t>When data of import value is released for every product for 2022, using the predicted value for import of the respective product from the ARIMA model, we will be able to calculate evaluation metrics such as sum of squared error. On the basis of that we can evaluate our model. </a:t>
            </a:r>
            <a:endParaRPr sz="1405"/>
          </a:p>
          <a:p>
            <a:pPr indent="-317817" lvl="0" marL="457200" rtl="0" algn="l">
              <a:lnSpc>
                <a:spcPct val="95000"/>
              </a:lnSpc>
              <a:spcBef>
                <a:spcPts val="0"/>
              </a:spcBef>
              <a:spcAft>
                <a:spcPts val="0"/>
              </a:spcAft>
              <a:buSzPts val="1405"/>
              <a:buChar char="●"/>
            </a:pPr>
            <a:r>
              <a:rPr lang="en" sz="1405"/>
              <a:t>Also, the model can be trained for </a:t>
            </a:r>
            <a:r>
              <a:rPr lang="en" sz="1405"/>
              <a:t>monthly updated dataset of other major commodity before and after the war to analyse the nuanced change in trade. As of now, as data is not released officially by Comtrade, EU.org, USDA, or other trusted international organization.</a:t>
            </a:r>
            <a:endParaRPr sz="140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9"/>
          <p:cNvSpPr txBox="1"/>
          <p:nvPr>
            <p:ph type="title"/>
          </p:nvPr>
        </p:nvSpPr>
        <p:spPr>
          <a:xfrm>
            <a:off x="13885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1303800" y="598575"/>
            <a:ext cx="7030500" cy="9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Bibiliography</a:t>
            </a:r>
            <a:endParaRPr>
              <a:solidFill>
                <a:schemeClr val="accent3"/>
              </a:solidFill>
            </a:endParaRPr>
          </a:p>
        </p:txBody>
      </p:sp>
      <p:sp>
        <p:nvSpPr>
          <p:cNvPr id="409" name="Google Shape;409;p30"/>
          <p:cNvSpPr txBox="1"/>
          <p:nvPr>
            <p:ph idx="1" type="body"/>
          </p:nvPr>
        </p:nvSpPr>
        <p:spPr>
          <a:xfrm>
            <a:off x="1303800" y="1226925"/>
            <a:ext cx="7489800" cy="3649200"/>
          </a:xfrm>
          <a:prstGeom prst="rect">
            <a:avLst/>
          </a:prstGeom>
        </p:spPr>
        <p:txBody>
          <a:bodyPr anchorCtr="0" anchor="t" bIns="91425" lIns="91425" spcFirstLastPara="1" rIns="91425" wrap="square" tIns="91425">
            <a:noAutofit/>
          </a:bodyPr>
          <a:lstStyle/>
          <a:p>
            <a:pPr indent="0" lvl="0" marL="228600" rtl="0" algn="l">
              <a:spcBef>
                <a:spcPts val="0"/>
              </a:spcBef>
              <a:spcAft>
                <a:spcPts val="0"/>
              </a:spcAft>
              <a:buNone/>
            </a:pPr>
            <a:r>
              <a:rPr lang="en" sz="1100">
                <a:solidFill>
                  <a:schemeClr val="accent1"/>
                </a:solidFill>
                <a:latin typeface="Arial"/>
                <a:ea typeface="Arial"/>
                <a:cs typeface="Arial"/>
                <a:sym typeface="Arial"/>
              </a:rPr>
              <a:t>[1] 	</a:t>
            </a:r>
            <a:r>
              <a:rPr lang="en" sz="1100">
                <a:solidFill>
                  <a:schemeClr val="accent1"/>
                </a:solidFill>
                <a:latin typeface="Arial"/>
                <a:ea typeface="Arial"/>
                <a:cs typeface="Arial"/>
                <a:sym typeface="Arial"/>
              </a:rPr>
              <a:t>Y. Zhao, C. Huang, J. Luo, “Preparing for the Next Pandemic: Investigation of Correlation Between Food Prices</a:t>
            </a:r>
            <a:r>
              <a:rPr lang="en" sz="1100">
                <a:solidFill>
                  <a:schemeClr val="accent1"/>
                </a:solidFill>
                <a:latin typeface="Arial"/>
                <a:ea typeface="Arial"/>
                <a:cs typeface="Arial"/>
                <a:sym typeface="Arial"/>
              </a:rPr>
              <a:t> </a:t>
            </a:r>
            <a:r>
              <a:rPr lang="en" sz="1100">
                <a:solidFill>
                  <a:schemeClr val="accent1"/>
                </a:solidFill>
                <a:latin typeface="Arial"/>
                <a:ea typeface="Arial"/>
                <a:cs typeface="Arial"/>
                <a:sym typeface="Arial"/>
              </a:rPr>
              <a:t>and the COVID-19 Pandemic from Global and Local Perspectives”</a:t>
            </a:r>
            <a:endParaRPr sz="1100">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[2] 	3. K. Imai, J. Weinstein, “Measuring the Economic Impact of Civil War” CID Working Paper No. 51</a:t>
            </a:r>
            <a:endParaRPr sz="1100">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[3] 	4. Jagtap, S.; Trollman, H.; Trollman, F.; Garcia-Garcia, G.; Parra-López, C.; Duong, L.; Martindale, W.; Munekata, P.E.S.; Lorenzo, J.M.; Hdaifeh, A.; Hassoun, A.; Salonitis, K.; Afy-Shararah, M. The Russia-Ukraine Conflict: Its Implications for the Global Food Supply Chains. Foods 2022, 11, 2098.</a:t>
            </a:r>
            <a:r>
              <a:rPr lang="en" sz="1100">
                <a:solidFill>
                  <a:schemeClr val="accent1"/>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accent1"/>
                </a:solidFill>
                <a:latin typeface="Arial"/>
                <a:ea typeface="Arial"/>
                <a:cs typeface="Arial"/>
                <a:sym typeface="Arial"/>
                <a:hlinkClick r:id="rId4">
                  <a:extLst>
                    <a:ext uri="{A12FA001-AC4F-418D-AE19-62706E023703}">
                      <ahyp:hlinkClr val="tx"/>
                    </a:ext>
                  </a:extLst>
                </a:hlinkClick>
              </a:rPr>
              <a:t>https://doi.org/10.3390/foods11142098</a:t>
            </a:r>
            <a:endParaRPr sz="1100" u="sng">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[4] 	Kuzio, Taras. "Russia–Ukraine crisis: The blame game, geopolitics and national identity." </a:t>
            </a:r>
            <a:r>
              <a:rPr i="1" lang="en" sz="1100">
                <a:solidFill>
                  <a:schemeClr val="accent1"/>
                </a:solidFill>
                <a:latin typeface="Arial"/>
                <a:ea typeface="Arial"/>
                <a:cs typeface="Arial"/>
                <a:sym typeface="Arial"/>
              </a:rPr>
              <a:t>Europe-Asia Studies</a:t>
            </a:r>
            <a:r>
              <a:rPr lang="en" sz="1100">
                <a:solidFill>
                  <a:schemeClr val="accent1"/>
                </a:solidFill>
                <a:latin typeface="Arial"/>
                <a:ea typeface="Arial"/>
                <a:cs typeface="Arial"/>
                <a:sym typeface="Arial"/>
              </a:rPr>
              <a:t> 70.3 (2018): 462-473.</a:t>
            </a:r>
            <a:endParaRPr sz="1100">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[5] 	Liadze, Iana, et al. "The economic costs of the Russia-Ukraine conflict." </a:t>
            </a:r>
            <a:r>
              <a:rPr i="1" lang="en" sz="1100">
                <a:solidFill>
                  <a:schemeClr val="accent1"/>
                </a:solidFill>
                <a:latin typeface="Arial"/>
                <a:ea typeface="Arial"/>
                <a:cs typeface="Arial"/>
                <a:sym typeface="Arial"/>
              </a:rPr>
              <a:t>NIESR Policy Paper</a:t>
            </a:r>
            <a:r>
              <a:rPr lang="en" sz="1100">
                <a:solidFill>
                  <a:schemeClr val="accent1"/>
                </a:solidFill>
                <a:latin typeface="Arial"/>
                <a:ea typeface="Arial"/>
                <a:cs typeface="Arial"/>
                <a:sym typeface="Arial"/>
              </a:rPr>
              <a:t> 32 (2022).</a:t>
            </a:r>
            <a:endParaRPr sz="1100">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[6] 	</a:t>
            </a:r>
            <a:r>
              <a:rPr lang="en" sz="1100" u="sng">
                <a:solidFill>
                  <a:schemeClr val="accent1"/>
                </a:solidFill>
                <a:latin typeface="Arial"/>
                <a:ea typeface="Arial"/>
                <a:cs typeface="Arial"/>
                <a:sym typeface="Arial"/>
                <a:hlinkClick r:id="rId5">
                  <a:extLst>
                    <a:ext uri="{A12FA001-AC4F-418D-AE19-62706E023703}">
                      <ahyp:hlinkClr val="tx"/>
                    </a:ext>
                  </a:extLst>
                </a:hlinkClick>
              </a:rPr>
              <a:t>Reuters coverage on Russia’s oil export to China in 2022</a:t>
            </a:r>
            <a:endParaRPr sz="1100" u="sng">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[7] 	</a:t>
            </a:r>
            <a:r>
              <a:rPr lang="en" sz="1100" u="sng">
                <a:solidFill>
                  <a:schemeClr val="accent1"/>
                </a:solidFill>
                <a:latin typeface="Arial"/>
                <a:ea typeface="Arial"/>
                <a:cs typeface="Arial"/>
                <a:sym typeface="Arial"/>
                <a:hlinkClick r:id="rId6">
                  <a:extLst>
                    <a:ext uri="{A12FA001-AC4F-418D-AE19-62706E023703}">
                      <ahyp:hlinkClr val="tx"/>
                    </a:ext>
                  </a:extLst>
                </a:hlinkClick>
              </a:rPr>
              <a:t>USDS press release </a:t>
            </a:r>
            <a:r>
              <a:rPr lang="en" sz="1100" u="sng">
                <a:solidFill>
                  <a:schemeClr val="accent1"/>
                </a:solidFill>
                <a:latin typeface="Arial"/>
                <a:ea typeface="Arial"/>
                <a:cs typeface="Arial"/>
                <a:sym typeface="Arial"/>
                <a:hlinkClick r:id="rId7">
                  <a:extLst>
                    <a:ext uri="{A12FA001-AC4F-418D-AE19-62706E023703}">
                      <ahyp:hlinkClr val="tx"/>
                    </a:ext>
                  </a:extLst>
                </a:hlinkClick>
              </a:rPr>
              <a:t>briefing</a:t>
            </a:r>
            <a:r>
              <a:rPr lang="en" sz="1100" u="sng">
                <a:solidFill>
                  <a:schemeClr val="accent1"/>
                </a:solidFill>
                <a:latin typeface="Arial"/>
                <a:ea typeface="Arial"/>
                <a:cs typeface="Arial"/>
                <a:sym typeface="Arial"/>
                <a:hlinkClick r:id="rId8">
                  <a:extLst>
                    <a:ext uri="{A12FA001-AC4F-418D-AE19-62706E023703}">
                      <ahyp:hlinkClr val="tx"/>
                    </a:ext>
                  </a:extLst>
                </a:hlinkClick>
              </a:rPr>
              <a:t> the sanction and implied trade control</a:t>
            </a:r>
            <a:endParaRPr sz="1100" u="sng">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[8] 	</a:t>
            </a:r>
            <a:r>
              <a:rPr lang="en" sz="1100" u="sng">
                <a:solidFill>
                  <a:schemeClr val="accent1"/>
                </a:solidFill>
                <a:latin typeface="Arial"/>
                <a:ea typeface="Arial"/>
                <a:cs typeface="Arial"/>
                <a:sym typeface="Arial"/>
                <a:hlinkClick r:id="rId9">
                  <a:extLst>
                    <a:ext uri="{A12FA001-AC4F-418D-AE19-62706E023703}">
                      <ahyp:hlinkClr val="tx"/>
                    </a:ext>
                  </a:extLst>
                </a:hlinkClick>
              </a:rPr>
              <a:t>Report on Implicatications for Ukraine post Russia’s attack</a:t>
            </a:r>
            <a:endParaRPr sz="1100" u="sng">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[9] 	Anderson, J.D.; Mitchell, J.L.; Maples, J.G. Invited Review: Lessons from the COVID-19 Pandemic for Food Supply Chains. Appl.</a:t>
            </a:r>
            <a:endParaRPr sz="1100">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Anim. Sci. 2021, 37, 738–747</a:t>
            </a:r>
            <a:endParaRPr sz="1100">
              <a:solidFill>
                <a:schemeClr val="accent1"/>
              </a:solidFill>
              <a:latin typeface="Arial"/>
              <a:ea typeface="Arial"/>
              <a:cs typeface="Arial"/>
              <a:sym typeface="Arial"/>
            </a:endParaRPr>
          </a:p>
          <a:p>
            <a:pPr indent="0" lvl="0" marL="228600" rtl="0" algn="l">
              <a:spcBef>
                <a:spcPts val="200"/>
              </a:spcBef>
              <a:spcAft>
                <a:spcPts val="0"/>
              </a:spcAft>
              <a:buNone/>
            </a:pPr>
            <a:r>
              <a:rPr lang="en" sz="1100">
                <a:solidFill>
                  <a:schemeClr val="accent1"/>
                </a:solidFill>
                <a:latin typeface="Arial"/>
                <a:ea typeface="Arial"/>
                <a:cs typeface="Arial"/>
                <a:sym typeface="Arial"/>
              </a:rPr>
              <a:t>[10]  </a:t>
            </a:r>
            <a:r>
              <a:rPr lang="en" sz="1100">
                <a:solidFill>
                  <a:schemeClr val="accent1"/>
                </a:solidFill>
                <a:uFill>
                  <a:noFill/>
                </a:uFill>
                <a:latin typeface="Arial"/>
                <a:ea typeface="Arial"/>
                <a:cs typeface="Arial"/>
                <a:sym typeface="Arial"/>
                <a:hlinkClick r:id="rId10">
                  <a:extLst>
                    <a:ext uri="{A12FA001-AC4F-418D-AE19-62706E023703}">
                      <ahyp:hlinkClr val="tx"/>
                    </a:ext>
                  </a:extLst>
                </a:hlinkClick>
              </a:rPr>
              <a:t> </a:t>
            </a:r>
            <a:r>
              <a:rPr lang="en" sz="1100" u="sng">
                <a:solidFill>
                  <a:schemeClr val="accent1"/>
                </a:solidFill>
                <a:latin typeface="Arial"/>
                <a:ea typeface="Arial"/>
                <a:cs typeface="Arial"/>
                <a:sym typeface="Arial"/>
                <a:hlinkClick r:id="rId11">
                  <a:extLst>
                    <a:ext uri="{A12FA001-AC4F-418D-AE19-62706E023703}">
                      <ahyp:hlinkClr val="tx"/>
                    </a:ext>
                  </a:extLst>
                </a:hlinkClick>
              </a:rPr>
              <a:t>Impact of war on supply of raw material</a:t>
            </a:r>
            <a:endParaRPr sz="1100" u="sng">
              <a:solidFill>
                <a:schemeClr val="accent1"/>
              </a:solidFill>
              <a:latin typeface="Arial"/>
              <a:ea typeface="Arial"/>
              <a:cs typeface="Arial"/>
              <a:sym typeface="Arial"/>
            </a:endParaRPr>
          </a:p>
          <a:p>
            <a:pPr indent="0" lvl="0" marL="457200" rtl="0" algn="l">
              <a:lnSpc>
                <a:spcPct val="95000"/>
              </a:lnSpc>
              <a:spcBef>
                <a:spcPts val="200"/>
              </a:spcBef>
              <a:spcAft>
                <a:spcPts val="1200"/>
              </a:spcAft>
              <a:buNone/>
            </a:pPr>
            <a:r>
              <a:t/>
            </a:r>
            <a:endParaRPr b="1" sz="2900">
              <a:solidFill>
                <a:schemeClr val="accent1"/>
              </a:solidFill>
              <a:highlight>
                <a:srgbClr val="F5F5F5"/>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Content overview</a:t>
            </a:r>
            <a:endParaRPr>
              <a:solidFill>
                <a:schemeClr val="accent3"/>
              </a:solidFill>
            </a:endParaRPr>
          </a:p>
        </p:txBody>
      </p:sp>
      <p:sp>
        <p:nvSpPr>
          <p:cNvPr id="284" name="Google Shape;284;p14"/>
          <p:cNvSpPr txBox="1"/>
          <p:nvPr>
            <p:ph idx="1" type="body"/>
          </p:nvPr>
        </p:nvSpPr>
        <p:spPr>
          <a:xfrm>
            <a:off x="1303800" y="1591575"/>
            <a:ext cx="7030500" cy="2940000"/>
          </a:xfrm>
          <a:prstGeom prst="rect">
            <a:avLst/>
          </a:prstGeom>
        </p:spPr>
        <p:txBody>
          <a:bodyPr anchorCtr="0" anchor="t" bIns="91425" lIns="91425" spcFirstLastPara="1" rIns="91425" wrap="square" tIns="91425">
            <a:noAutofit/>
          </a:bodyPr>
          <a:lstStyle/>
          <a:p>
            <a:pPr indent="-322897" lvl="0" marL="457200" rtl="0" algn="l">
              <a:lnSpc>
                <a:spcPct val="95000"/>
              </a:lnSpc>
              <a:spcBef>
                <a:spcPts val="600"/>
              </a:spcBef>
              <a:spcAft>
                <a:spcPts val="0"/>
              </a:spcAft>
              <a:buClr>
                <a:schemeClr val="accent1"/>
              </a:buClr>
              <a:buSzPts val="1485"/>
              <a:buFont typeface="Quicksand"/>
              <a:buChar char="➔"/>
            </a:pPr>
            <a:r>
              <a:rPr b="1" lang="en" sz="1485">
                <a:solidFill>
                  <a:schemeClr val="accent1"/>
                </a:solidFill>
                <a:latin typeface="Quicksand"/>
                <a:ea typeface="Quicksand"/>
                <a:cs typeface="Quicksand"/>
                <a:sym typeface="Quicksand"/>
              </a:rPr>
              <a:t>Brief about the trade between Russia, Ukraine and impacted countries</a:t>
            </a:r>
            <a:endParaRPr b="1" sz="1485">
              <a:solidFill>
                <a:schemeClr val="accent1"/>
              </a:solidFill>
              <a:latin typeface="Quicksand"/>
              <a:ea typeface="Quicksand"/>
              <a:cs typeface="Quicksand"/>
              <a:sym typeface="Quicksand"/>
            </a:endParaRPr>
          </a:p>
          <a:p>
            <a:pPr indent="-322897" lvl="0" marL="457200" rtl="0" algn="l">
              <a:lnSpc>
                <a:spcPct val="95000"/>
              </a:lnSpc>
              <a:spcBef>
                <a:spcPts val="0"/>
              </a:spcBef>
              <a:spcAft>
                <a:spcPts val="0"/>
              </a:spcAft>
              <a:buClr>
                <a:schemeClr val="accent1"/>
              </a:buClr>
              <a:buSzPts val="1485"/>
              <a:buFont typeface="Quicksand"/>
              <a:buChar char="➔"/>
            </a:pPr>
            <a:r>
              <a:rPr b="1" lang="en" sz="1485">
                <a:solidFill>
                  <a:schemeClr val="accent1"/>
                </a:solidFill>
                <a:latin typeface="Quicksand"/>
                <a:ea typeface="Quicksand"/>
                <a:cs typeface="Quicksand"/>
                <a:sym typeface="Quicksand"/>
              </a:rPr>
              <a:t>Countries and commodities taken into account</a:t>
            </a:r>
            <a:endParaRPr b="1" sz="1485">
              <a:solidFill>
                <a:schemeClr val="accent1"/>
              </a:solidFill>
              <a:latin typeface="Quicksand"/>
              <a:ea typeface="Quicksand"/>
              <a:cs typeface="Quicksand"/>
              <a:sym typeface="Quicksand"/>
            </a:endParaRPr>
          </a:p>
          <a:p>
            <a:pPr indent="0" lvl="0" marL="457200" rtl="0" algn="l">
              <a:lnSpc>
                <a:spcPct val="95000"/>
              </a:lnSpc>
              <a:spcBef>
                <a:spcPts val="1200"/>
              </a:spcBef>
              <a:spcAft>
                <a:spcPts val="0"/>
              </a:spcAft>
              <a:buSzPts val="852"/>
              <a:buNone/>
            </a:pPr>
            <a:r>
              <a:rPr b="1" lang="en" sz="1485">
                <a:solidFill>
                  <a:schemeClr val="accent1"/>
                </a:solidFill>
                <a:latin typeface="Quicksand"/>
                <a:ea typeface="Quicksand"/>
                <a:cs typeface="Quicksand"/>
                <a:sym typeface="Quicksand"/>
              </a:rPr>
              <a:t>- China, USA, UK, India, Italy, Poland </a:t>
            </a:r>
            <a:endParaRPr b="1" sz="1485">
              <a:solidFill>
                <a:schemeClr val="accent1"/>
              </a:solidFill>
              <a:latin typeface="Quicksand"/>
              <a:ea typeface="Quicksand"/>
              <a:cs typeface="Quicksand"/>
              <a:sym typeface="Quicksand"/>
            </a:endParaRPr>
          </a:p>
          <a:p>
            <a:pPr indent="0" lvl="0" marL="457200" rtl="0" algn="l">
              <a:lnSpc>
                <a:spcPct val="95000"/>
              </a:lnSpc>
              <a:spcBef>
                <a:spcPts val="0"/>
              </a:spcBef>
              <a:spcAft>
                <a:spcPts val="0"/>
              </a:spcAft>
              <a:buSzPts val="852"/>
              <a:buNone/>
            </a:pPr>
            <a:r>
              <a:rPr b="1" lang="en" sz="1485">
                <a:solidFill>
                  <a:schemeClr val="accent1"/>
                </a:solidFill>
                <a:latin typeface="Quicksand"/>
                <a:ea typeface="Quicksand"/>
                <a:cs typeface="Quicksand"/>
                <a:sym typeface="Quicksand"/>
              </a:rPr>
              <a:t>- Oil, Steel</a:t>
            </a:r>
            <a:endParaRPr b="1" sz="1485">
              <a:solidFill>
                <a:schemeClr val="accent1"/>
              </a:solidFill>
              <a:latin typeface="Quicksand"/>
              <a:ea typeface="Quicksand"/>
              <a:cs typeface="Quicksand"/>
              <a:sym typeface="Quicksand"/>
            </a:endParaRPr>
          </a:p>
          <a:p>
            <a:pPr indent="0" lvl="0" marL="457200" rtl="0" algn="l">
              <a:lnSpc>
                <a:spcPct val="95000"/>
              </a:lnSpc>
              <a:spcBef>
                <a:spcPts val="0"/>
              </a:spcBef>
              <a:spcAft>
                <a:spcPts val="0"/>
              </a:spcAft>
              <a:buSzPts val="852"/>
              <a:buNone/>
            </a:pPr>
            <a:r>
              <a:t/>
            </a:r>
            <a:endParaRPr b="1" sz="1485">
              <a:solidFill>
                <a:schemeClr val="accent1"/>
              </a:solidFill>
              <a:latin typeface="Quicksand"/>
              <a:ea typeface="Quicksand"/>
              <a:cs typeface="Quicksand"/>
              <a:sym typeface="Quicksand"/>
            </a:endParaRPr>
          </a:p>
          <a:p>
            <a:pPr indent="-322897" lvl="0" marL="457200" rtl="0" algn="l">
              <a:lnSpc>
                <a:spcPct val="95000"/>
              </a:lnSpc>
              <a:spcBef>
                <a:spcPts val="600"/>
              </a:spcBef>
              <a:spcAft>
                <a:spcPts val="0"/>
              </a:spcAft>
              <a:buClr>
                <a:schemeClr val="accent1"/>
              </a:buClr>
              <a:buSzPts val="1485"/>
              <a:buFont typeface="Quicksand"/>
              <a:buChar char="➔"/>
            </a:pPr>
            <a:r>
              <a:rPr b="1" lang="en" sz="1485">
                <a:solidFill>
                  <a:schemeClr val="accent1"/>
                </a:solidFill>
                <a:latin typeface="Quicksand"/>
                <a:ea typeface="Quicksand"/>
                <a:cs typeface="Quicksand"/>
                <a:sym typeface="Quicksand"/>
              </a:rPr>
              <a:t>Exploratory Data Analysis</a:t>
            </a:r>
            <a:endParaRPr b="1" sz="1485">
              <a:solidFill>
                <a:schemeClr val="accent1"/>
              </a:solidFill>
              <a:latin typeface="Quicksand"/>
              <a:ea typeface="Quicksand"/>
              <a:cs typeface="Quicksand"/>
              <a:sym typeface="Quicksand"/>
            </a:endParaRPr>
          </a:p>
          <a:p>
            <a:pPr indent="-322897" lvl="0" marL="457200" rtl="0" algn="l">
              <a:lnSpc>
                <a:spcPct val="95000"/>
              </a:lnSpc>
              <a:spcBef>
                <a:spcPts val="0"/>
              </a:spcBef>
              <a:spcAft>
                <a:spcPts val="0"/>
              </a:spcAft>
              <a:buClr>
                <a:schemeClr val="accent1"/>
              </a:buClr>
              <a:buSzPts val="1485"/>
              <a:buFont typeface="Quicksand"/>
              <a:buChar char="➔"/>
            </a:pPr>
            <a:r>
              <a:rPr b="1" lang="en" sz="1485">
                <a:solidFill>
                  <a:schemeClr val="accent1"/>
                </a:solidFill>
                <a:latin typeface="Quicksand"/>
                <a:ea typeface="Quicksand"/>
                <a:cs typeface="Quicksand"/>
                <a:sym typeface="Quicksand"/>
              </a:rPr>
              <a:t>Methodology</a:t>
            </a:r>
            <a:endParaRPr b="1" sz="1485">
              <a:solidFill>
                <a:schemeClr val="accent1"/>
              </a:solidFill>
              <a:latin typeface="Quicksand"/>
              <a:ea typeface="Quicksand"/>
              <a:cs typeface="Quicksand"/>
              <a:sym typeface="Quicksand"/>
            </a:endParaRPr>
          </a:p>
          <a:p>
            <a:pPr indent="0" lvl="0" marL="457200" rtl="0" algn="l">
              <a:lnSpc>
                <a:spcPct val="100000"/>
              </a:lnSpc>
              <a:spcBef>
                <a:spcPts val="1200"/>
              </a:spcBef>
              <a:spcAft>
                <a:spcPts val="0"/>
              </a:spcAft>
              <a:buNone/>
            </a:pPr>
            <a:r>
              <a:rPr b="1" lang="en" sz="1485">
                <a:solidFill>
                  <a:schemeClr val="accent1"/>
                </a:solidFill>
                <a:latin typeface="Quicksand"/>
                <a:ea typeface="Quicksand"/>
                <a:cs typeface="Quicksand"/>
                <a:sym typeface="Quicksand"/>
              </a:rPr>
              <a:t>- ARIMA </a:t>
            </a:r>
            <a:endParaRPr b="1" sz="1485">
              <a:solidFill>
                <a:schemeClr val="accent1"/>
              </a:solidFill>
              <a:latin typeface="Quicksand"/>
              <a:ea typeface="Quicksand"/>
              <a:cs typeface="Quicksand"/>
              <a:sym typeface="Quicksand"/>
            </a:endParaRPr>
          </a:p>
          <a:p>
            <a:pPr indent="0" lvl="0" marL="457200" rtl="0" algn="l">
              <a:lnSpc>
                <a:spcPct val="100000"/>
              </a:lnSpc>
              <a:spcBef>
                <a:spcPts val="0"/>
              </a:spcBef>
              <a:spcAft>
                <a:spcPts val="0"/>
              </a:spcAft>
              <a:buNone/>
            </a:pPr>
            <a:r>
              <a:rPr b="1" lang="en" sz="1485">
                <a:solidFill>
                  <a:schemeClr val="accent1"/>
                </a:solidFill>
                <a:latin typeface="Quicksand"/>
                <a:ea typeface="Quicksand"/>
                <a:cs typeface="Quicksand"/>
                <a:sym typeface="Quicksand"/>
              </a:rPr>
              <a:t>- Multiple Linear Regression</a:t>
            </a:r>
            <a:endParaRPr b="1" sz="1485">
              <a:solidFill>
                <a:schemeClr val="accent1"/>
              </a:solidFill>
              <a:latin typeface="Quicksand"/>
              <a:ea typeface="Quicksand"/>
              <a:cs typeface="Quicksand"/>
              <a:sym typeface="Quicksand"/>
            </a:endParaRPr>
          </a:p>
          <a:p>
            <a:pPr indent="0" lvl="0" marL="457200" rtl="0" algn="l">
              <a:lnSpc>
                <a:spcPct val="100000"/>
              </a:lnSpc>
              <a:spcBef>
                <a:spcPts val="0"/>
              </a:spcBef>
              <a:spcAft>
                <a:spcPts val="0"/>
              </a:spcAft>
              <a:buNone/>
            </a:pPr>
            <a:r>
              <a:rPr b="1" lang="en" sz="1485">
                <a:solidFill>
                  <a:schemeClr val="accent1"/>
                </a:solidFill>
                <a:latin typeface="Quicksand"/>
                <a:ea typeface="Quicksand"/>
                <a:cs typeface="Quicksand"/>
                <a:sym typeface="Quicksand"/>
              </a:rPr>
              <a:t>- ANOVA</a:t>
            </a:r>
            <a:endParaRPr b="1" sz="1485">
              <a:solidFill>
                <a:schemeClr val="accent1"/>
              </a:solidFill>
              <a:latin typeface="Quicksand"/>
              <a:ea typeface="Quicksand"/>
              <a:cs typeface="Quicksand"/>
              <a:sym typeface="Quicksand"/>
            </a:endParaRPr>
          </a:p>
          <a:p>
            <a:pPr indent="-322897" lvl="0" marL="457200" rtl="0" algn="l">
              <a:lnSpc>
                <a:spcPct val="95000"/>
              </a:lnSpc>
              <a:spcBef>
                <a:spcPts val="600"/>
              </a:spcBef>
              <a:spcAft>
                <a:spcPts val="0"/>
              </a:spcAft>
              <a:buClr>
                <a:schemeClr val="accent1"/>
              </a:buClr>
              <a:buSzPts val="1485"/>
              <a:buFont typeface="Quicksand"/>
              <a:buChar char="➔"/>
            </a:pPr>
            <a:r>
              <a:rPr b="1" lang="en" sz="1485">
                <a:solidFill>
                  <a:schemeClr val="accent1"/>
                </a:solidFill>
                <a:latin typeface="Quicksand"/>
                <a:ea typeface="Quicksand"/>
                <a:cs typeface="Quicksand"/>
                <a:sym typeface="Quicksand"/>
              </a:rPr>
              <a:t>Inference</a:t>
            </a:r>
            <a:endParaRPr b="1" sz="1485">
              <a:solidFill>
                <a:schemeClr val="accent1"/>
              </a:solidFill>
              <a:latin typeface="Quicksand"/>
              <a:ea typeface="Quicksand"/>
              <a:cs typeface="Quicksand"/>
              <a:sym typeface="Quicksand"/>
            </a:endParaRPr>
          </a:p>
          <a:p>
            <a:pPr indent="0" lvl="0" marL="457200" rtl="0" algn="l">
              <a:lnSpc>
                <a:spcPct val="100000"/>
              </a:lnSpc>
              <a:spcBef>
                <a:spcPts val="1200"/>
              </a:spcBef>
              <a:spcAft>
                <a:spcPts val="0"/>
              </a:spcAft>
              <a:buSzPts val="852"/>
              <a:buNone/>
            </a:pPr>
            <a:r>
              <a:t/>
            </a:r>
            <a:endParaRPr b="1" sz="1485">
              <a:solidFill>
                <a:schemeClr val="accent1"/>
              </a:solidFill>
              <a:latin typeface="Quicksand"/>
              <a:ea typeface="Quicksand"/>
              <a:cs typeface="Quicksand"/>
              <a:sym typeface="Quicksand"/>
            </a:endParaRPr>
          </a:p>
          <a:p>
            <a:pPr indent="0" lvl="0" marL="457200" rtl="0" algn="l">
              <a:lnSpc>
                <a:spcPct val="100000"/>
              </a:lnSpc>
              <a:spcBef>
                <a:spcPts val="0"/>
              </a:spcBef>
              <a:spcAft>
                <a:spcPts val="0"/>
              </a:spcAft>
              <a:buSzPts val="852"/>
              <a:buNone/>
            </a:pPr>
            <a:r>
              <a:t/>
            </a:r>
            <a:endParaRPr b="1" sz="1485">
              <a:solidFill>
                <a:schemeClr val="accent1"/>
              </a:solidFill>
              <a:latin typeface="Quicksand"/>
              <a:ea typeface="Quicksand"/>
              <a:cs typeface="Quicksand"/>
              <a:sym typeface="Quicksand"/>
            </a:endParaRPr>
          </a:p>
          <a:p>
            <a:pPr indent="0" lvl="0" marL="0" rtl="0" algn="l">
              <a:lnSpc>
                <a:spcPct val="95000"/>
              </a:lnSpc>
              <a:spcBef>
                <a:spcPts val="0"/>
              </a:spcBef>
              <a:spcAft>
                <a:spcPts val="1200"/>
              </a:spcAft>
              <a:buSzPts val="852"/>
              <a:buNone/>
            </a:pPr>
            <a:r>
              <a:t/>
            </a:r>
            <a:endParaRPr b="1" sz="1485">
              <a:solidFill>
                <a:schemeClr val="accent1"/>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Import of mineral fuel and crude oil from Russia to various countries</a:t>
            </a:r>
            <a:endParaRPr>
              <a:solidFill>
                <a:schemeClr val="accent3"/>
              </a:solidFill>
            </a:endParaRPr>
          </a:p>
        </p:txBody>
      </p:sp>
      <p:sp>
        <p:nvSpPr>
          <p:cNvPr id="290" name="Google Shape;290;p15"/>
          <p:cNvSpPr txBox="1"/>
          <p:nvPr>
            <p:ph idx="1" type="body"/>
          </p:nvPr>
        </p:nvSpPr>
        <p:spPr>
          <a:xfrm>
            <a:off x="1303800" y="1591575"/>
            <a:ext cx="7030500" cy="993000"/>
          </a:xfrm>
          <a:prstGeom prst="rect">
            <a:avLst/>
          </a:prstGeom>
        </p:spPr>
        <p:txBody>
          <a:bodyPr anchorCtr="0" anchor="t" bIns="91425" lIns="91425" spcFirstLastPara="1" rIns="91425" wrap="square" tIns="91425">
            <a:noAutofit/>
          </a:bodyPr>
          <a:lstStyle/>
          <a:p>
            <a:pPr indent="0" lvl="0" marL="0" marR="0" rtl="0" algn="l">
              <a:lnSpc>
                <a:spcPct val="95000"/>
              </a:lnSpc>
              <a:spcBef>
                <a:spcPts val="600"/>
              </a:spcBef>
              <a:spcAft>
                <a:spcPts val="0"/>
              </a:spcAft>
              <a:buNone/>
            </a:pPr>
            <a:r>
              <a:rPr b="1" lang="en" sz="1485">
                <a:solidFill>
                  <a:schemeClr val="accent1"/>
                </a:solidFill>
                <a:latin typeface="Quicksand"/>
                <a:ea typeface="Quicksand"/>
                <a:cs typeface="Quicksand"/>
                <a:sym typeface="Quicksand"/>
              </a:rPr>
              <a:t>Russian export of crude oil was USD 212.42 billion during 2021.</a:t>
            </a:r>
            <a:endParaRPr b="1" sz="1485">
              <a:solidFill>
                <a:schemeClr val="accent1"/>
              </a:solidFill>
              <a:latin typeface="Quicksand"/>
              <a:ea typeface="Quicksand"/>
              <a:cs typeface="Quicksand"/>
              <a:sym typeface="Quicksand"/>
            </a:endParaRPr>
          </a:p>
          <a:p>
            <a:pPr indent="0" lvl="0" marL="0" marR="0" rtl="0" algn="l">
              <a:lnSpc>
                <a:spcPct val="95000"/>
              </a:lnSpc>
              <a:spcBef>
                <a:spcPts val="1200"/>
              </a:spcBef>
              <a:spcAft>
                <a:spcPts val="0"/>
              </a:spcAft>
              <a:buNone/>
            </a:pPr>
            <a:r>
              <a:rPr b="1" lang="en" sz="1485">
                <a:solidFill>
                  <a:schemeClr val="accent1"/>
                </a:solidFill>
                <a:latin typeface="Quicksand"/>
                <a:ea typeface="Quicksand"/>
                <a:cs typeface="Quicksand"/>
                <a:sym typeface="Quicksand"/>
              </a:rPr>
              <a:t>We analyse the import of this product from Russia in countries such as </a:t>
            </a:r>
            <a:r>
              <a:rPr b="1" lang="en" sz="1485">
                <a:solidFill>
                  <a:schemeClr val="accent1"/>
                </a:solidFill>
                <a:latin typeface="Quicksand"/>
                <a:ea typeface="Quicksand"/>
                <a:cs typeface="Quicksand"/>
                <a:sym typeface="Quicksand"/>
              </a:rPr>
              <a:t>China, </a:t>
            </a:r>
            <a:r>
              <a:rPr b="1" lang="en" sz="1485">
                <a:solidFill>
                  <a:schemeClr val="accent1"/>
                </a:solidFill>
                <a:latin typeface="Quicksand"/>
                <a:ea typeface="Quicksand"/>
                <a:cs typeface="Quicksand"/>
                <a:sym typeface="Quicksand"/>
              </a:rPr>
              <a:t>USA, India, Italy, Germany and Poland.</a:t>
            </a:r>
            <a:endParaRPr b="1" sz="1485">
              <a:solidFill>
                <a:schemeClr val="accent1"/>
              </a:solidFill>
              <a:latin typeface="Quicksand"/>
              <a:ea typeface="Quicksand"/>
              <a:cs typeface="Quicksand"/>
              <a:sym typeface="Quicksand"/>
            </a:endParaRPr>
          </a:p>
          <a:p>
            <a:pPr indent="0" lvl="0" marL="457200" rtl="0" algn="l">
              <a:lnSpc>
                <a:spcPct val="95000"/>
              </a:lnSpc>
              <a:spcBef>
                <a:spcPts val="1200"/>
              </a:spcBef>
              <a:spcAft>
                <a:spcPts val="1200"/>
              </a:spcAft>
              <a:buNone/>
            </a:pPr>
            <a:r>
              <a:t/>
            </a:r>
            <a:endParaRPr b="1" sz="2900">
              <a:solidFill>
                <a:srgbClr val="333333"/>
              </a:solidFill>
              <a:highlight>
                <a:srgbClr val="F5F5F5"/>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999000" y="65175"/>
            <a:ext cx="75762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400"/>
              <a:t>Exploratory Data Analysis</a:t>
            </a:r>
            <a:endParaRPr sz="4400"/>
          </a:p>
        </p:txBody>
      </p:sp>
      <p:pic>
        <p:nvPicPr>
          <p:cNvPr id="296" name="Google Shape;296;p16"/>
          <p:cNvPicPr preferRelativeResize="0"/>
          <p:nvPr/>
        </p:nvPicPr>
        <p:blipFill>
          <a:blip r:embed="rId3">
            <a:alphaModFix/>
          </a:blip>
          <a:stretch>
            <a:fillRect/>
          </a:stretch>
        </p:blipFill>
        <p:spPr>
          <a:xfrm>
            <a:off x="323850" y="1555350"/>
            <a:ext cx="3435749" cy="3435749"/>
          </a:xfrm>
          <a:prstGeom prst="rect">
            <a:avLst/>
          </a:prstGeom>
          <a:noFill/>
          <a:ln>
            <a:noFill/>
          </a:ln>
        </p:spPr>
      </p:pic>
      <p:sp>
        <p:nvSpPr>
          <p:cNvPr id="297" name="Google Shape;297;p16"/>
          <p:cNvSpPr txBox="1"/>
          <p:nvPr/>
        </p:nvSpPr>
        <p:spPr>
          <a:xfrm>
            <a:off x="1227600" y="9820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990"/>
              <a:buFont typeface="Arial"/>
              <a:buNone/>
            </a:pPr>
            <a:r>
              <a:rPr b="1" lang="en" sz="2300">
                <a:solidFill>
                  <a:schemeClr val="lt1"/>
                </a:solidFill>
                <a:latin typeface="Quicksand"/>
                <a:ea typeface="Quicksand"/>
                <a:cs typeface="Quicksand"/>
                <a:sym typeface="Quicksand"/>
              </a:rPr>
              <a:t>USA</a:t>
            </a:r>
            <a:endParaRPr sz="100">
              <a:latin typeface="Quicksand"/>
              <a:ea typeface="Quicksand"/>
              <a:cs typeface="Quicksand"/>
              <a:sym typeface="Quicksand"/>
            </a:endParaRPr>
          </a:p>
        </p:txBody>
      </p:sp>
      <p:sp>
        <p:nvSpPr>
          <p:cNvPr id="298" name="Google Shape;298;p16"/>
          <p:cNvSpPr txBox="1"/>
          <p:nvPr/>
        </p:nvSpPr>
        <p:spPr>
          <a:xfrm>
            <a:off x="6028200" y="982050"/>
            <a:ext cx="1683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Quicksand"/>
                <a:ea typeface="Quicksand"/>
                <a:cs typeface="Quicksand"/>
                <a:sym typeface="Quicksand"/>
              </a:rPr>
              <a:t>China</a:t>
            </a:r>
            <a:endParaRPr sz="100">
              <a:latin typeface="Quicksand"/>
              <a:ea typeface="Quicksand"/>
              <a:cs typeface="Quicksand"/>
              <a:sym typeface="Quicksand"/>
            </a:endParaRPr>
          </a:p>
        </p:txBody>
      </p:sp>
      <p:pic>
        <p:nvPicPr>
          <p:cNvPr id="299" name="Google Shape;299;p16"/>
          <p:cNvPicPr preferRelativeResize="0"/>
          <p:nvPr/>
        </p:nvPicPr>
        <p:blipFill>
          <a:blip r:embed="rId4">
            <a:alphaModFix/>
          </a:blip>
          <a:stretch>
            <a:fillRect/>
          </a:stretch>
        </p:blipFill>
        <p:spPr>
          <a:xfrm>
            <a:off x="5131550" y="1440425"/>
            <a:ext cx="3547076" cy="355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idx="1" type="body"/>
          </p:nvPr>
        </p:nvSpPr>
        <p:spPr>
          <a:xfrm>
            <a:off x="1171650" y="3911550"/>
            <a:ext cx="7278300" cy="999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Graph depicts the variation in fitted import value and actual import trend over decades</a:t>
            </a:r>
            <a:endParaRPr/>
          </a:p>
          <a:p>
            <a:pPr indent="-311150" lvl="0" marL="457200" rtl="0" algn="l">
              <a:spcBef>
                <a:spcPts val="1200"/>
              </a:spcBef>
              <a:spcAft>
                <a:spcPts val="0"/>
              </a:spcAft>
              <a:buSzPts val="1300"/>
              <a:buChar char="-"/>
            </a:pPr>
            <a:r>
              <a:rPr lang="en"/>
              <a:t>The import growth has been found to be linear to a steady per capita consumption (oil &amp; petroleum) and fast increase in national GDP of China</a:t>
            </a:r>
            <a:endParaRPr/>
          </a:p>
        </p:txBody>
      </p:sp>
      <p:sp>
        <p:nvSpPr>
          <p:cNvPr id="305" name="Google Shape;305;p17"/>
          <p:cNvSpPr txBox="1"/>
          <p:nvPr>
            <p:ph type="title"/>
          </p:nvPr>
        </p:nvSpPr>
        <p:spPr>
          <a:xfrm>
            <a:off x="1171650" y="232625"/>
            <a:ext cx="70305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400"/>
              <a:t>Crude Oil: Russia’s export to China</a:t>
            </a:r>
            <a:endParaRPr sz="4400"/>
          </a:p>
        </p:txBody>
      </p:sp>
      <p:pic>
        <p:nvPicPr>
          <p:cNvPr id="306" name="Google Shape;306;p17"/>
          <p:cNvPicPr preferRelativeResize="0"/>
          <p:nvPr/>
        </p:nvPicPr>
        <p:blipFill>
          <a:blip r:embed="rId3">
            <a:alphaModFix/>
          </a:blip>
          <a:stretch>
            <a:fillRect/>
          </a:stretch>
        </p:blipFill>
        <p:spPr>
          <a:xfrm>
            <a:off x="1139550" y="1494162"/>
            <a:ext cx="7342501" cy="215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idx="1" type="body"/>
          </p:nvPr>
        </p:nvSpPr>
        <p:spPr>
          <a:xfrm>
            <a:off x="1171650" y="3911550"/>
            <a:ext cx="7278300" cy="99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scatter plot visually depicting the correlation between the import values and oil closing price corresponding years than national GDP over the decades</a:t>
            </a:r>
            <a:endParaRPr/>
          </a:p>
          <a:p>
            <a:pPr indent="-311150" lvl="0" marL="457200" rtl="0" algn="l">
              <a:spcBef>
                <a:spcPts val="0"/>
              </a:spcBef>
              <a:spcAft>
                <a:spcPts val="0"/>
              </a:spcAft>
              <a:buSzPts val="1300"/>
              <a:buChar char="-"/>
            </a:pPr>
            <a:r>
              <a:rPr lang="en"/>
              <a:t>Variance in import correlation to GDP in comparison to country like China</a:t>
            </a:r>
            <a:endParaRPr/>
          </a:p>
        </p:txBody>
      </p:sp>
      <p:sp>
        <p:nvSpPr>
          <p:cNvPr id="312" name="Google Shape;312;p18"/>
          <p:cNvSpPr txBox="1"/>
          <p:nvPr>
            <p:ph type="title"/>
          </p:nvPr>
        </p:nvSpPr>
        <p:spPr>
          <a:xfrm>
            <a:off x="1171650" y="232625"/>
            <a:ext cx="70305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00"/>
              <a:t>Crude Oil: Germany’s Import</a:t>
            </a:r>
            <a:endParaRPr sz="4000"/>
          </a:p>
        </p:txBody>
      </p:sp>
      <p:pic>
        <p:nvPicPr>
          <p:cNvPr id="313" name="Google Shape;313;p18"/>
          <p:cNvPicPr preferRelativeResize="0"/>
          <p:nvPr/>
        </p:nvPicPr>
        <p:blipFill>
          <a:blip r:embed="rId3">
            <a:alphaModFix/>
          </a:blip>
          <a:stretch>
            <a:fillRect/>
          </a:stretch>
        </p:blipFill>
        <p:spPr>
          <a:xfrm>
            <a:off x="924950" y="1384325"/>
            <a:ext cx="3575430" cy="2374825"/>
          </a:xfrm>
          <a:prstGeom prst="rect">
            <a:avLst/>
          </a:prstGeom>
          <a:noFill/>
          <a:ln>
            <a:noFill/>
          </a:ln>
        </p:spPr>
      </p:pic>
      <p:pic>
        <p:nvPicPr>
          <p:cNvPr id="314" name="Google Shape;314;p18"/>
          <p:cNvPicPr preferRelativeResize="0"/>
          <p:nvPr/>
        </p:nvPicPr>
        <p:blipFill>
          <a:blip r:embed="rId4">
            <a:alphaModFix/>
          </a:blip>
          <a:stretch>
            <a:fillRect/>
          </a:stretch>
        </p:blipFill>
        <p:spPr>
          <a:xfrm>
            <a:off x="4652780" y="1384325"/>
            <a:ext cx="3448376" cy="237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idx="1" type="body"/>
          </p:nvPr>
        </p:nvSpPr>
        <p:spPr>
          <a:xfrm>
            <a:off x="785375" y="4531625"/>
            <a:ext cx="7278300" cy="99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Graphical representation of model and performance statistics (taking only strongly correlated variable in the model) </a:t>
            </a:r>
            <a:endParaRPr/>
          </a:p>
        </p:txBody>
      </p:sp>
      <p:sp>
        <p:nvSpPr>
          <p:cNvPr id="320" name="Google Shape;320;p19"/>
          <p:cNvSpPr txBox="1"/>
          <p:nvPr>
            <p:ph type="title"/>
          </p:nvPr>
        </p:nvSpPr>
        <p:spPr>
          <a:xfrm>
            <a:off x="1171650" y="232625"/>
            <a:ext cx="70305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00"/>
              <a:t>Crude Oil: Germany’s Import</a:t>
            </a:r>
            <a:endParaRPr sz="4000"/>
          </a:p>
        </p:txBody>
      </p:sp>
      <p:pic>
        <p:nvPicPr>
          <p:cNvPr id="321" name="Google Shape;321;p19"/>
          <p:cNvPicPr preferRelativeResize="0"/>
          <p:nvPr/>
        </p:nvPicPr>
        <p:blipFill>
          <a:blip r:embed="rId3">
            <a:alphaModFix/>
          </a:blip>
          <a:stretch>
            <a:fillRect/>
          </a:stretch>
        </p:blipFill>
        <p:spPr>
          <a:xfrm>
            <a:off x="539963" y="1384325"/>
            <a:ext cx="8064079" cy="2374825"/>
          </a:xfrm>
          <a:prstGeom prst="rect">
            <a:avLst/>
          </a:prstGeom>
          <a:noFill/>
          <a:ln>
            <a:noFill/>
          </a:ln>
        </p:spPr>
      </p:pic>
      <p:pic>
        <p:nvPicPr>
          <p:cNvPr id="322" name="Google Shape;322;p19"/>
          <p:cNvPicPr preferRelativeResize="0"/>
          <p:nvPr/>
        </p:nvPicPr>
        <p:blipFill>
          <a:blip r:embed="rId4">
            <a:alphaModFix/>
          </a:blip>
          <a:stretch>
            <a:fillRect/>
          </a:stretch>
        </p:blipFill>
        <p:spPr>
          <a:xfrm>
            <a:off x="1971675" y="4005200"/>
            <a:ext cx="5200650" cy="59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idx="1" type="body"/>
          </p:nvPr>
        </p:nvSpPr>
        <p:spPr>
          <a:xfrm>
            <a:off x="785375" y="4531625"/>
            <a:ext cx="7278300" cy="99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Graphical representation of model and performance statistics (taking only strongly correlated variable in the model .ie. GDP) </a:t>
            </a:r>
            <a:endParaRPr/>
          </a:p>
        </p:txBody>
      </p:sp>
      <p:sp>
        <p:nvSpPr>
          <p:cNvPr id="328" name="Google Shape;328;p20"/>
          <p:cNvSpPr txBox="1"/>
          <p:nvPr>
            <p:ph type="title"/>
          </p:nvPr>
        </p:nvSpPr>
        <p:spPr>
          <a:xfrm>
            <a:off x="1171650" y="232625"/>
            <a:ext cx="70305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00"/>
              <a:t>Crude Oil:Russia’s Crude oil Export to Netherlands</a:t>
            </a:r>
            <a:endParaRPr sz="4000"/>
          </a:p>
        </p:txBody>
      </p:sp>
      <p:pic>
        <p:nvPicPr>
          <p:cNvPr id="329" name="Google Shape;329;p20"/>
          <p:cNvPicPr preferRelativeResize="0"/>
          <p:nvPr/>
        </p:nvPicPr>
        <p:blipFill>
          <a:blip r:embed="rId3">
            <a:alphaModFix/>
          </a:blip>
          <a:stretch>
            <a:fillRect/>
          </a:stretch>
        </p:blipFill>
        <p:spPr>
          <a:xfrm>
            <a:off x="1171650" y="1455475"/>
            <a:ext cx="6842650" cy="2012025"/>
          </a:xfrm>
          <a:prstGeom prst="rect">
            <a:avLst/>
          </a:prstGeom>
          <a:noFill/>
          <a:ln>
            <a:noFill/>
          </a:ln>
        </p:spPr>
      </p:pic>
      <p:pic>
        <p:nvPicPr>
          <p:cNvPr id="330" name="Google Shape;330;p20"/>
          <p:cNvPicPr preferRelativeResize="0"/>
          <p:nvPr/>
        </p:nvPicPr>
        <p:blipFill>
          <a:blip r:embed="rId4">
            <a:alphaModFix/>
          </a:blip>
          <a:stretch>
            <a:fillRect/>
          </a:stretch>
        </p:blipFill>
        <p:spPr>
          <a:xfrm>
            <a:off x="418588" y="3740699"/>
            <a:ext cx="8536613" cy="5177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999000" y="65175"/>
            <a:ext cx="75762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400"/>
              <a:t>Methodology</a:t>
            </a:r>
            <a:endParaRPr sz="4400"/>
          </a:p>
        </p:txBody>
      </p:sp>
      <p:sp>
        <p:nvSpPr>
          <p:cNvPr id="336" name="Google Shape;336;p21"/>
          <p:cNvSpPr txBox="1"/>
          <p:nvPr/>
        </p:nvSpPr>
        <p:spPr>
          <a:xfrm>
            <a:off x="299850" y="888000"/>
            <a:ext cx="87186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Quicksand"/>
              <a:buAutoNum type="arabicPeriod"/>
            </a:pPr>
            <a:r>
              <a:rPr b="1" lang="en" sz="1800">
                <a:solidFill>
                  <a:schemeClr val="lt1"/>
                </a:solidFill>
                <a:latin typeface="Quicksand"/>
                <a:ea typeface="Quicksand"/>
                <a:cs typeface="Quicksand"/>
                <a:sym typeface="Quicksand"/>
              </a:rPr>
              <a:t>ARIMA </a:t>
            </a:r>
            <a:endParaRPr b="1" sz="1800">
              <a:solidFill>
                <a:schemeClr val="lt1"/>
              </a:solidFill>
              <a:latin typeface="Quicksand"/>
              <a:ea typeface="Quicksand"/>
              <a:cs typeface="Quicksand"/>
              <a:sym typeface="Quicksand"/>
            </a:endParaRPr>
          </a:p>
          <a:p>
            <a:pPr indent="0" lvl="0" marL="0" rtl="0" algn="l">
              <a:spcBef>
                <a:spcPts val="0"/>
              </a:spcBef>
              <a:spcAft>
                <a:spcPts val="0"/>
              </a:spcAft>
              <a:buNone/>
            </a:pPr>
            <a:r>
              <a:rPr lang="en" sz="1800">
                <a:solidFill>
                  <a:schemeClr val="lt1"/>
                </a:solidFill>
                <a:latin typeface="Quicksand"/>
                <a:ea typeface="Quicksand"/>
                <a:cs typeface="Quicksand"/>
                <a:sym typeface="Quicksand"/>
              </a:rPr>
              <a:t>We use ARIMA for data imputation for </a:t>
            </a:r>
            <a:r>
              <a:rPr lang="en" sz="1800">
                <a:solidFill>
                  <a:schemeClr val="lt1"/>
                </a:solidFill>
                <a:latin typeface="Quicksand"/>
                <a:ea typeface="Quicksand"/>
                <a:cs typeface="Quicksand"/>
                <a:sym typeface="Quicksand"/>
              </a:rPr>
              <a:t>values</a:t>
            </a:r>
            <a:r>
              <a:rPr lang="en" sz="1800">
                <a:solidFill>
                  <a:schemeClr val="lt1"/>
                </a:solidFill>
                <a:latin typeface="Quicksand"/>
                <a:ea typeface="Quicksand"/>
                <a:cs typeface="Quicksand"/>
                <a:sym typeface="Quicksand"/>
              </a:rPr>
              <a:t> which are not available such as GDP of 2022. </a:t>
            </a:r>
            <a:endParaRPr sz="1800">
              <a:solidFill>
                <a:schemeClr val="lt1"/>
              </a:solidFill>
              <a:latin typeface="Quicksand"/>
              <a:ea typeface="Quicksand"/>
              <a:cs typeface="Quicksand"/>
              <a:sym typeface="Quicksand"/>
            </a:endParaRPr>
          </a:p>
          <a:p>
            <a:pPr indent="0" lvl="0" marL="0" rtl="0" algn="l">
              <a:spcBef>
                <a:spcPts val="0"/>
              </a:spcBef>
              <a:spcAft>
                <a:spcPts val="0"/>
              </a:spcAft>
              <a:buNone/>
            </a:pPr>
            <a:r>
              <a:t/>
            </a:r>
            <a:endParaRPr b="1" sz="1800">
              <a:solidFill>
                <a:schemeClr val="lt1"/>
              </a:solidFill>
              <a:latin typeface="Quicksand"/>
              <a:ea typeface="Quicksand"/>
              <a:cs typeface="Quicksand"/>
              <a:sym typeface="Quicksand"/>
            </a:endParaRPr>
          </a:p>
          <a:p>
            <a:pPr indent="-342900" lvl="0" marL="457200" rtl="0" algn="l">
              <a:spcBef>
                <a:spcPts val="0"/>
              </a:spcBef>
              <a:spcAft>
                <a:spcPts val="0"/>
              </a:spcAft>
              <a:buClr>
                <a:schemeClr val="lt1"/>
              </a:buClr>
              <a:buSzPts val="1800"/>
              <a:buFont typeface="Quicksand"/>
              <a:buAutoNum type="arabicPeriod"/>
            </a:pPr>
            <a:r>
              <a:rPr b="1" lang="en" sz="1800">
                <a:solidFill>
                  <a:schemeClr val="lt1"/>
                </a:solidFill>
                <a:latin typeface="Quicksand"/>
                <a:ea typeface="Quicksand"/>
                <a:cs typeface="Quicksand"/>
                <a:sym typeface="Quicksand"/>
              </a:rPr>
              <a:t>Multiple Linear Regression </a:t>
            </a:r>
            <a:endParaRPr b="1" sz="18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None/>
            </a:pPr>
            <a:r>
              <a:rPr lang="en" sz="1800">
                <a:solidFill>
                  <a:schemeClr val="lt1"/>
                </a:solidFill>
                <a:latin typeface="Quicksand"/>
                <a:ea typeface="Quicksand"/>
                <a:cs typeface="Quicksand"/>
                <a:sym typeface="Quicksand"/>
              </a:rPr>
              <a:t>We use Multiple linear regression to estimate the relationship between two or more independent variables ( per capita consumption of oil, GDP etc.) and one dependent variable ( import value).</a:t>
            </a:r>
            <a:endParaRPr sz="1800">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None/>
            </a:pPr>
            <a:r>
              <a:t/>
            </a:r>
            <a:endParaRPr sz="1800">
              <a:solidFill>
                <a:schemeClr val="lt1"/>
              </a:solidFill>
              <a:latin typeface="Quicksand"/>
              <a:ea typeface="Quicksand"/>
              <a:cs typeface="Quicksand"/>
              <a:sym typeface="Quicksand"/>
            </a:endParaRPr>
          </a:p>
          <a:p>
            <a:pPr indent="-342900" lvl="0" marL="457200" rtl="0" algn="l">
              <a:spcBef>
                <a:spcPts val="0"/>
              </a:spcBef>
              <a:spcAft>
                <a:spcPts val="0"/>
              </a:spcAft>
              <a:buClr>
                <a:schemeClr val="lt1"/>
              </a:buClr>
              <a:buSzPts val="1800"/>
              <a:buFont typeface="Quicksand"/>
              <a:buAutoNum type="arabicPeriod"/>
            </a:pPr>
            <a:r>
              <a:rPr b="1" lang="en" sz="1800">
                <a:solidFill>
                  <a:schemeClr val="lt1"/>
                </a:solidFill>
                <a:latin typeface="Quicksand"/>
                <a:ea typeface="Quicksand"/>
                <a:cs typeface="Quicksand"/>
                <a:sym typeface="Quicksand"/>
              </a:rPr>
              <a:t>ANOVA</a:t>
            </a:r>
            <a:endParaRPr b="1" sz="1800">
              <a:solidFill>
                <a:schemeClr val="lt1"/>
              </a:solidFill>
              <a:latin typeface="Quicksand"/>
              <a:ea typeface="Quicksand"/>
              <a:cs typeface="Quicksand"/>
              <a:sym typeface="Quicksand"/>
            </a:endParaRPr>
          </a:p>
          <a:p>
            <a:pPr indent="0" lvl="0" marL="0" rtl="0" algn="l">
              <a:spcBef>
                <a:spcPts val="0"/>
              </a:spcBef>
              <a:spcAft>
                <a:spcPts val="0"/>
              </a:spcAft>
              <a:buNone/>
            </a:pPr>
            <a:r>
              <a:rPr lang="en" sz="1800">
                <a:solidFill>
                  <a:schemeClr val="lt1"/>
                </a:solidFill>
                <a:latin typeface="Quicksand"/>
                <a:ea typeface="Quicksand"/>
                <a:cs typeface="Quicksand"/>
                <a:sym typeface="Quicksand"/>
              </a:rPr>
              <a:t>Analysis of variance is used to determine whether our complex model perform better than a simpler model. If the value is less than 0.05 we can conclude that our model performs better than other simpler model.</a:t>
            </a:r>
            <a:endParaRPr sz="1800">
              <a:solidFill>
                <a:schemeClr val="lt1"/>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