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0"/>
  </p:notesMasterIdLst>
  <p:sldIdLst>
    <p:sldId id="257" r:id="rId2"/>
    <p:sldId id="290" r:id="rId3"/>
    <p:sldId id="294" r:id="rId4"/>
    <p:sldId id="293" r:id="rId5"/>
    <p:sldId id="298" r:id="rId6"/>
    <p:sldId id="299" r:id="rId7"/>
    <p:sldId id="300" r:id="rId8"/>
    <p:sldId id="301"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425" autoAdjust="0"/>
  </p:normalViewPr>
  <p:slideViewPr>
    <p:cSldViewPr>
      <p:cViewPr varScale="1">
        <p:scale>
          <a:sx n="60" d="100"/>
          <a:sy n="60" d="100"/>
        </p:scale>
        <p:origin x="168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2949A2-24B5-416A-A806-E263039744C8}"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IN"/>
        </a:p>
      </dgm:t>
    </dgm:pt>
    <dgm:pt modelId="{AD18C7DC-61BA-4619-9913-C142C2734AA7}">
      <dgm:prSet phldrT="[Text]"/>
      <dgm:spPr/>
      <dgm:t>
        <a:bodyPr/>
        <a:lstStyle/>
        <a:p>
          <a:r>
            <a:rPr lang="en-IN" dirty="0"/>
            <a:t>1. Business Understanding</a:t>
          </a:r>
        </a:p>
      </dgm:t>
    </dgm:pt>
    <dgm:pt modelId="{297A3E58-6806-420F-B398-5EAA9F4F8EF1}" type="parTrans" cxnId="{A1B7FA2F-A78C-4DB2-AB80-00788D864477}">
      <dgm:prSet/>
      <dgm:spPr/>
      <dgm:t>
        <a:bodyPr/>
        <a:lstStyle/>
        <a:p>
          <a:endParaRPr lang="en-IN"/>
        </a:p>
      </dgm:t>
    </dgm:pt>
    <dgm:pt modelId="{E023C7D9-BC44-4211-AF32-F1AA9FD0FE4A}" type="sibTrans" cxnId="{A1B7FA2F-A78C-4DB2-AB80-00788D864477}">
      <dgm:prSet/>
      <dgm:spPr/>
      <dgm:t>
        <a:bodyPr/>
        <a:lstStyle/>
        <a:p>
          <a:endParaRPr lang="en-IN"/>
        </a:p>
      </dgm:t>
    </dgm:pt>
    <dgm:pt modelId="{C3E4EA91-1ACE-4FC4-8B67-D74DF12E26F4}">
      <dgm:prSet phldrT="[Text]"/>
      <dgm:spPr/>
      <dgm:t>
        <a:bodyPr/>
        <a:lstStyle/>
        <a:p>
          <a:r>
            <a:rPr lang="en-IN" dirty="0"/>
            <a:t>2. Data Preparation</a:t>
          </a:r>
        </a:p>
      </dgm:t>
    </dgm:pt>
    <dgm:pt modelId="{B253CC11-4E51-4815-A01B-E0C24E7DA901}" type="parTrans" cxnId="{88F6E749-47F8-4C58-B7A2-A7E7DABA6FF5}">
      <dgm:prSet/>
      <dgm:spPr/>
      <dgm:t>
        <a:bodyPr/>
        <a:lstStyle/>
        <a:p>
          <a:endParaRPr lang="en-IN"/>
        </a:p>
      </dgm:t>
    </dgm:pt>
    <dgm:pt modelId="{1EE6C111-9B97-4DC4-A2BE-0A93A7A6D141}" type="sibTrans" cxnId="{88F6E749-47F8-4C58-B7A2-A7E7DABA6FF5}">
      <dgm:prSet/>
      <dgm:spPr/>
      <dgm:t>
        <a:bodyPr/>
        <a:lstStyle/>
        <a:p>
          <a:endParaRPr lang="en-IN"/>
        </a:p>
      </dgm:t>
    </dgm:pt>
    <dgm:pt modelId="{3E3D9C32-D027-47DE-90C0-1BABE73AC18F}">
      <dgm:prSet phldrT="[Text]"/>
      <dgm:spPr/>
      <dgm:t>
        <a:bodyPr/>
        <a:lstStyle/>
        <a:p>
          <a:r>
            <a:rPr lang="en-IN" dirty="0"/>
            <a:t>3. Data Visualization</a:t>
          </a:r>
        </a:p>
      </dgm:t>
    </dgm:pt>
    <dgm:pt modelId="{4AB8F83E-371E-49D3-8113-DB23FB928E28}" type="parTrans" cxnId="{23319DCA-7C4C-4F68-8B4B-89E8D15720B1}">
      <dgm:prSet/>
      <dgm:spPr/>
      <dgm:t>
        <a:bodyPr/>
        <a:lstStyle/>
        <a:p>
          <a:endParaRPr lang="en-IN"/>
        </a:p>
      </dgm:t>
    </dgm:pt>
    <dgm:pt modelId="{2FE88186-4D92-4338-8503-70E5DAF988B8}" type="sibTrans" cxnId="{23319DCA-7C4C-4F68-8B4B-89E8D15720B1}">
      <dgm:prSet/>
      <dgm:spPr/>
      <dgm:t>
        <a:bodyPr/>
        <a:lstStyle/>
        <a:p>
          <a:endParaRPr lang="en-IN"/>
        </a:p>
      </dgm:t>
    </dgm:pt>
    <dgm:pt modelId="{E4B27187-7ECD-4F4E-A9D4-AE73FF15EBB4}">
      <dgm:prSet phldrT="[Text]"/>
      <dgm:spPr/>
      <dgm:t>
        <a:bodyPr/>
        <a:lstStyle/>
        <a:p>
          <a:r>
            <a:rPr lang="en-IN" dirty="0"/>
            <a:t>4. Modelling</a:t>
          </a:r>
        </a:p>
      </dgm:t>
    </dgm:pt>
    <dgm:pt modelId="{F211971A-1AAD-4684-A397-7F5159B522C1}" type="parTrans" cxnId="{ACACE784-BCAF-4D80-8930-BAF0ADA7818D}">
      <dgm:prSet/>
      <dgm:spPr/>
      <dgm:t>
        <a:bodyPr/>
        <a:lstStyle/>
        <a:p>
          <a:endParaRPr lang="en-IN"/>
        </a:p>
      </dgm:t>
    </dgm:pt>
    <dgm:pt modelId="{470B3A45-DBB5-4747-BD28-57EA748875C5}" type="sibTrans" cxnId="{ACACE784-BCAF-4D80-8930-BAF0ADA7818D}">
      <dgm:prSet/>
      <dgm:spPr/>
      <dgm:t>
        <a:bodyPr/>
        <a:lstStyle/>
        <a:p>
          <a:endParaRPr lang="en-IN"/>
        </a:p>
      </dgm:t>
    </dgm:pt>
    <dgm:pt modelId="{9ED0FBEE-1EC0-4052-A72A-0B4A5379AAD0}">
      <dgm:prSet phldrT="[Text]"/>
      <dgm:spPr/>
      <dgm:t>
        <a:bodyPr/>
        <a:lstStyle/>
        <a:p>
          <a:r>
            <a:rPr lang="en-IN" dirty="0"/>
            <a:t>5. Evaluation</a:t>
          </a:r>
        </a:p>
      </dgm:t>
    </dgm:pt>
    <dgm:pt modelId="{9F2E51C2-15E3-4BAF-9DF8-90CFD1BF315B}" type="parTrans" cxnId="{C9304F2D-D873-4EC7-B4A4-5EA1DD2789C8}">
      <dgm:prSet/>
      <dgm:spPr/>
      <dgm:t>
        <a:bodyPr/>
        <a:lstStyle/>
        <a:p>
          <a:endParaRPr lang="en-IN"/>
        </a:p>
      </dgm:t>
    </dgm:pt>
    <dgm:pt modelId="{97C9E66F-3E02-4558-849B-CBC44DAEDFD4}" type="sibTrans" cxnId="{C9304F2D-D873-4EC7-B4A4-5EA1DD2789C8}">
      <dgm:prSet/>
      <dgm:spPr/>
      <dgm:t>
        <a:bodyPr/>
        <a:lstStyle/>
        <a:p>
          <a:endParaRPr lang="en-IN"/>
        </a:p>
      </dgm:t>
    </dgm:pt>
    <dgm:pt modelId="{DCD0CBAB-FEEE-4B75-AC0B-EC709822307B}" type="pres">
      <dgm:prSet presAssocID="{B82949A2-24B5-416A-A806-E263039744C8}" presName="cycle" presStyleCnt="0">
        <dgm:presLayoutVars>
          <dgm:dir/>
          <dgm:resizeHandles val="exact"/>
        </dgm:presLayoutVars>
      </dgm:prSet>
      <dgm:spPr/>
    </dgm:pt>
    <dgm:pt modelId="{A93D4FDF-363A-40FE-B608-042C118D61E9}" type="pres">
      <dgm:prSet presAssocID="{AD18C7DC-61BA-4619-9913-C142C2734AA7}" presName="node" presStyleLbl="node1" presStyleIdx="0" presStyleCnt="5">
        <dgm:presLayoutVars>
          <dgm:bulletEnabled val="1"/>
        </dgm:presLayoutVars>
      </dgm:prSet>
      <dgm:spPr/>
    </dgm:pt>
    <dgm:pt modelId="{34C7A159-3150-4C2C-A35D-D67E7707D6F0}" type="pres">
      <dgm:prSet presAssocID="{E023C7D9-BC44-4211-AF32-F1AA9FD0FE4A}" presName="sibTrans" presStyleLbl="sibTrans2D1" presStyleIdx="0" presStyleCnt="5"/>
      <dgm:spPr/>
    </dgm:pt>
    <dgm:pt modelId="{7BD7CA26-FACF-4AF3-A7A5-22B7A7D2332C}" type="pres">
      <dgm:prSet presAssocID="{E023C7D9-BC44-4211-AF32-F1AA9FD0FE4A}" presName="connectorText" presStyleLbl="sibTrans2D1" presStyleIdx="0" presStyleCnt="5"/>
      <dgm:spPr/>
    </dgm:pt>
    <dgm:pt modelId="{D49D1806-3BE7-492E-A097-378B099E7F67}" type="pres">
      <dgm:prSet presAssocID="{C3E4EA91-1ACE-4FC4-8B67-D74DF12E26F4}" presName="node" presStyleLbl="node1" presStyleIdx="1" presStyleCnt="5">
        <dgm:presLayoutVars>
          <dgm:bulletEnabled val="1"/>
        </dgm:presLayoutVars>
      </dgm:prSet>
      <dgm:spPr/>
    </dgm:pt>
    <dgm:pt modelId="{0142709E-5277-4541-AB38-84AA032D67D5}" type="pres">
      <dgm:prSet presAssocID="{1EE6C111-9B97-4DC4-A2BE-0A93A7A6D141}" presName="sibTrans" presStyleLbl="sibTrans2D1" presStyleIdx="1" presStyleCnt="5"/>
      <dgm:spPr/>
    </dgm:pt>
    <dgm:pt modelId="{C80D3CF5-7D7C-4551-86E5-C8B8CAC04EC3}" type="pres">
      <dgm:prSet presAssocID="{1EE6C111-9B97-4DC4-A2BE-0A93A7A6D141}" presName="connectorText" presStyleLbl="sibTrans2D1" presStyleIdx="1" presStyleCnt="5"/>
      <dgm:spPr/>
    </dgm:pt>
    <dgm:pt modelId="{74AC443D-4383-4821-9D47-C39A3BE64670}" type="pres">
      <dgm:prSet presAssocID="{3E3D9C32-D027-47DE-90C0-1BABE73AC18F}" presName="node" presStyleLbl="node1" presStyleIdx="2" presStyleCnt="5">
        <dgm:presLayoutVars>
          <dgm:bulletEnabled val="1"/>
        </dgm:presLayoutVars>
      </dgm:prSet>
      <dgm:spPr/>
    </dgm:pt>
    <dgm:pt modelId="{8B20CDE6-0F40-4254-9F87-B9A120C81ADA}" type="pres">
      <dgm:prSet presAssocID="{2FE88186-4D92-4338-8503-70E5DAF988B8}" presName="sibTrans" presStyleLbl="sibTrans2D1" presStyleIdx="2" presStyleCnt="5"/>
      <dgm:spPr/>
    </dgm:pt>
    <dgm:pt modelId="{777F51C8-2DC1-43D3-8C8A-8D03ADABEA91}" type="pres">
      <dgm:prSet presAssocID="{2FE88186-4D92-4338-8503-70E5DAF988B8}" presName="connectorText" presStyleLbl="sibTrans2D1" presStyleIdx="2" presStyleCnt="5"/>
      <dgm:spPr/>
    </dgm:pt>
    <dgm:pt modelId="{042F9FF6-4D14-4538-9010-184F32C5B37C}" type="pres">
      <dgm:prSet presAssocID="{E4B27187-7ECD-4F4E-A9D4-AE73FF15EBB4}" presName="node" presStyleLbl="node1" presStyleIdx="3" presStyleCnt="5">
        <dgm:presLayoutVars>
          <dgm:bulletEnabled val="1"/>
        </dgm:presLayoutVars>
      </dgm:prSet>
      <dgm:spPr/>
    </dgm:pt>
    <dgm:pt modelId="{2DD5C505-7D3C-4D16-8344-6E7C3B80D691}" type="pres">
      <dgm:prSet presAssocID="{470B3A45-DBB5-4747-BD28-57EA748875C5}" presName="sibTrans" presStyleLbl="sibTrans2D1" presStyleIdx="3" presStyleCnt="5"/>
      <dgm:spPr/>
    </dgm:pt>
    <dgm:pt modelId="{12CD7DA2-B4FC-4688-BB84-4CAC9A166B7A}" type="pres">
      <dgm:prSet presAssocID="{470B3A45-DBB5-4747-BD28-57EA748875C5}" presName="connectorText" presStyleLbl="sibTrans2D1" presStyleIdx="3" presStyleCnt="5"/>
      <dgm:spPr/>
    </dgm:pt>
    <dgm:pt modelId="{1A577879-4E50-44A2-B271-72CE4B1C1085}" type="pres">
      <dgm:prSet presAssocID="{9ED0FBEE-1EC0-4052-A72A-0B4A5379AAD0}" presName="node" presStyleLbl="node1" presStyleIdx="4" presStyleCnt="5">
        <dgm:presLayoutVars>
          <dgm:bulletEnabled val="1"/>
        </dgm:presLayoutVars>
      </dgm:prSet>
      <dgm:spPr/>
    </dgm:pt>
    <dgm:pt modelId="{C0DB8796-E65A-4C06-80F1-0FCF28655FF4}" type="pres">
      <dgm:prSet presAssocID="{97C9E66F-3E02-4558-849B-CBC44DAEDFD4}" presName="sibTrans" presStyleLbl="sibTrans2D1" presStyleIdx="4" presStyleCnt="5"/>
      <dgm:spPr/>
    </dgm:pt>
    <dgm:pt modelId="{8B280898-898F-475A-B027-319411B2B89F}" type="pres">
      <dgm:prSet presAssocID="{97C9E66F-3E02-4558-849B-CBC44DAEDFD4}" presName="connectorText" presStyleLbl="sibTrans2D1" presStyleIdx="4" presStyleCnt="5"/>
      <dgm:spPr/>
    </dgm:pt>
  </dgm:ptLst>
  <dgm:cxnLst>
    <dgm:cxn modelId="{644B9907-B858-4EBA-B0A2-7536F0157FC3}" type="presOf" srcId="{C3E4EA91-1ACE-4FC4-8B67-D74DF12E26F4}" destId="{D49D1806-3BE7-492E-A097-378B099E7F67}" srcOrd="0" destOrd="0" presId="urn:microsoft.com/office/officeart/2005/8/layout/cycle2"/>
    <dgm:cxn modelId="{A8A1AE07-E39F-45F9-88E8-B4784343A021}" type="presOf" srcId="{97C9E66F-3E02-4558-849B-CBC44DAEDFD4}" destId="{8B280898-898F-475A-B027-319411B2B89F}" srcOrd="1" destOrd="0" presId="urn:microsoft.com/office/officeart/2005/8/layout/cycle2"/>
    <dgm:cxn modelId="{31B1E11B-E671-4168-9E1A-D73B8A85B1CE}" type="presOf" srcId="{9ED0FBEE-1EC0-4052-A72A-0B4A5379AAD0}" destId="{1A577879-4E50-44A2-B271-72CE4B1C1085}" srcOrd="0" destOrd="0" presId="urn:microsoft.com/office/officeart/2005/8/layout/cycle2"/>
    <dgm:cxn modelId="{C9304F2D-D873-4EC7-B4A4-5EA1DD2789C8}" srcId="{B82949A2-24B5-416A-A806-E263039744C8}" destId="{9ED0FBEE-1EC0-4052-A72A-0B4A5379AAD0}" srcOrd="4" destOrd="0" parTransId="{9F2E51C2-15E3-4BAF-9DF8-90CFD1BF315B}" sibTransId="{97C9E66F-3E02-4558-849B-CBC44DAEDFD4}"/>
    <dgm:cxn modelId="{91C6362F-929E-445E-880C-66FED9FDEF72}" type="presOf" srcId="{3E3D9C32-D027-47DE-90C0-1BABE73AC18F}" destId="{74AC443D-4383-4821-9D47-C39A3BE64670}" srcOrd="0" destOrd="0" presId="urn:microsoft.com/office/officeart/2005/8/layout/cycle2"/>
    <dgm:cxn modelId="{A1B7FA2F-A78C-4DB2-AB80-00788D864477}" srcId="{B82949A2-24B5-416A-A806-E263039744C8}" destId="{AD18C7DC-61BA-4619-9913-C142C2734AA7}" srcOrd="0" destOrd="0" parTransId="{297A3E58-6806-420F-B398-5EAA9F4F8EF1}" sibTransId="{E023C7D9-BC44-4211-AF32-F1AA9FD0FE4A}"/>
    <dgm:cxn modelId="{B6CA0736-BB27-444C-B9AE-3EE0C1EC3C57}" type="presOf" srcId="{E023C7D9-BC44-4211-AF32-F1AA9FD0FE4A}" destId="{7BD7CA26-FACF-4AF3-A7A5-22B7A7D2332C}" srcOrd="1" destOrd="0" presId="urn:microsoft.com/office/officeart/2005/8/layout/cycle2"/>
    <dgm:cxn modelId="{F2580838-83E5-4044-B9AC-2FD523A9F458}" type="presOf" srcId="{470B3A45-DBB5-4747-BD28-57EA748875C5}" destId="{12CD7DA2-B4FC-4688-BB84-4CAC9A166B7A}" srcOrd="1" destOrd="0" presId="urn:microsoft.com/office/officeart/2005/8/layout/cycle2"/>
    <dgm:cxn modelId="{94475060-19E3-4144-BE19-890C83CD9C05}" type="presOf" srcId="{E4B27187-7ECD-4F4E-A9D4-AE73FF15EBB4}" destId="{042F9FF6-4D14-4538-9010-184F32C5B37C}" srcOrd="0" destOrd="0" presId="urn:microsoft.com/office/officeart/2005/8/layout/cycle2"/>
    <dgm:cxn modelId="{5E09B964-BEDA-49B3-9B15-033BDE0C7DBB}" type="presOf" srcId="{1EE6C111-9B97-4DC4-A2BE-0A93A7A6D141}" destId="{0142709E-5277-4541-AB38-84AA032D67D5}" srcOrd="0" destOrd="0" presId="urn:microsoft.com/office/officeart/2005/8/layout/cycle2"/>
    <dgm:cxn modelId="{88F6E749-47F8-4C58-B7A2-A7E7DABA6FF5}" srcId="{B82949A2-24B5-416A-A806-E263039744C8}" destId="{C3E4EA91-1ACE-4FC4-8B67-D74DF12E26F4}" srcOrd="1" destOrd="0" parTransId="{B253CC11-4E51-4815-A01B-E0C24E7DA901}" sibTransId="{1EE6C111-9B97-4DC4-A2BE-0A93A7A6D141}"/>
    <dgm:cxn modelId="{8918D572-14C0-42DC-9269-EBBDEA0F3170}" type="presOf" srcId="{2FE88186-4D92-4338-8503-70E5DAF988B8}" destId="{8B20CDE6-0F40-4254-9F87-B9A120C81ADA}" srcOrd="0" destOrd="0" presId="urn:microsoft.com/office/officeart/2005/8/layout/cycle2"/>
    <dgm:cxn modelId="{221A0558-91E5-47D6-A7C5-D953BF38A64F}" type="presOf" srcId="{E023C7D9-BC44-4211-AF32-F1AA9FD0FE4A}" destId="{34C7A159-3150-4C2C-A35D-D67E7707D6F0}" srcOrd="0" destOrd="0" presId="urn:microsoft.com/office/officeart/2005/8/layout/cycle2"/>
    <dgm:cxn modelId="{5FB0BB80-9205-4B57-9218-F9CF0ECC37C9}" type="presOf" srcId="{B82949A2-24B5-416A-A806-E263039744C8}" destId="{DCD0CBAB-FEEE-4B75-AC0B-EC709822307B}" srcOrd="0" destOrd="0" presId="urn:microsoft.com/office/officeart/2005/8/layout/cycle2"/>
    <dgm:cxn modelId="{065DE582-67E4-46FC-A7A5-06EF69F045E9}" type="presOf" srcId="{2FE88186-4D92-4338-8503-70E5DAF988B8}" destId="{777F51C8-2DC1-43D3-8C8A-8D03ADABEA91}" srcOrd="1" destOrd="0" presId="urn:microsoft.com/office/officeart/2005/8/layout/cycle2"/>
    <dgm:cxn modelId="{ACACE784-BCAF-4D80-8930-BAF0ADA7818D}" srcId="{B82949A2-24B5-416A-A806-E263039744C8}" destId="{E4B27187-7ECD-4F4E-A9D4-AE73FF15EBB4}" srcOrd="3" destOrd="0" parTransId="{F211971A-1AAD-4684-A397-7F5159B522C1}" sibTransId="{470B3A45-DBB5-4747-BD28-57EA748875C5}"/>
    <dgm:cxn modelId="{B1354391-4177-4EBE-9AB6-5E648C18CBAA}" type="presOf" srcId="{97C9E66F-3E02-4558-849B-CBC44DAEDFD4}" destId="{C0DB8796-E65A-4C06-80F1-0FCF28655FF4}" srcOrd="0" destOrd="0" presId="urn:microsoft.com/office/officeart/2005/8/layout/cycle2"/>
    <dgm:cxn modelId="{6FF4BCB9-6BA3-4FB8-A349-89CCFC8B016E}" type="presOf" srcId="{AD18C7DC-61BA-4619-9913-C142C2734AA7}" destId="{A93D4FDF-363A-40FE-B608-042C118D61E9}" srcOrd="0" destOrd="0" presId="urn:microsoft.com/office/officeart/2005/8/layout/cycle2"/>
    <dgm:cxn modelId="{23319DCA-7C4C-4F68-8B4B-89E8D15720B1}" srcId="{B82949A2-24B5-416A-A806-E263039744C8}" destId="{3E3D9C32-D027-47DE-90C0-1BABE73AC18F}" srcOrd="2" destOrd="0" parTransId="{4AB8F83E-371E-49D3-8113-DB23FB928E28}" sibTransId="{2FE88186-4D92-4338-8503-70E5DAF988B8}"/>
    <dgm:cxn modelId="{63474BD8-1667-4B39-B569-7978AE225BB7}" type="presOf" srcId="{470B3A45-DBB5-4747-BD28-57EA748875C5}" destId="{2DD5C505-7D3C-4D16-8344-6E7C3B80D691}" srcOrd="0" destOrd="0" presId="urn:microsoft.com/office/officeart/2005/8/layout/cycle2"/>
    <dgm:cxn modelId="{75D468EF-39AD-405D-A822-FDF18EC39120}" type="presOf" srcId="{1EE6C111-9B97-4DC4-A2BE-0A93A7A6D141}" destId="{C80D3CF5-7D7C-4551-86E5-C8B8CAC04EC3}" srcOrd="1" destOrd="0" presId="urn:microsoft.com/office/officeart/2005/8/layout/cycle2"/>
    <dgm:cxn modelId="{16EF537C-6C53-40B3-A37D-0895C35964B2}" type="presParOf" srcId="{DCD0CBAB-FEEE-4B75-AC0B-EC709822307B}" destId="{A93D4FDF-363A-40FE-B608-042C118D61E9}" srcOrd="0" destOrd="0" presId="urn:microsoft.com/office/officeart/2005/8/layout/cycle2"/>
    <dgm:cxn modelId="{0E4EC689-1CDF-4C34-AEA0-D80F820E85B6}" type="presParOf" srcId="{DCD0CBAB-FEEE-4B75-AC0B-EC709822307B}" destId="{34C7A159-3150-4C2C-A35D-D67E7707D6F0}" srcOrd="1" destOrd="0" presId="urn:microsoft.com/office/officeart/2005/8/layout/cycle2"/>
    <dgm:cxn modelId="{499F4DB0-E60B-4211-8E66-782743A2B423}" type="presParOf" srcId="{34C7A159-3150-4C2C-A35D-D67E7707D6F0}" destId="{7BD7CA26-FACF-4AF3-A7A5-22B7A7D2332C}" srcOrd="0" destOrd="0" presId="urn:microsoft.com/office/officeart/2005/8/layout/cycle2"/>
    <dgm:cxn modelId="{31ADCC60-2C7F-4FC5-89DE-C5061EFF601C}" type="presParOf" srcId="{DCD0CBAB-FEEE-4B75-AC0B-EC709822307B}" destId="{D49D1806-3BE7-492E-A097-378B099E7F67}" srcOrd="2" destOrd="0" presId="urn:microsoft.com/office/officeart/2005/8/layout/cycle2"/>
    <dgm:cxn modelId="{6CE24F55-96B2-4A28-8ECB-9A619D1A4E69}" type="presParOf" srcId="{DCD0CBAB-FEEE-4B75-AC0B-EC709822307B}" destId="{0142709E-5277-4541-AB38-84AA032D67D5}" srcOrd="3" destOrd="0" presId="urn:microsoft.com/office/officeart/2005/8/layout/cycle2"/>
    <dgm:cxn modelId="{6C8CCE37-05F9-4D4D-B1D1-F5DBDCAEBE04}" type="presParOf" srcId="{0142709E-5277-4541-AB38-84AA032D67D5}" destId="{C80D3CF5-7D7C-4551-86E5-C8B8CAC04EC3}" srcOrd="0" destOrd="0" presId="urn:microsoft.com/office/officeart/2005/8/layout/cycle2"/>
    <dgm:cxn modelId="{F052F655-C7F2-4CFC-B23A-567F5B1942B9}" type="presParOf" srcId="{DCD0CBAB-FEEE-4B75-AC0B-EC709822307B}" destId="{74AC443D-4383-4821-9D47-C39A3BE64670}" srcOrd="4" destOrd="0" presId="urn:microsoft.com/office/officeart/2005/8/layout/cycle2"/>
    <dgm:cxn modelId="{D0A1CF5D-4FBA-4641-A6BB-2500E32C5AC7}" type="presParOf" srcId="{DCD0CBAB-FEEE-4B75-AC0B-EC709822307B}" destId="{8B20CDE6-0F40-4254-9F87-B9A120C81ADA}" srcOrd="5" destOrd="0" presId="urn:microsoft.com/office/officeart/2005/8/layout/cycle2"/>
    <dgm:cxn modelId="{62B02F96-7A20-471E-B132-FC40BD9EFC18}" type="presParOf" srcId="{8B20CDE6-0F40-4254-9F87-B9A120C81ADA}" destId="{777F51C8-2DC1-43D3-8C8A-8D03ADABEA91}" srcOrd="0" destOrd="0" presId="urn:microsoft.com/office/officeart/2005/8/layout/cycle2"/>
    <dgm:cxn modelId="{CFA116CD-EDAD-495F-9EED-A06D0A6A55A0}" type="presParOf" srcId="{DCD0CBAB-FEEE-4B75-AC0B-EC709822307B}" destId="{042F9FF6-4D14-4538-9010-184F32C5B37C}" srcOrd="6" destOrd="0" presId="urn:microsoft.com/office/officeart/2005/8/layout/cycle2"/>
    <dgm:cxn modelId="{7E8F2C89-2EB6-4AF4-8860-6EB571B1F898}" type="presParOf" srcId="{DCD0CBAB-FEEE-4B75-AC0B-EC709822307B}" destId="{2DD5C505-7D3C-4D16-8344-6E7C3B80D691}" srcOrd="7" destOrd="0" presId="urn:microsoft.com/office/officeart/2005/8/layout/cycle2"/>
    <dgm:cxn modelId="{B1DFD32C-16CA-49BE-A1E7-2A297B612B17}" type="presParOf" srcId="{2DD5C505-7D3C-4D16-8344-6E7C3B80D691}" destId="{12CD7DA2-B4FC-4688-BB84-4CAC9A166B7A}" srcOrd="0" destOrd="0" presId="urn:microsoft.com/office/officeart/2005/8/layout/cycle2"/>
    <dgm:cxn modelId="{5D2612CC-84D5-429E-9E01-214F620C475C}" type="presParOf" srcId="{DCD0CBAB-FEEE-4B75-AC0B-EC709822307B}" destId="{1A577879-4E50-44A2-B271-72CE4B1C1085}" srcOrd="8" destOrd="0" presId="urn:microsoft.com/office/officeart/2005/8/layout/cycle2"/>
    <dgm:cxn modelId="{D0E353E0-BBC3-4038-96F4-BF6A4BD7A92B}" type="presParOf" srcId="{DCD0CBAB-FEEE-4B75-AC0B-EC709822307B}" destId="{C0DB8796-E65A-4C06-80F1-0FCF28655FF4}" srcOrd="9" destOrd="0" presId="urn:microsoft.com/office/officeart/2005/8/layout/cycle2"/>
    <dgm:cxn modelId="{8B215FEF-BDEE-48BA-8DE9-CC6FECA312EC}" type="presParOf" srcId="{C0DB8796-E65A-4C06-80F1-0FCF28655FF4}" destId="{8B280898-898F-475A-B027-319411B2B89F}" srcOrd="0" destOrd="0" presId="urn:microsoft.com/office/officeart/2005/8/layout/cycle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3D4FDF-363A-40FE-B608-042C118D61E9}">
      <dsp:nvSpPr>
        <dsp:cNvPr id="0" name=""/>
        <dsp:cNvSpPr/>
      </dsp:nvSpPr>
      <dsp:spPr>
        <a:xfrm>
          <a:off x="2625029" y="191"/>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1. Business Understanding</a:t>
          </a:r>
        </a:p>
      </dsp:txBody>
      <dsp:txXfrm>
        <a:off x="2834803" y="209965"/>
        <a:ext cx="1012879" cy="1012879"/>
      </dsp:txXfrm>
    </dsp:sp>
    <dsp:sp modelId="{34C7A159-3150-4C2C-A35D-D67E7707D6F0}">
      <dsp:nvSpPr>
        <dsp:cNvPr id="0" name=""/>
        <dsp:cNvSpPr/>
      </dsp:nvSpPr>
      <dsp:spPr>
        <a:xfrm rot="2160000">
          <a:off x="4012455" y="1101085"/>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4023396" y="1164102"/>
        <a:ext cx="267338" cy="290066"/>
      </dsp:txXfrm>
    </dsp:sp>
    <dsp:sp modelId="{D49D1806-3BE7-492E-A097-378B099E7F67}">
      <dsp:nvSpPr>
        <dsp:cNvPr id="0" name=""/>
        <dsp:cNvSpPr/>
      </dsp:nvSpPr>
      <dsp:spPr>
        <a:xfrm>
          <a:off x="4366856" y="1265703"/>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2. Data Preparation</a:t>
          </a:r>
        </a:p>
      </dsp:txBody>
      <dsp:txXfrm>
        <a:off x="4576630" y="1475477"/>
        <a:ext cx="1012879" cy="1012879"/>
      </dsp:txXfrm>
    </dsp:sp>
    <dsp:sp modelId="{0142709E-5277-4541-AB38-84AA032D67D5}">
      <dsp:nvSpPr>
        <dsp:cNvPr id="0" name=""/>
        <dsp:cNvSpPr/>
      </dsp:nvSpPr>
      <dsp:spPr>
        <a:xfrm rot="6480000">
          <a:off x="4562794" y="2753735"/>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4637784" y="2795941"/>
        <a:ext cx="267338" cy="290066"/>
      </dsp:txXfrm>
    </dsp:sp>
    <dsp:sp modelId="{74AC443D-4383-4821-9D47-C39A3BE64670}">
      <dsp:nvSpPr>
        <dsp:cNvPr id="0" name=""/>
        <dsp:cNvSpPr/>
      </dsp:nvSpPr>
      <dsp:spPr>
        <a:xfrm>
          <a:off x="3701537" y="3313344"/>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3. Data Visualization</a:t>
          </a:r>
        </a:p>
      </dsp:txBody>
      <dsp:txXfrm>
        <a:off x="3911311" y="3523118"/>
        <a:ext cx="1012879" cy="1012879"/>
      </dsp:txXfrm>
    </dsp:sp>
    <dsp:sp modelId="{8B20CDE6-0F40-4254-9F87-B9A120C81ADA}">
      <dsp:nvSpPr>
        <dsp:cNvPr id="0" name=""/>
        <dsp:cNvSpPr/>
      </dsp:nvSpPr>
      <dsp:spPr>
        <a:xfrm rot="10800000">
          <a:off x="3161095" y="3787835"/>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3275669" y="3884524"/>
        <a:ext cx="267338" cy="290066"/>
      </dsp:txXfrm>
    </dsp:sp>
    <dsp:sp modelId="{042F9FF6-4D14-4538-9010-184F32C5B37C}">
      <dsp:nvSpPr>
        <dsp:cNvPr id="0" name=""/>
        <dsp:cNvSpPr/>
      </dsp:nvSpPr>
      <dsp:spPr>
        <a:xfrm>
          <a:off x="1548520" y="3313344"/>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4. Modelling</a:t>
          </a:r>
        </a:p>
      </dsp:txBody>
      <dsp:txXfrm>
        <a:off x="1758294" y="3523118"/>
        <a:ext cx="1012879" cy="1012879"/>
      </dsp:txXfrm>
    </dsp:sp>
    <dsp:sp modelId="{2DD5C505-7D3C-4D16-8344-6E7C3B80D691}">
      <dsp:nvSpPr>
        <dsp:cNvPr id="0" name=""/>
        <dsp:cNvSpPr/>
      </dsp:nvSpPr>
      <dsp:spPr>
        <a:xfrm rot="15120000">
          <a:off x="1744458" y="2774295"/>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rot="10800000">
        <a:off x="1819448" y="2925467"/>
        <a:ext cx="267338" cy="290066"/>
      </dsp:txXfrm>
    </dsp:sp>
    <dsp:sp modelId="{1A577879-4E50-44A2-B271-72CE4B1C1085}">
      <dsp:nvSpPr>
        <dsp:cNvPr id="0" name=""/>
        <dsp:cNvSpPr/>
      </dsp:nvSpPr>
      <dsp:spPr>
        <a:xfrm>
          <a:off x="883201" y="1265703"/>
          <a:ext cx="1432427" cy="1432427"/>
        </a:xfrm>
        <a:prstGeom prst="ellips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488950">
            <a:lnSpc>
              <a:spcPct val="90000"/>
            </a:lnSpc>
            <a:spcBef>
              <a:spcPct val="0"/>
            </a:spcBef>
            <a:spcAft>
              <a:spcPct val="35000"/>
            </a:spcAft>
            <a:buNone/>
          </a:pPr>
          <a:r>
            <a:rPr lang="en-IN" sz="1100" kern="1200" dirty="0"/>
            <a:t>5. Evaluation</a:t>
          </a:r>
        </a:p>
      </dsp:txBody>
      <dsp:txXfrm>
        <a:off x="1092975" y="1475477"/>
        <a:ext cx="1012879" cy="1012879"/>
      </dsp:txXfrm>
    </dsp:sp>
    <dsp:sp modelId="{C0DB8796-E65A-4C06-80F1-0FCF28655FF4}">
      <dsp:nvSpPr>
        <dsp:cNvPr id="0" name=""/>
        <dsp:cNvSpPr/>
      </dsp:nvSpPr>
      <dsp:spPr>
        <a:xfrm rot="19440000">
          <a:off x="2270628" y="1113792"/>
          <a:ext cx="381912" cy="483444"/>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endParaRPr lang="en-IN" sz="900" kern="1200"/>
        </a:p>
      </dsp:txBody>
      <dsp:txXfrm>
        <a:off x="2281569" y="1244153"/>
        <a:ext cx="267338" cy="290066"/>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8479CE-CDF8-465E-B188-01144AA12CD1}" type="datetimeFigureOut">
              <a:rPr lang="en-US" smtClean="0"/>
              <a:t>4/3/2020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D7700FF-E80B-4554-B929-881D3493FD0D}" type="slidenum">
              <a:rPr lang="en-US" smtClean="0"/>
              <a:t>‹#›</a:t>
            </a:fld>
            <a:endParaRPr lang="en-US"/>
          </a:p>
        </p:txBody>
      </p:sp>
    </p:spTree>
    <p:extLst>
      <p:ext uri="{BB962C8B-B14F-4D97-AF65-F5344CB8AC3E}">
        <p14:creationId xmlns:p14="http://schemas.microsoft.com/office/powerpoint/2010/main" val="879135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2</a:t>
            </a:fld>
            <a:endParaRPr lang="en-IN" dirty="0"/>
          </a:p>
        </p:txBody>
      </p:sp>
    </p:spTree>
    <p:extLst>
      <p:ext uri="{BB962C8B-B14F-4D97-AF65-F5344CB8AC3E}">
        <p14:creationId xmlns:p14="http://schemas.microsoft.com/office/powerpoint/2010/main" val="24137727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3</a:t>
            </a:fld>
            <a:endParaRPr lang="en-IN" dirty="0"/>
          </a:p>
        </p:txBody>
      </p:sp>
    </p:spTree>
    <p:extLst>
      <p:ext uri="{BB962C8B-B14F-4D97-AF65-F5344CB8AC3E}">
        <p14:creationId xmlns:p14="http://schemas.microsoft.com/office/powerpoint/2010/main" val="3964961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4</a:t>
            </a:fld>
            <a:endParaRPr lang="en-IN" dirty="0"/>
          </a:p>
        </p:txBody>
      </p:sp>
    </p:spTree>
    <p:extLst>
      <p:ext uri="{BB962C8B-B14F-4D97-AF65-F5344CB8AC3E}">
        <p14:creationId xmlns:p14="http://schemas.microsoft.com/office/powerpoint/2010/main" val="12781358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5</a:t>
            </a:fld>
            <a:endParaRPr lang="en-IN" dirty="0"/>
          </a:p>
        </p:txBody>
      </p:sp>
    </p:spTree>
    <p:extLst>
      <p:ext uri="{BB962C8B-B14F-4D97-AF65-F5344CB8AC3E}">
        <p14:creationId xmlns:p14="http://schemas.microsoft.com/office/powerpoint/2010/main" val="9770371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6</a:t>
            </a:fld>
            <a:endParaRPr lang="en-IN" dirty="0"/>
          </a:p>
        </p:txBody>
      </p:sp>
    </p:spTree>
    <p:extLst>
      <p:ext uri="{BB962C8B-B14F-4D97-AF65-F5344CB8AC3E}">
        <p14:creationId xmlns:p14="http://schemas.microsoft.com/office/powerpoint/2010/main" val="9694161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7</a:t>
            </a:fld>
            <a:endParaRPr lang="en-IN" dirty="0"/>
          </a:p>
        </p:txBody>
      </p:sp>
    </p:spTree>
    <p:extLst>
      <p:ext uri="{BB962C8B-B14F-4D97-AF65-F5344CB8AC3E}">
        <p14:creationId xmlns:p14="http://schemas.microsoft.com/office/powerpoint/2010/main" val="828665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14940C-B40C-4422-9D69-BE4FFB9AF2EE}" type="slidenum">
              <a:rPr lang="en-IN" smtClean="0"/>
              <a:t>8</a:t>
            </a:fld>
            <a:endParaRPr lang="en-IN" dirty="0"/>
          </a:p>
        </p:txBody>
      </p:sp>
    </p:spTree>
    <p:extLst>
      <p:ext uri="{BB962C8B-B14F-4D97-AF65-F5344CB8AC3E}">
        <p14:creationId xmlns:p14="http://schemas.microsoft.com/office/powerpoint/2010/main" val="2625145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14143497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5817256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41263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25080650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9989987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11196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16935826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8034076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667551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E6FA6E9-43AC-4FC0-ACB4-B09C49CB8A41}" type="datetimeFigureOut">
              <a:rPr lang="en-US" smtClean="0"/>
              <a:t>4/3/2020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892625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6FA6E9-43AC-4FC0-ACB4-B09C49CB8A41}"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5453317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6FA6E9-43AC-4FC0-ACB4-B09C49CB8A41}" type="datetimeFigureOut">
              <a:rPr lang="en-US" smtClean="0"/>
              <a:t>4/3/2020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567921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6FA6E9-43AC-4FC0-ACB4-B09C49CB8A41}" type="datetimeFigureOut">
              <a:rPr lang="en-US" smtClean="0"/>
              <a:t>4/3/2020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355447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6FA6E9-43AC-4FC0-ACB4-B09C49CB8A41}" type="datetimeFigureOut">
              <a:rPr lang="en-US" smtClean="0"/>
              <a:t>4/3/2020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1490266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9E6FA6E9-43AC-4FC0-ACB4-B09C49CB8A41}"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23862862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9E6FA6E9-43AC-4FC0-ACB4-B09C49CB8A41}" type="datetimeFigureOut">
              <a:rPr lang="en-US" smtClean="0"/>
              <a:t>4/3/2020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A75D40-BDE0-46AB-A4CD-F04A449D038D}" type="slidenum">
              <a:rPr lang="en-US" smtClean="0"/>
              <a:t>‹#›</a:t>
            </a:fld>
            <a:endParaRPr lang="en-US"/>
          </a:p>
        </p:txBody>
      </p:sp>
    </p:spTree>
    <p:extLst>
      <p:ext uri="{BB962C8B-B14F-4D97-AF65-F5344CB8AC3E}">
        <p14:creationId xmlns:p14="http://schemas.microsoft.com/office/powerpoint/2010/main" val="11597822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E6FA6E9-43AC-4FC0-ACB4-B09C49CB8A41}" type="datetimeFigureOut">
              <a:rPr lang="en-US" smtClean="0"/>
              <a:t>4/3/2020</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7EA75D40-BDE0-46AB-A4CD-F04A449D038D}" type="slidenum">
              <a:rPr lang="en-US" smtClean="0"/>
              <a:t>‹#›</a:t>
            </a:fld>
            <a:endParaRPr lang="en-US"/>
          </a:p>
        </p:txBody>
      </p:sp>
    </p:spTree>
    <p:extLst>
      <p:ext uri="{BB962C8B-B14F-4D97-AF65-F5344CB8AC3E}">
        <p14:creationId xmlns:p14="http://schemas.microsoft.com/office/powerpoint/2010/main" val="161471336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29295" y="2826617"/>
            <a:ext cx="8233705" cy="684801"/>
          </a:xfrm>
          <a:prstGeom prst="rect">
            <a:avLst/>
          </a:prstGeom>
          <a:noFill/>
        </p:spPr>
        <p:txBody>
          <a:bodyPr wrap="square" lIns="68540" tIns="34289" rIns="68540" bIns="34289" rtlCol="0">
            <a:spAutoFit/>
          </a:bodyPr>
          <a:lstStyle/>
          <a:p>
            <a:pPr defTabSz="685341"/>
            <a:r>
              <a:rPr lang="en-US" sz="4000" dirty="0"/>
              <a:t>Loan Application</a:t>
            </a:r>
          </a:p>
        </p:txBody>
      </p:sp>
      <p:sp>
        <p:nvSpPr>
          <p:cNvPr id="3" name="Slide Number Placeholder 2"/>
          <p:cNvSpPr>
            <a:spLocks noGrp="1"/>
          </p:cNvSpPr>
          <p:nvPr>
            <p:ph type="sldNum" sz="quarter" idx="12"/>
          </p:nvPr>
        </p:nvSpPr>
        <p:spPr/>
        <p:txBody>
          <a:bodyPr/>
          <a:lstStyle/>
          <a:p>
            <a:fld id="{FFF764B3-AED2-4C78-B7E2-CAF3CD0C4E68}" type="slidenum">
              <a:rPr lang="en-IN" smtClean="0">
                <a:solidFill>
                  <a:prstClr val="black">
                    <a:tint val="75000"/>
                  </a:prstClr>
                </a:solidFill>
              </a:rPr>
              <a:pPr/>
              <a:t>1</a:t>
            </a:fld>
            <a:endParaRPr lang="en-IN" dirty="0">
              <a:solidFill>
                <a:prstClr val="black">
                  <a:tint val="75000"/>
                </a:prstClr>
              </a:solidFill>
            </a:endParaRPr>
          </a:p>
        </p:txBody>
      </p:sp>
    </p:spTree>
    <p:extLst>
      <p:ext uri="{BB962C8B-B14F-4D97-AF65-F5344CB8AC3E}">
        <p14:creationId xmlns:p14="http://schemas.microsoft.com/office/powerpoint/2010/main" val="29227958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dirty="0"/>
              <a:t>Slide </a:t>
            </a:r>
            <a:fld id="{FFF764B3-AED2-4C78-B7E2-CAF3CD0C4E68}" type="slidenum">
              <a:rPr lang="en-IN" smtClean="0"/>
              <a:t>2</a:t>
            </a:fld>
            <a:endParaRPr lang="en-IN" dirty="0"/>
          </a:p>
        </p:txBody>
      </p:sp>
      <p:sp>
        <p:nvSpPr>
          <p:cNvPr id="3" name="TextBox 2"/>
          <p:cNvSpPr txBox="1"/>
          <p:nvPr/>
        </p:nvSpPr>
        <p:spPr>
          <a:xfrm>
            <a:off x="387702" y="143634"/>
            <a:ext cx="1371141"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Life Cycle</a:t>
            </a:r>
          </a:p>
        </p:txBody>
      </p:sp>
      <p:graphicFrame>
        <p:nvGraphicFramePr>
          <p:cNvPr id="8" name="Diagram 7">
            <a:extLst>
              <a:ext uri="{FF2B5EF4-FFF2-40B4-BE49-F238E27FC236}">
                <a16:creationId xmlns:a16="http://schemas.microsoft.com/office/drawing/2014/main" id="{DFA78156-137A-4E0E-975D-B9765512BBAB}"/>
              </a:ext>
            </a:extLst>
          </p:cNvPr>
          <p:cNvGraphicFramePr/>
          <p:nvPr>
            <p:extLst>
              <p:ext uri="{D42A27DB-BD31-4B8C-83A1-F6EECF244321}">
                <p14:modId xmlns:p14="http://schemas.microsoft.com/office/powerpoint/2010/main" val="857014323"/>
              </p:ext>
            </p:extLst>
          </p:nvPr>
        </p:nvGraphicFramePr>
        <p:xfrm>
          <a:off x="861314" y="1295399"/>
          <a:ext cx="6682486" cy="474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54025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dirty="0"/>
              <a:t>Slide </a:t>
            </a:r>
            <a:fld id="{FFF764B3-AED2-4C78-B7E2-CAF3CD0C4E68}" type="slidenum">
              <a:rPr lang="en-IN" smtClean="0"/>
              <a:t>3</a:t>
            </a:fld>
            <a:endParaRPr lang="en-IN" dirty="0"/>
          </a:p>
        </p:txBody>
      </p:sp>
      <p:sp>
        <p:nvSpPr>
          <p:cNvPr id="3" name="TextBox 2"/>
          <p:cNvSpPr txBox="1"/>
          <p:nvPr/>
        </p:nvSpPr>
        <p:spPr>
          <a:xfrm>
            <a:off x="387702" y="143634"/>
            <a:ext cx="3242486"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Business Understanding</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5755585"/>
          </a:xfrm>
        </p:spPr>
        <p:txBody>
          <a:bodyPr>
            <a:noAutofit/>
          </a:bodyPr>
          <a:lstStyle/>
          <a:p>
            <a:pPr marL="0" indent="0">
              <a:spcBef>
                <a:spcPts val="0"/>
              </a:spcBef>
              <a:buNone/>
            </a:pPr>
            <a:r>
              <a:rPr lang="en-IN" sz="2200" b="1" dirty="0">
                <a:latin typeface="Garamond" panose="02020404030301010803" pitchFamily="18" charset="0"/>
                <a:cs typeface="Garamond"/>
              </a:rPr>
              <a:t>Problem Statement</a:t>
            </a:r>
          </a:p>
          <a:p>
            <a:pPr>
              <a:spcBef>
                <a:spcPts val="0"/>
              </a:spcBef>
            </a:pPr>
            <a:r>
              <a:rPr lang="en-IN" dirty="0">
                <a:latin typeface="Garamond" panose="02020404030301010803" pitchFamily="18" charset="0"/>
                <a:cs typeface="Garamond"/>
              </a:rPr>
              <a:t>A customer applied for a loan to the bank. The most critical component of loan application process is to check repayment ability of the customer. Develop a model to predict that customer will repay the loan based on credit history, current balance, nature of job</a:t>
            </a:r>
          </a:p>
          <a:p>
            <a:pPr lvl="1">
              <a:spcBef>
                <a:spcPts val="0"/>
              </a:spcBef>
            </a:pPr>
            <a:r>
              <a:rPr lang="en-IN" dirty="0">
                <a:latin typeface="Garamond" panose="02020404030301010803" pitchFamily="18" charset="0"/>
                <a:cs typeface="Garamond"/>
              </a:rPr>
              <a:t>Develop a model for </a:t>
            </a:r>
          </a:p>
          <a:p>
            <a:pPr lvl="2">
              <a:spcBef>
                <a:spcPts val="0"/>
              </a:spcBef>
            </a:pPr>
            <a:r>
              <a:rPr lang="en-IN" dirty="0">
                <a:latin typeface="Garamond" panose="02020404030301010803" pitchFamily="18" charset="0"/>
                <a:cs typeface="Garamond"/>
              </a:rPr>
              <a:t>employed and retired customer</a:t>
            </a:r>
          </a:p>
          <a:p>
            <a:pPr lvl="2">
              <a:spcBef>
                <a:spcPts val="0"/>
              </a:spcBef>
            </a:pPr>
            <a:r>
              <a:rPr lang="en-IN" dirty="0">
                <a:latin typeface="Garamond" panose="02020404030301010803" pitchFamily="18" charset="0"/>
                <a:cs typeface="Garamond"/>
              </a:rPr>
              <a:t>Age group 50+ customers</a:t>
            </a:r>
          </a:p>
          <a:p>
            <a:pPr lvl="1">
              <a:spcBef>
                <a:spcPts val="0"/>
              </a:spcBef>
            </a:pPr>
            <a:endParaRPr lang="en-IN" dirty="0">
              <a:latin typeface="Garamond" panose="02020404030301010803" pitchFamily="18" charset="0"/>
              <a:cs typeface="Garamond"/>
            </a:endParaRPr>
          </a:p>
          <a:p>
            <a:pPr marL="0" indent="0">
              <a:spcBef>
                <a:spcPts val="0"/>
              </a:spcBef>
              <a:buNone/>
            </a:pPr>
            <a:r>
              <a:rPr lang="en-IN" sz="2200" b="1" dirty="0">
                <a:latin typeface="Garamond" panose="02020404030301010803" pitchFamily="18" charset="0"/>
                <a:cs typeface="Garamond"/>
              </a:rPr>
              <a:t>Challenge</a:t>
            </a:r>
          </a:p>
          <a:p>
            <a:pPr>
              <a:spcBef>
                <a:spcPts val="0"/>
              </a:spcBef>
            </a:pPr>
            <a:r>
              <a:rPr lang="en-IN" dirty="0">
                <a:latin typeface="Garamond" panose="02020404030301010803" pitchFamily="18" charset="0"/>
                <a:cs typeface="Garamond"/>
              </a:rPr>
              <a:t>The main challenge when it comes to modelling loan defaulter as a classification problem comes from the fact that in real </a:t>
            </a:r>
            <a:r>
              <a:rPr lang="en-IN">
                <a:latin typeface="Garamond" panose="02020404030301010803" pitchFamily="18" charset="0"/>
                <a:cs typeface="Garamond"/>
              </a:rPr>
              <a:t>world data </a:t>
            </a:r>
            <a:r>
              <a:rPr lang="en-IN" dirty="0">
                <a:latin typeface="Garamond" panose="02020404030301010803" pitchFamily="18" charset="0"/>
                <a:cs typeface="Garamond"/>
              </a:rPr>
              <a:t>the majority of the customers  will not default i.e. imbalanced data</a:t>
            </a:r>
          </a:p>
          <a:p>
            <a:pPr>
              <a:spcBef>
                <a:spcPts val="0"/>
              </a:spcBef>
            </a:pPr>
            <a:r>
              <a:rPr lang="en-IN" dirty="0">
                <a:latin typeface="Garamond" panose="02020404030301010803" pitchFamily="18" charset="0"/>
                <a:cs typeface="Garamond"/>
              </a:rPr>
              <a:t>Feeding imbalanced data to any classifier can make it biased in favour of the majority class, simply because it did not have enough data to learn about the minority. The huge class imbalance might distort the importance of certain correlations with regards to class variable</a:t>
            </a:r>
          </a:p>
        </p:txBody>
      </p:sp>
    </p:spTree>
    <p:extLst>
      <p:ext uri="{BB962C8B-B14F-4D97-AF65-F5344CB8AC3E}">
        <p14:creationId xmlns:p14="http://schemas.microsoft.com/office/powerpoint/2010/main" val="894574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dirty="0"/>
              <a:t>Slide </a:t>
            </a:r>
            <a:fld id="{FFF764B3-AED2-4C78-B7E2-CAF3CD0C4E68}" type="slidenum">
              <a:rPr lang="en-IN" smtClean="0"/>
              <a:t>4</a:t>
            </a:fld>
            <a:endParaRPr lang="en-IN" dirty="0"/>
          </a:p>
        </p:txBody>
      </p:sp>
      <p:sp>
        <p:nvSpPr>
          <p:cNvPr id="3" name="TextBox 2"/>
          <p:cNvSpPr txBox="1"/>
          <p:nvPr/>
        </p:nvSpPr>
        <p:spPr>
          <a:xfrm>
            <a:off x="387702" y="143634"/>
            <a:ext cx="2360129"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Data Preparation</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5755585"/>
          </a:xfrm>
        </p:spPr>
        <p:txBody>
          <a:bodyPr>
            <a:noAutofit/>
          </a:bodyPr>
          <a:lstStyle/>
          <a:p>
            <a:pPr marL="0" lvl="0" indent="0">
              <a:spcBef>
                <a:spcPts val="0"/>
              </a:spcBef>
              <a:buClr>
                <a:srgbClr val="90C226"/>
              </a:buClr>
              <a:buNone/>
            </a:pPr>
            <a:r>
              <a:rPr lang="en-IN" sz="2200" b="1" dirty="0">
                <a:solidFill>
                  <a:prstClr val="black">
                    <a:lumMod val="75000"/>
                    <a:lumOff val="25000"/>
                  </a:prstClr>
                </a:solidFill>
                <a:latin typeface="Garamond" panose="02020404030301010803" pitchFamily="18" charset="0"/>
              </a:rPr>
              <a:t>Data</a:t>
            </a:r>
          </a:p>
          <a:p>
            <a:pPr lvl="0">
              <a:spcBef>
                <a:spcPts val="0"/>
              </a:spcBef>
              <a:buClr>
                <a:srgbClr val="90C226"/>
              </a:buClr>
            </a:pPr>
            <a:r>
              <a:rPr lang="en-IN" dirty="0">
                <a:solidFill>
                  <a:prstClr val="black">
                    <a:lumMod val="75000"/>
                    <a:lumOff val="25000"/>
                  </a:prstClr>
                </a:solidFill>
                <a:latin typeface="Garamond" panose="02020404030301010803" pitchFamily="18" charset="0"/>
              </a:rPr>
              <a:t>Total records - 4521</a:t>
            </a:r>
          </a:p>
          <a:p>
            <a:pPr lvl="0">
              <a:spcBef>
                <a:spcPts val="0"/>
              </a:spcBef>
              <a:buClr>
                <a:srgbClr val="90C226"/>
              </a:buClr>
            </a:pPr>
            <a:r>
              <a:rPr lang="en-IN" dirty="0">
                <a:solidFill>
                  <a:prstClr val="black">
                    <a:lumMod val="75000"/>
                    <a:lumOff val="25000"/>
                  </a:prstClr>
                </a:solidFill>
                <a:latin typeface="Garamond" panose="02020404030301010803" pitchFamily="18" charset="0"/>
              </a:rPr>
              <a:t>Total columns - 17</a:t>
            </a:r>
          </a:p>
          <a:p>
            <a:pPr marL="0" indent="0">
              <a:spcBef>
                <a:spcPts val="0"/>
              </a:spcBef>
              <a:buNone/>
            </a:pPr>
            <a:endParaRPr lang="en-IN" sz="2200" b="1" dirty="0">
              <a:latin typeface="Garamond" panose="02020404030301010803" pitchFamily="18" charset="0"/>
            </a:endParaRPr>
          </a:p>
          <a:p>
            <a:pPr marL="0" indent="0">
              <a:spcBef>
                <a:spcPts val="0"/>
              </a:spcBef>
              <a:buNone/>
            </a:pPr>
            <a:r>
              <a:rPr lang="en-IN" sz="2200" b="1" dirty="0">
                <a:latin typeface="Garamond" panose="02020404030301010803" pitchFamily="18" charset="0"/>
              </a:rPr>
              <a:t>Technical Steps</a:t>
            </a:r>
          </a:p>
          <a:p>
            <a:pPr>
              <a:spcBef>
                <a:spcPts val="0"/>
              </a:spcBef>
            </a:pPr>
            <a:r>
              <a:rPr lang="en-IN" dirty="0">
                <a:latin typeface="Garamond" panose="02020404030301010803" pitchFamily="18" charset="0"/>
              </a:rPr>
              <a:t>Split dataset between training and test in the ration of 70:30</a:t>
            </a:r>
          </a:p>
          <a:p>
            <a:pPr>
              <a:spcBef>
                <a:spcPts val="0"/>
              </a:spcBef>
            </a:pPr>
            <a:r>
              <a:rPr lang="en-IN" dirty="0">
                <a:latin typeface="Garamond" panose="02020404030301010803" pitchFamily="18" charset="0"/>
              </a:rPr>
              <a:t>Drop columns which are not required</a:t>
            </a:r>
          </a:p>
          <a:p>
            <a:pPr>
              <a:spcBef>
                <a:spcPts val="0"/>
              </a:spcBef>
            </a:pPr>
            <a:r>
              <a:rPr lang="en-IN" dirty="0">
                <a:latin typeface="Garamond" panose="02020404030301010803" pitchFamily="18" charset="0"/>
              </a:rPr>
              <a:t>Find missing value</a:t>
            </a:r>
          </a:p>
          <a:p>
            <a:pPr>
              <a:spcBef>
                <a:spcPts val="0"/>
              </a:spcBef>
            </a:pPr>
            <a:r>
              <a:rPr lang="en-IN" dirty="0">
                <a:latin typeface="Garamond" panose="02020404030301010803" pitchFamily="18" charset="0"/>
              </a:rPr>
              <a:t>Visualize missing value</a:t>
            </a:r>
          </a:p>
          <a:p>
            <a:pPr>
              <a:spcBef>
                <a:spcPts val="0"/>
              </a:spcBef>
            </a:pPr>
            <a:r>
              <a:rPr lang="en-IN" dirty="0">
                <a:latin typeface="Garamond" panose="02020404030301010803" pitchFamily="18" charset="0"/>
              </a:rPr>
              <a:t>Impute missing value </a:t>
            </a:r>
          </a:p>
          <a:p>
            <a:pPr>
              <a:spcBef>
                <a:spcPts val="0"/>
              </a:spcBef>
            </a:pPr>
            <a:r>
              <a:rPr lang="en-IN" dirty="0">
                <a:latin typeface="Garamond" panose="02020404030301010803" pitchFamily="18" charset="0"/>
              </a:rPr>
              <a:t>Find Outlier</a:t>
            </a:r>
          </a:p>
          <a:p>
            <a:pPr lvl="1">
              <a:spcBef>
                <a:spcPts val="0"/>
              </a:spcBef>
            </a:pPr>
            <a:r>
              <a:rPr lang="en-IN" dirty="0">
                <a:latin typeface="Garamond" panose="02020404030301010803" pitchFamily="18" charset="0"/>
              </a:rPr>
              <a:t>Single variate</a:t>
            </a:r>
          </a:p>
          <a:p>
            <a:pPr lvl="1">
              <a:spcBef>
                <a:spcPts val="0"/>
              </a:spcBef>
            </a:pPr>
            <a:r>
              <a:rPr lang="en-IN" dirty="0">
                <a:latin typeface="Garamond" panose="02020404030301010803" pitchFamily="18" charset="0"/>
              </a:rPr>
              <a:t>Multi variate</a:t>
            </a:r>
          </a:p>
          <a:p>
            <a:pPr>
              <a:spcBef>
                <a:spcPts val="0"/>
              </a:spcBef>
            </a:pPr>
            <a:r>
              <a:rPr lang="en-IN" dirty="0">
                <a:latin typeface="Garamond" panose="02020404030301010803" pitchFamily="18" charset="0"/>
              </a:rPr>
              <a:t>Perform feature engineering</a:t>
            </a: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spTree>
    <p:extLst>
      <p:ext uri="{BB962C8B-B14F-4D97-AF65-F5344CB8AC3E}">
        <p14:creationId xmlns:p14="http://schemas.microsoft.com/office/powerpoint/2010/main" val="2185699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a:t>Slide </a:t>
            </a:r>
            <a:fld id="{FFF764B3-AED2-4C78-B7E2-CAF3CD0C4E68}" type="slidenum">
              <a:rPr lang="en-IN" smtClean="0"/>
              <a:t>5</a:t>
            </a:fld>
            <a:endParaRPr lang="en-IN" dirty="0"/>
          </a:p>
        </p:txBody>
      </p:sp>
      <p:sp>
        <p:nvSpPr>
          <p:cNvPr id="3" name="TextBox 2"/>
          <p:cNvSpPr txBox="1"/>
          <p:nvPr/>
        </p:nvSpPr>
        <p:spPr>
          <a:xfrm>
            <a:off x="387702" y="143634"/>
            <a:ext cx="2483432"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a:solidFill>
                  <a:srgbClr val="92D050"/>
                </a:solidFill>
                <a:latin typeface="Calibri"/>
                <a:cs typeface="+mj-cs"/>
              </a:rPr>
              <a:t>Data Visualization</a:t>
            </a:r>
            <a:endParaRPr lang="en-US" b="1" dirty="0">
              <a:solidFill>
                <a:srgbClr val="92D050"/>
              </a:solidFill>
              <a:latin typeface="Calibri"/>
              <a:cs typeface="+mj-cs"/>
            </a:endParaRP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2567883"/>
          </a:xfrm>
        </p:spPr>
        <p:txBody>
          <a:bodyPr>
            <a:noAutofit/>
          </a:bodyPr>
          <a:lstStyle/>
          <a:p>
            <a:pPr>
              <a:spcBef>
                <a:spcPts val="0"/>
              </a:spcBef>
            </a:pPr>
            <a:r>
              <a:rPr lang="en-IN" dirty="0">
                <a:latin typeface="Garamond" panose="02020404030301010803" pitchFamily="18" charset="0"/>
              </a:rPr>
              <a:t>Missing value (Use package – </a:t>
            </a:r>
            <a:r>
              <a:rPr lang="en-IN" dirty="0" err="1">
                <a:latin typeface="Garamond" panose="02020404030301010803" pitchFamily="18" charset="0"/>
              </a:rPr>
              <a:t>missingno.matrix</a:t>
            </a:r>
            <a:r>
              <a:rPr lang="en-IN" dirty="0">
                <a:latin typeface="Garamond" panose="02020404030301010803" pitchFamily="18" charset="0"/>
              </a:rPr>
              <a:t>, </a:t>
            </a:r>
            <a:r>
              <a:rPr lang="en-IN" dirty="0" err="1">
                <a:latin typeface="Garamond" panose="02020404030301010803" pitchFamily="18" charset="0"/>
              </a:rPr>
              <a:t>missingno.bar</a:t>
            </a:r>
            <a:r>
              <a:rPr lang="en-IN" dirty="0">
                <a:latin typeface="Garamond" panose="02020404030301010803" pitchFamily="18" charset="0"/>
              </a:rPr>
              <a:t>, </a:t>
            </a:r>
            <a:r>
              <a:rPr lang="en-IN" dirty="0" err="1">
                <a:latin typeface="Garamond" panose="02020404030301010803" pitchFamily="18" charset="0"/>
              </a:rPr>
              <a:t>missingno.heatmap</a:t>
            </a:r>
            <a:r>
              <a:rPr lang="en-IN" dirty="0">
                <a:latin typeface="Garamond" panose="02020404030301010803" pitchFamily="18" charset="0"/>
              </a:rPr>
              <a:t>)</a:t>
            </a:r>
          </a:p>
          <a:p>
            <a:pPr>
              <a:spcBef>
                <a:spcPts val="0"/>
              </a:spcBef>
            </a:pPr>
            <a:r>
              <a:rPr lang="en-IN" dirty="0">
                <a:latin typeface="Garamond" panose="02020404030301010803" pitchFamily="18" charset="0"/>
              </a:rPr>
              <a:t>Outlier</a:t>
            </a:r>
          </a:p>
          <a:p>
            <a:pPr>
              <a:spcBef>
                <a:spcPts val="0"/>
              </a:spcBef>
            </a:pPr>
            <a:r>
              <a:rPr lang="en-IN" dirty="0">
                <a:latin typeface="Garamond" panose="02020404030301010803" pitchFamily="18" charset="0"/>
              </a:rPr>
              <a:t>PCA</a:t>
            </a:r>
          </a:p>
          <a:p>
            <a:pPr>
              <a:spcBef>
                <a:spcPts val="0"/>
              </a:spcBef>
            </a:pPr>
            <a:r>
              <a:rPr lang="en-IN" dirty="0">
                <a:latin typeface="Garamond" panose="02020404030301010803" pitchFamily="18" charset="0"/>
              </a:rPr>
              <a:t>Correlation</a:t>
            </a:r>
          </a:p>
          <a:p>
            <a:pPr>
              <a:spcBef>
                <a:spcPts val="0"/>
              </a:spcBef>
            </a:pPr>
            <a:r>
              <a:rPr lang="en-IN" dirty="0">
                <a:latin typeface="Garamond" panose="02020404030301010803" pitchFamily="18" charset="0"/>
              </a:rPr>
              <a:t>Regression Diagnostics</a:t>
            </a:r>
          </a:p>
          <a:p>
            <a:pPr>
              <a:spcBef>
                <a:spcPts val="0"/>
              </a:spcBef>
            </a:pPr>
            <a:r>
              <a:rPr lang="en-IN" dirty="0">
                <a:latin typeface="Garamond" panose="02020404030301010803" pitchFamily="18" charset="0"/>
              </a:rPr>
              <a:t>AUC</a:t>
            </a: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spTree>
    <p:extLst>
      <p:ext uri="{BB962C8B-B14F-4D97-AF65-F5344CB8AC3E}">
        <p14:creationId xmlns:p14="http://schemas.microsoft.com/office/powerpoint/2010/main" val="2455873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a:t>Slide </a:t>
            </a:r>
            <a:fld id="{FFF764B3-AED2-4C78-B7E2-CAF3CD0C4E68}" type="slidenum">
              <a:rPr lang="en-IN" smtClean="0"/>
              <a:t>6</a:t>
            </a:fld>
            <a:endParaRPr lang="en-IN" dirty="0"/>
          </a:p>
        </p:txBody>
      </p:sp>
      <p:sp>
        <p:nvSpPr>
          <p:cNvPr id="3" name="TextBox 2"/>
          <p:cNvSpPr txBox="1"/>
          <p:nvPr/>
        </p:nvSpPr>
        <p:spPr>
          <a:xfrm>
            <a:off x="387702" y="143634"/>
            <a:ext cx="1476618"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Modelling</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5755585"/>
          </a:xfrm>
        </p:spPr>
        <p:txBody>
          <a:bodyPr>
            <a:noAutofit/>
          </a:bodyPr>
          <a:lstStyle/>
          <a:p>
            <a:pPr marL="0" indent="0">
              <a:spcBef>
                <a:spcPts val="0"/>
              </a:spcBef>
              <a:buNone/>
            </a:pPr>
            <a:r>
              <a:rPr lang="en-IN" sz="2200" b="1" dirty="0">
                <a:latin typeface="Garamond" panose="02020404030301010803" pitchFamily="18" charset="0"/>
              </a:rPr>
              <a:t>Preparation</a:t>
            </a:r>
          </a:p>
          <a:p>
            <a:pPr>
              <a:spcBef>
                <a:spcPts val="0"/>
              </a:spcBef>
            </a:pPr>
            <a:r>
              <a:rPr lang="en-IN" dirty="0">
                <a:latin typeface="Garamond" panose="02020404030301010803" pitchFamily="18" charset="0"/>
              </a:rPr>
              <a:t>Scale the dataset</a:t>
            </a:r>
          </a:p>
          <a:p>
            <a:pPr>
              <a:spcBef>
                <a:spcPts val="0"/>
              </a:spcBef>
            </a:pPr>
            <a:r>
              <a:rPr lang="en-IN" dirty="0">
                <a:latin typeface="Garamond" panose="02020404030301010803" pitchFamily="18" charset="0"/>
              </a:rPr>
              <a:t>Apply SMOTE (</a:t>
            </a:r>
            <a:r>
              <a:rPr lang="en-IN" dirty="0"/>
              <a:t>Synthetic Minority Over-sampling Technique)</a:t>
            </a:r>
            <a:r>
              <a:rPr lang="en-IN" dirty="0">
                <a:latin typeface="Garamond" panose="02020404030301010803" pitchFamily="18" charset="0"/>
              </a:rPr>
              <a:t> to balance data</a:t>
            </a:r>
          </a:p>
          <a:p>
            <a:pPr marL="0" indent="0">
              <a:spcBef>
                <a:spcPts val="0"/>
              </a:spcBef>
              <a:buNone/>
            </a:pPr>
            <a:endParaRPr lang="en-IN" dirty="0">
              <a:latin typeface="Garamond" panose="02020404030301010803" pitchFamily="18" charset="0"/>
            </a:endParaRPr>
          </a:p>
          <a:p>
            <a:pPr marL="0" indent="0">
              <a:spcBef>
                <a:spcPts val="0"/>
              </a:spcBef>
              <a:buNone/>
            </a:pPr>
            <a:r>
              <a:rPr lang="en-IN" sz="2200" b="1" dirty="0">
                <a:latin typeface="Garamond" panose="02020404030301010803" pitchFamily="18" charset="0"/>
              </a:rPr>
              <a:t>Principal Component Analysis</a:t>
            </a:r>
          </a:p>
          <a:p>
            <a:pPr>
              <a:spcBef>
                <a:spcPts val="0"/>
              </a:spcBef>
            </a:pPr>
            <a:r>
              <a:rPr lang="en-IN" dirty="0">
                <a:latin typeface="Garamond" panose="02020404030301010803" pitchFamily="18" charset="0"/>
              </a:rPr>
              <a:t>Perform PCA</a:t>
            </a:r>
          </a:p>
          <a:p>
            <a:pPr>
              <a:spcBef>
                <a:spcPts val="0"/>
              </a:spcBef>
            </a:pPr>
            <a:r>
              <a:rPr lang="en-IN" dirty="0">
                <a:latin typeface="Garamond" panose="02020404030301010803" pitchFamily="18" charset="0"/>
              </a:rPr>
              <a:t>Draw scree plot to find how many components should be selected for</a:t>
            </a:r>
          </a:p>
          <a:p>
            <a:pPr>
              <a:spcBef>
                <a:spcPts val="0"/>
              </a:spcBef>
            </a:pPr>
            <a:r>
              <a:rPr lang="en-IN" dirty="0">
                <a:latin typeface="Garamond" panose="02020404030301010803" pitchFamily="18" charset="0"/>
              </a:rPr>
              <a:t>Find contribution of columns on each dimension</a:t>
            </a:r>
          </a:p>
          <a:p>
            <a:pPr>
              <a:spcBef>
                <a:spcPts val="0"/>
              </a:spcBef>
            </a:pPr>
            <a:r>
              <a:rPr lang="en-IN" dirty="0">
                <a:latin typeface="Garamond" panose="02020404030301010803" pitchFamily="18" charset="0"/>
              </a:rPr>
              <a:t>Find Correlation between columns and dimensions</a:t>
            </a:r>
          </a:p>
          <a:p>
            <a:pPr>
              <a:spcBef>
                <a:spcPts val="0"/>
              </a:spcBef>
            </a:pPr>
            <a:r>
              <a:rPr lang="en-IN" dirty="0">
                <a:latin typeface="Garamond" panose="02020404030301010803" pitchFamily="18" charset="0"/>
              </a:rPr>
              <a:t>Find contribution of rows on each dimension</a:t>
            </a:r>
          </a:p>
          <a:p>
            <a:pPr>
              <a:spcBef>
                <a:spcPts val="0"/>
              </a:spcBef>
            </a:pPr>
            <a:r>
              <a:rPr lang="en-IN" dirty="0">
                <a:latin typeface="Garamond" panose="02020404030301010803" pitchFamily="18" charset="0"/>
              </a:rPr>
              <a:t>Find Correlation between rows and dimensions</a:t>
            </a:r>
          </a:p>
          <a:p>
            <a:pPr>
              <a:spcBef>
                <a:spcPts val="0"/>
              </a:spcBef>
            </a:pPr>
            <a:endParaRPr lang="en-IN" dirty="0">
              <a:latin typeface="Garamond" panose="02020404030301010803" pitchFamily="18" charset="0"/>
            </a:endParaRPr>
          </a:p>
          <a:p>
            <a:pPr marL="0" indent="0">
              <a:spcBef>
                <a:spcPts val="0"/>
              </a:spcBef>
              <a:buNone/>
            </a:pPr>
            <a:r>
              <a:rPr lang="en-IN" sz="2200" b="1" dirty="0">
                <a:latin typeface="Garamond" panose="02020404030301010803" pitchFamily="18" charset="0"/>
              </a:rPr>
              <a:t>Apply Models</a:t>
            </a:r>
          </a:p>
          <a:p>
            <a:pPr>
              <a:spcBef>
                <a:spcPts val="0"/>
              </a:spcBef>
            </a:pPr>
            <a:r>
              <a:rPr lang="en-IN" dirty="0">
                <a:latin typeface="Garamond" panose="02020404030301010803" pitchFamily="18" charset="0"/>
              </a:rPr>
              <a:t>Take first n dimension that contributes 90% variance</a:t>
            </a:r>
          </a:p>
          <a:p>
            <a:pPr>
              <a:spcBef>
                <a:spcPts val="0"/>
              </a:spcBef>
            </a:pPr>
            <a:r>
              <a:rPr lang="en-IN" dirty="0">
                <a:latin typeface="Garamond" panose="02020404030301010803" pitchFamily="18" charset="0"/>
              </a:rPr>
              <a:t>Apply following model</a:t>
            </a:r>
          </a:p>
          <a:p>
            <a:pPr lvl="1">
              <a:spcBef>
                <a:spcPts val="0"/>
              </a:spcBef>
            </a:pPr>
            <a:r>
              <a:rPr lang="en-IN" dirty="0">
                <a:latin typeface="Garamond" panose="02020404030301010803" pitchFamily="18" charset="0"/>
              </a:rPr>
              <a:t>GLM</a:t>
            </a:r>
          </a:p>
          <a:p>
            <a:pPr lvl="1">
              <a:spcBef>
                <a:spcPts val="0"/>
              </a:spcBef>
            </a:pPr>
            <a:r>
              <a:rPr lang="en-IN" dirty="0">
                <a:latin typeface="Garamond" panose="02020404030301010803" pitchFamily="18" charset="0"/>
              </a:rPr>
              <a:t>Decision Tree</a:t>
            </a:r>
          </a:p>
          <a:p>
            <a:pPr lvl="1">
              <a:spcBef>
                <a:spcPts val="0"/>
              </a:spcBef>
            </a:pPr>
            <a:r>
              <a:rPr lang="en-IN" dirty="0">
                <a:latin typeface="Garamond" panose="02020404030301010803" pitchFamily="18" charset="0"/>
              </a:rPr>
              <a:t>Random Forest</a:t>
            </a:r>
          </a:p>
          <a:p>
            <a:pPr lvl="1">
              <a:spcBef>
                <a:spcPts val="0"/>
              </a:spcBef>
            </a:pPr>
            <a:r>
              <a:rPr lang="en-IN" dirty="0">
                <a:latin typeface="Garamond" panose="02020404030301010803" pitchFamily="18" charset="0"/>
              </a:rPr>
              <a:t>SVM</a:t>
            </a:r>
          </a:p>
          <a:p>
            <a:pPr lvl="1">
              <a:spcBef>
                <a:spcPts val="0"/>
              </a:spcBef>
            </a:pPr>
            <a:r>
              <a:rPr lang="en-IN" dirty="0"/>
              <a:t>Gradient Boosting Classifier</a:t>
            </a:r>
          </a:p>
          <a:p>
            <a:pPr lvl="1">
              <a:spcBef>
                <a:spcPts val="0"/>
              </a:spcBef>
            </a:pPr>
            <a:r>
              <a:rPr lang="en-IN" dirty="0"/>
              <a:t>Artificial Neural Networks </a:t>
            </a:r>
            <a:endParaRPr lang="en-IN" dirty="0">
              <a:latin typeface="Garamond" panose="02020404030301010803" pitchFamily="18" charset="0"/>
            </a:endParaRPr>
          </a:p>
          <a:p>
            <a:pPr lvl="1">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spTree>
    <p:extLst>
      <p:ext uri="{BB962C8B-B14F-4D97-AF65-F5344CB8AC3E}">
        <p14:creationId xmlns:p14="http://schemas.microsoft.com/office/powerpoint/2010/main" val="1019663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a:t>Slide </a:t>
            </a:r>
            <a:fld id="{FFF764B3-AED2-4C78-B7E2-CAF3CD0C4E68}" type="slidenum">
              <a:rPr lang="en-IN" smtClean="0"/>
              <a:t>7</a:t>
            </a:fld>
            <a:endParaRPr lang="en-IN" dirty="0"/>
          </a:p>
        </p:txBody>
      </p:sp>
      <p:sp>
        <p:nvSpPr>
          <p:cNvPr id="3" name="TextBox 2"/>
          <p:cNvSpPr txBox="1"/>
          <p:nvPr/>
        </p:nvSpPr>
        <p:spPr>
          <a:xfrm>
            <a:off x="387702" y="143634"/>
            <a:ext cx="1476618"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Modelling</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5755585"/>
          </a:xfrm>
        </p:spPr>
        <p:txBody>
          <a:bodyPr>
            <a:noAutofit/>
          </a:bodyPr>
          <a:lstStyle/>
          <a:p>
            <a:pPr marL="0" indent="0">
              <a:spcBef>
                <a:spcPts val="0"/>
              </a:spcBef>
              <a:buNone/>
            </a:pPr>
            <a:r>
              <a:rPr lang="en-IN" sz="2200" b="1" dirty="0">
                <a:latin typeface="Garamond" panose="02020404030301010803" pitchFamily="18" charset="0"/>
              </a:rPr>
              <a:t>Regression Diagnostics</a:t>
            </a:r>
          </a:p>
          <a:p>
            <a:pPr>
              <a:spcBef>
                <a:spcPts val="0"/>
              </a:spcBef>
            </a:pPr>
            <a:r>
              <a:rPr lang="en-IN" dirty="0">
                <a:latin typeface="Garamond" panose="02020404030301010803" pitchFamily="18" charset="0"/>
              </a:rPr>
              <a:t>Find model summary</a:t>
            </a:r>
          </a:p>
          <a:p>
            <a:pPr>
              <a:spcBef>
                <a:spcPts val="0"/>
              </a:spcBef>
            </a:pPr>
            <a:r>
              <a:rPr lang="en-IN" dirty="0">
                <a:latin typeface="Garamond" panose="02020404030301010803" pitchFamily="18" charset="0"/>
              </a:rPr>
              <a:t>Plot hat value</a:t>
            </a:r>
          </a:p>
          <a:p>
            <a:pPr>
              <a:spcBef>
                <a:spcPts val="0"/>
              </a:spcBef>
            </a:pPr>
            <a:r>
              <a:rPr lang="en-IN" dirty="0">
                <a:latin typeface="Garamond" panose="02020404030301010803" pitchFamily="18" charset="0"/>
              </a:rPr>
              <a:t>Plot Cook’s distance</a:t>
            </a:r>
          </a:p>
          <a:p>
            <a:pPr>
              <a:spcBef>
                <a:spcPts val="0"/>
              </a:spcBef>
            </a:pPr>
            <a:r>
              <a:rPr lang="en-IN" dirty="0">
                <a:latin typeface="Garamond" panose="02020404030301010803" pitchFamily="18" charset="0"/>
              </a:rPr>
              <a:t>Plot Influence Plot</a:t>
            </a:r>
          </a:p>
          <a:p>
            <a:pPr marL="0" indent="0">
              <a:spcBef>
                <a:spcPts val="0"/>
              </a:spcBef>
              <a:buNone/>
            </a:pPr>
            <a:endParaRPr lang="en-IN" sz="2200" b="1"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spTree>
    <p:extLst>
      <p:ext uri="{BB962C8B-B14F-4D97-AF65-F5344CB8AC3E}">
        <p14:creationId xmlns:p14="http://schemas.microsoft.com/office/powerpoint/2010/main" val="196880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r>
              <a:rPr lang="en-IN"/>
              <a:t>Slide </a:t>
            </a:r>
            <a:fld id="{FFF764B3-AED2-4C78-B7E2-CAF3CD0C4E68}" type="slidenum">
              <a:rPr lang="en-IN" smtClean="0"/>
              <a:t>8</a:t>
            </a:fld>
            <a:endParaRPr lang="en-IN" dirty="0"/>
          </a:p>
        </p:txBody>
      </p:sp>
      <p:sp>
        <p:nvSpPr>
          <p:cNvPr id="3" name="TextBox 2"/>
          <p:cNvSpPr txBox="1"/>
          <p:nvPr/>
        </p:nvSpPr>
        <p:spPr>
          <a:xfrm>
            <a:off x="387702" y="143634"/>
            <a:ext cx="1523810" cy="461631"/>
          </a:xfrm>
          <a:prstGeom prst="rect">
            <a:avLst/>
          </a:prstGeom>
          <a:noFill/>
        </p:spPr>
        <p:txBody>
          <a:bodyPr wrap="none" lIns="91406" tIns="45703" rIns="91406" bIns="45703" rtlCol="0">
            <a:spAutoFit/>
          </a:bodyPr>
          <a:lstStyle>
            <a:defPPr>
              <a:defRPr lang="en-US"/>
            </a:defPPr>
            <a:lvl1pPr defTabSz="457189">
              <a:defRPr sz="2400">
                <a:solidFill>
                  <a:prstClr val="black"/>
                </a:solidFill>
                <a:latin typeface="Garamond"/>
                <a:cs typeface="Garamond"/>
              </a:defRPr>
            </a:lvl1pPr>
          </a:lstStyle>
          <a:p>
            <a:r>
              <a:rPr lang="en-US" b="1" dirty="0">
                <a:solidFill>
                  <a:srgbClr val="92D050"/>
                </a:solidFill>
                <a:latin typeface="Calibri"/>
                <a:cs typeface="+mj-cs"/>
              </a:rPr>
              <a:t>Evaluation</a:t>
            </a:r>
          </a:p>
        </p:txBody>
      </p:sp>
      <p:sp>
        <p:nvSpPr>
          <p:cNvPr id="5" name="Content Placeholder 3">
            <a:extLst>
              <a:ext uri="{FF2B5EF4-FFF2-40B4-BE49-F238E27FC236}">
                <a16:creationId xmlns:a16="http://schemas.microsoft.com/office/drawing/2014/main" id="{6936F325-6BD0-434C-88CC-C96C1D632A54}"/>
              </a:ext>
            </a:extLst>
          </p:cNvPr>
          <p:cNvSpPr>
            <a:spLocks noGrp="1"/>
          </p:cNvSpPr>
          <p:nvPr>
            <p:ph idx="1"/>
          </p:nvPr>
        </p:nvSpPr>
        <p:spPr>
          <a:xfrm>
            <a:off x="387691" y="861116"/>
            <a:ext cx="8229600" cy="5755585"/>
          </a:xfrm>
        </p:spPr>
        <p:txBody>
          <a:bodyPr>
            <a:noAutofit/>
          </a:bodyPr>
          <a:lstStyle/>
          <a:p>
            <a:pPr marL="0" indent="0">
              <a:spcBef>
                <a:spcPts val="0"/>
              </a:spcBef>
              <a:buNone/>
            </a:pPr>
            <a:r>
              <a:rPr lang="en-IN" sz="2200" b="1" dirty="0">
                <a:latin typeface="Garamond" panose="02020404030301010803" pitchFamily="18" charset="0"/>
              </a:rPr>
              <a:t>Predict</a:t>
            </a:r>
          </a:p>
          <a:p>
            <a:pPr>
              <a:spcBef>
                <a:spcPts val="0"/>
              </a:spcBef>
            </a:pPr>
            <a:r>
              <a:rPr lang="en-IN" dirty="0">
                <a:latin typeface="Garamond" panose="02020404030301010803" pitchFamily="18" charset="0"/>
              </a:rPr>
              <a:t>Transform test data into PCA</a:t>
            </a:r>
          </a:p>
          <a:p>
            <a:pPr>
              <a:spcBef>
                <a:spcPts val="0"/>
              </a:spcBef>
            </a:pPr>
            <a:r>
              <a:rPr lang="en-IN" dirty="0">
                <a:latin typeface="Garamond" panose="02020404030301010803" pitchFamily="18" charset="0"/>
              </a:rPr>
              <a:t>Run the model against test data</a:t>
            </a:r>
          </a:p>
          <a:p>
            <a:pPr>
              <a:spcBef>
                <a:spcPts val="0"/>
              </a:spcBef>
            </a:pPr>
            <a:endParaRPr lang="en-IN" dirty="0">
              <a:latin typeface="Garamond" panose="02020404030301010803" pitchFamily="18" charset="0"/>
            </a:endParaRPr>
          </a:p>
          <a:p>
            <a:pPr marL="0" indent="0">
              <a:spcBef>
                <a:spcPts val="0"/>
              </a:spcBef>
              <a:buNone/>
            </a:pPr>
            <a:r>
              <a:rPr lang="en-IN" sz="2200" b="1" dirty="0">
                <a:latin typeface="Garamond" panose="02020404030301010803" pitchFamily="18" charset="0"/>
              </a:rPr>
              <a:t>Calculate the Accuracy</a:t>
            </a:r>
          </a:p>
          <a:p>
            <a:pPr>
              <a:spcBef>
                <a:spcPts val="0"/>
              </a:spcBef>
            </a:pPr>
            <a:r>
              <a:rPr lang="en-IN" dirty="0">
                <a:latin typeface="Garamond" panose="02020404030301010803" pitchFamily="18" charset="0"/>
              </a:rPr>
              <a:t>Generate confusion matrix</a:t>
            </a:r>
          </a:p>
          <a:p>
            <a:pPr>
              <a:spcBef>
                <a:spcPts val="0"/>
              </a:spcBef>
            </a:pPr>
            <a:r>
              <a:rPr lang="en-IN" dirty="0">
                <a:latin typeface="Garamond" panose="02020404030301010803" pitchFamily="18" charset="0"/>
              </a:rPr>
              <a:t>Draw AUC for each model</a:t>
            </a:r>
          </a:p>
          <a:p>
            <a:pPr>
              <a:spcBef>
                <a:spcPts val="0"/>
              </a:spcBef>
            </a:pPr>
            <a:r>
              <a:rPr lang="en-IN" dirty="0">
                <a:latin typeface="Garamond" panose="02020404030301010803" pitchFamily="18" charset="0"/>
              </a:rPr>
              <a:t>Display accuracy of each model in a tabular form</a:t>
            </a:r>
          </a:p>
          <a:p>
            <a:pPr>
              <a:spcBef>
                <a:spcPts val="0"/>
              </a:spcBef>
            </a:pPr>
            <a:endParaRPr lang="en-IN" dirty="0">
              <a:latin typeface="Garamond" panose="02020404030301010803" pitchFamily="18" charset="0"/>
            </a:endParaRPr>
          </a:p>
          <a:p>
            <a:pPr>
              <a:spcBef>
                <a:spcPts val="0"/>
              </a:spcBef>
            </a:pPr>
            <a:endParaRPr lang="en-IN" dirty="0">
              <a:latin typeface="Garamond" panose="02020404030301010803" pitchFamily="18" charset="0"/>
            </a:endParaRPr>
          </a:p>
          <a:p>
            <a:pPr marL="0" indent="0">
              <a:spcBef>
                <a:spcPts val="0"/>
              </a:spcBef>
              <a:buNone/>
            </a:pPr>
            <a:endParaRPr lang="en-IN" dirty="0">
              <a:latin typeface="Garamond" panose="02020404030301010803" pitchFamily="18" charset="0"/>
              <a:cs typeface="Garamond"/>
            </a:endParaRPr>
          </a:p>
        </p:txBody>
      </p:sp>
    </p:spTree>
    <p:extLst>
      <p:ext uri="{BB962C8B-B14F-4D97-AF65-F5344CB8AC3E}">
        <p14:creationId xmlns:p14="http://schemas.microsoft.com/office/powerpoint/2010/main" val="396509245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24283</TotalTime>
  <Words>402</Words>
  <Application>Microsoft Office PowerPoint</Application>
  <PresentationFormat>On-screen Show (4:3)</PresentationFormat>
  <Paragraphs>102</Paragraphs>
  <Slides>8</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Garamond</vt:lpstr>
      <vt:lpstr>Trebuchet MS</vt:lpstr>
      <vt:lpstr>Wingdings 3</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Satyaki Dasgupta</dc:creator>
  <cp:lastModifiedBy>Satyaki Dasgupta</cp:lastModifiedBy>
  <cp:revision>181</cp:revision>
  <dcterms:created xsi:type="dcterms:W3CDTF">2018-04-28T04:53:41Z</dcterms:created>
  <dcterms:modified xsi:type="dcterms:W3CDTF">2020-04-03T12:29:58Z</dcterms:modified>
</cp:coreProperties>
</file>