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8" r:id="rId3"/>
    <p:sldId id="257" r:id="rId4"/>
    <p:sldId id="280" r:id="rId5"/>
    <p:sldId id="281" r:id="rId6"/>
    <p:sldId id="265" r:id="rId7"/>
    <p:sldId id="269" r:id="rId8"/>
    <p:sldId id="274" r:id="rId9"/>
    <p:sldId id="267" r:id="rId10"/>
    <p:sldId id="276" r:id="rId11"/>
    <p:sldId id="277" r:id="rId12"/>
    <p:sldId id="268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57" autoAdjust="0"/>
  </p:normalViewPr>
  <p:slideViewPr>
    <p:cSldViewPr snapToGrid="0">
      <p:cViewPr varScale="1">
        <p:scale>
          <a:sx n="52" d="100"/>
          <a:sy n="52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6C39-E6E3-450A-AA1C-7B3441FE8FA9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3AC6697-9396-4BE2-B445-778351937967}">
      <dgm:prSet phldrT="[Text]" phldr="0"/>
      <dgm:spPr/>
      <dgm:t>
        <a:bodyPr/>
        <a:lstStyle/>
        <a:p>
          <a:r>
            <a:rPr lang="en-US">
              <a:latin typeface="Century Schoolbook" panose="02020404030301010803"/>
            </a:rPr>
            <a:t>Data</a:t>
          </a:r>
          <a:endParaRPr lang="en-US"/>
        </a:p>
      </dgm:t>
    </dgm:pt>
    <dgm:pt modelId="{071B668D-7ABA-4635-9CD6-00589D35ED13}" type="parTrans" cxnId="{1B018E24-4B40-4F98-9C0D-5F5C4A6B04DC}">
      <dgm:prSet/>
      <dgm:spPr/>
      <dgm:t>
        <a:bodyPr/>
        <a:lstStyle/>
        <a:p>
          <a:endParaRPr lang="en-CA"/>
        </a:p>
      </dgm:t>
    </dgm:pt>
    <dgm:pt modelId="{A75AEB3A-FB2A-4A70-B9F1-5A18C4B204C9}" type="sibTrans" cxnId="{1B018E24-4B40-4F98-9C0D-5F5C4A6B04DC}">
      <dgm:prSet/>
      <dgm:spPr/>
      <dgm:t>
        <a:bodyPr/>
        <a:lstStyle/>
        <a:p>
          <a:endParaRPr lang="en-CA"/>
        </a:p>
      </dgm:t>
    </dgm:pt>
    <dgm:pt modelId="{89D2FE8F-8B6E-4660-B064-6EEF140F0C5A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Feature Engineering </a:t>
          </a:r>
          <a:endParaRPr lang="en-US" dirty="0"/>
        </a:p>
      </dgm:t>
    </dgm:pt>
    <dgm:pt modelId="{EBAD4E4F-BD02-4CBF-9406-F69DC2A75CB0}" type="parTrans" cxnId="{A0039C59-1702-4E04-9A03-87F4CB4D66CD}">
      <dgm:prSet/>
      <dgm:spPr/>
      <dgm:t>
        <a:bodyPr/>
        <a:lstStyle/>
        <a:p>
          <a:endParaRPr lang="en-CA"/>
        </a:p>
      </dgm:t>
    </dgm:pt>
    <dgm:pt modelId="{94399F72-DDFE-4B90-BC90-AC3E50C7CAE2}" type="sibTrans" cxnId="{A0039C59-1702-4E04-9A03-87F4CB4D66CD}">
      <dgm:prSet/>
      <dgm:spPr/>
      <dgm:t>
        <a:bodyPr/>
        <a:lstStyle/>
        <a:p>
          <a:endParaRPr lang="en-CA"/>
        </a:p>
      </dgm:t>
    </dgm:pt>
    <dgm:pt modelId="{2C5CE683-16BD-408E-B62D-6193EDEA0B07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Model Selection </a:t>
          </a:r>
          <a:endParaRPr lang="en-US" dirty="0"/>
        </a:p>
      </dgm:t>
    </dgm:pt>
    <dgm:pt modelId="{16125AD6-76D9-49AA-8468-34F381C3DFBC}" type="parTrans" cxnId="{9E376439-0E1C-4979-A084-1961360503A3}">
      <dgm:prSet/>
      <dgm:spPr/>
      <dgm:t>
        <a:bodyPr/>
        <a:lstStyle/>
        <a:p>
          <a:endParaRPr lang="en-CA"/>
        </a:p>
      </dgm:t>
    </dgm:pt>
    <dgm:pt modelId="{4A099593-2C99-48C8-BD9C-4F35428D0377}" type="sibTrans" cxnId="{9E376439-0E1C-4979-A084-1961360503A3}">
      <dgm:prSet/>
      <dgm:spPr/>
      <dgm:t>
        <a:bodyPr/>
        <a:lstStyle/>
        <a:p>
          <a:endParaRPr lang="en-CA"/>
        </a:p>
      </dgm:t>
    </dgm:pt>
    <dgm:pt modelId="{1D20EA27-8B84-4E73-96D1-6619D360CA43}" type="pres">
      <dgm:prSet presAssocID="{F48E6C39-E6E3-450A-AA1C-7B3441FE8FA9}" presName="Name0" presStyleCnt="0">
        <dgm:presLayoutVars>
          <dgm:dir/>
          <dgm:animLvl val="lvl"/>
          <dgm:resizeHandles val="exact"/>
        </dgm:presLayoutVars>
      </dgm:prSet>
      <dgm:spPr/>
    </dgm:pt>
    <dgm:pt modelId="{24112601-78C8-454E-A459-B60F583A4EFE}" type="pres">
      <dgm:prSet presAssocID="{F3AC6697-9396-4BE2-B445-77835193796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CA7D8E-1794-4B29-9B04-CF49A939FB46}" type="pres">
      <dgm:prSet presAssocID="{A75AEB3A-FB2A-4A70-B9F1-5A18C4B204C9}" presName="parTxOnlySpace" presStyleCnt="0"/>
      <dgm:spPr/>
    </dgm:pt>
    <dgm:pt modelId="{0BF72C6B-D206-4565-9FD6-57022374A20B}" type="pres">
      <dgm:prSet presAssocID="{89D2FE8F-8B6E-4660-B064-6EEF140F0C5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08352-4B19-4CDB-9FF0-06830BFB0B2E}" type="pres">
      <dgm:prSet presAssocID="{94399F72-DDFE-4B90-BC90-AC3E50C7CAE2}" presName="parTxOnlySpace" presStyleCnt="0"/>
      <dgm:spPr/>
    </dgm:pt>
    <dgm:pt modelId="{3590C24B-2378-4E2B-A23A-516ACF23F619}" type="pres">
      <dgm:prSet presAssocID="{2C5CE683-16BD-408E-B62D-6193EDEA0B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29DD04-AF87-446C-948A-5A733CBE1E15}" type="presOf" srcId="{F3AC6697-9396-4BE2-B445-778351937967}" destId="{24112601-78C8-454E-A459-B60F583A4EFE}" srcOrd="0" destOrd="0" presId="urn:microsoft.com/office/officeart/2005/8/layout/chevron1"/>
    <dgm:cxn modelId="{0A55CA1B-7C75-426A-83ED-A620B3A1E143}" type="presOf" srcId="{F48E6C39-E6E3-450A-AA1C-7B3441FE8FA9}" destId="{1D20EA27-8B84-4E73-96D1-6619D360CA43}" srcOrd="0" destOrd="0" presId="urn:microsoft.com/office/officeart/2005/8/layout/chevron1"/>
    <dgm:cxn modelId="{33006124-471C-4423-8EE6-05770889D5D1}" type="presOf" srcId="{89D2FE8F-8B6E-4660-B064-6EEF140F0C5A}" destId="{0BF72C6B-D206-4565-9FD6-57022374A20B}" srcOrd="0" destOrd="0" presId="urn:microsoft.com/office/officeart/2005/8/layout/chevron1"/>
    <dgm:cxn modelId="{1B018E24-4B40-4F98-9C0D-5F5C4A6B04DC}" srcId="{F48E6C39-E6E3-450A-AA1C-7B3441FE8FA9}" destId="{F3AC6697-9396-4BE2-B445-778351937967}" srcOrd="0" destOrd="0" parTransId="{071B668D-7ABA-4635-9CD6-00589D35ED13}" sibTransId="{A75AEB3A-FB2A-4A70-B9F1-5A18C4B204C9}"/>
    <dgm:cxn modelId="{9E376439-0E1C-4979-A084-1961360503A3}" srcId="{F48E6C39-E6E3-450A-AA1C-7B3441FE8FA9}" destId="{2C5CE683-16BD-408E-B62D-6193EDEA0B07}" srcOrd="2" destOrd="0" parTransId="{16125AD6-76D9-49AA-8468-34F381C3DFBC}" sibTransId="{4A099593-2C99-48C8-BD9C-4F35428D0377}"/>
    <dgm:cxn modelId="{8BFE176D-2922-4C5D-860C-95556B648185}" type="presOf" srcId="{2C5CE683-16BD-408E-B62D-6193EDEA0B07}" destId="{3590C24B-2378-4E2B-A23A-516ACF23F619}" srcOrd="0" destOrd="0" presId="urn:microsoft.com/office/officeart/2005/8/layout/chevron1"/>
    <dgm:cxn modelId="{A0039C59-1702-4E04-9A03-87F4CB4D66CD}" srcId="{F48E6C39-E6E3-450A-AA1C-7B3441FE8FA9}" destId="{89D2FE8F-8B6E-4660-B064-6EEF140F0C5A}" srcOrd="1" destOrd="0" parTransId="{EBAD4E4F-BD02-4CBF-9406-F69DC2A75CB0}" sibTransId="{94399F72-DDFE-4B90-BC90-AC3E50C7CAE2}"/>
    <dgm:cxn modelId="{9A3D343D-9553-4AF3-9435-8951456B107C}" type="presParOf" srcId="{1D20EA27-8B84-4E73-96D1-6619D360CA43}" destId="{24112601-78C8-454E-A459-B60F583A4EFE}" srcOrd="0" destOrd="0" presId="urn:microsoft.com/office/officeart/2005/8/layout/chevron1"/>
    <dgm:cxn modelId="{F37823DC-88DB-44B7-99B6-A9A5DAABE96F}" type="presParOf" srcId="{1D20EA27-8B84-4E73-96D1-6619D360CA43}" destId="{B6CA7D8E-1794-4B29-9B04-CF49A939FB46}" srcOrd="1" destOrd="0" presId="urn:microsoft.com/office/officeart/2005/8/layout/chevron1"/>
    <dgm:cxn modelId="{12A12148-F190-4350-A310-2387EEEEC13C}" type="presParOf" srcId="{1D20EA27-8B84-4E73-96D1-6619D360CA43}" destId="{0BF72C6B-D206-4565-9FD6-57022374A20B}" srcOrd="2" destOrd="0" presId="urn:microsoft.com/office/officeart/2005/8/layout/chevron1"/>
    <dgm:cxn modelId="{76CF94FB-6745-4849-84EE-096BC2363A5C}" type="presParOf" srcId="{1D20EA27-8B84-4E73-96D1-6619D360CA43}" destId="{F2E08352-4B19-4CDB-9FF0-06830BFB0B2E}" srcOrd="3" destOrd="0" presId="urn:microsoft.com/office/officeart/2005/8/layout/chevron1"/>
    <dgm:cxn modelId="{A4BC65D9-506D-4763-A368-C355A3A5D105}" type="presParOf" srcId="{1D20EA27-8B84-4E73-96D1-6619D360CA43}" destId="{3590C24B-2378-4E2B-A23A-516ACF23F6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E6C39-E6E3-450A-AA1C-7B3441FE8FA9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F3AC6697-9396-4BE2-B445-778351937967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Evaluate </a:t>
          </a:r>
          <a:endParaRPr lang="en-US" dirty="0"/>
        </a:p>
      </dgm:t>
    </dgm:pt>
    <dgm:pt modelId="{071B668D-7ABA-4635-9CD6-00589D35ED13}" type="parTrans" cxnId="{1B018E24-4B40-4F98-9C0D-5F5C4A6B04DC}">
      <dgm:prSet/>
      <dgm:spPr/>
      <dgm:t>
        <a:bodyPr/>
        <a:lstStyle/>
        <a:p>
          <a:endParaRPr lang="en-CA"/>
        </a:p>
      </dgm:t>
    </dgm:pt>
    <dgm:pt modelId="{A75AEB3A-FB2A-4A70-B9F1-5A18C4B204C9}" type="sibTrans" cxnId="{1B018E24-4B40-4F98-9C0D-5F5C4A6B04DC}">
      <dgm:prSet/>
      <dgm:spPr/>
      <dgm:t>
        <a:bodyPr/>
        <a:lstStyle/>
        <a:p>
          <a:endParaRPr lang="en-CA"/>
        </a:p>
      </dgm:t>
    </dgm:pt>
    <dgm:pt modelId="{89D2FE8F-8B6E-4660-B064-6EEF140F0C5A}">
      <dgm:prSet phldrT="[Text]" phldr="0"/>
      <dgm:spPr/>
      <dgm:t>
        <a:bodyPr/>
        <a:lstStyle/>
        <a:p>
          <a:r>
            <a:rPr lang="en-US" dirty="0">
              <a:latin typeface="Century Schoolbook" panose="02020404030301010803"/>
            </a:rPr>
            <a:t>Scoring</a:t>
          </a:r>
          <a:endParaRPr lang="en-US" dirty="0"/>
        </a:p>
      </dgm:t>
    </dgm:pt>
    <dgm:pt modelId="{EBAD4E4F-BD02-4CBF-9406-F69DC2A75CB0}" type="parTrans" cxnId="{A0039C59-1702-4E04-9A03-87F4CB4D66CD}">
      <dgm:prSet/>
      <dgm:spPr/>
      <dgm:t>
        <a:bodyPr/>
        <a:lstStyle/>
        <a:p>
          <a:endParaRPr lang="en-CA"/>
        </a:p>
      </dgm:t>
    </dgm:pt>
    <dgm:pt modelId="{94399F72-DDFE-4B90-BC90-AC3E50C7CAE2}" type="sibTrans" cxnId="{A0039C59-1702-4E04-9A03-87F4CB4D66CD}">
      <dgm:prSet/>
      <dgm:spPr/>
      <dgm:t>
        <a:bodyPr/>
        <a:lstStyle/>
        <a:p>
          <a:endParaRPr lang="en-CA"/>
        </a:p>
      </dgm:t>
    </dgm:pt>
    <dgm:pt modelId="{1D20EA27-8B84-4E73-96D1-6619D360CA43}" type="pres">
      <dgm:prSet presAssocID="{F48E6C39-E6E3-450A-AA1C-7B3441FE8FA9}" presName="Name0" presStyleCnt="0">
        <dgm:presLayoutVars>
          <dgm:dir/>
          <dgm:animLvl val="lvl"/>
          <dgm:resizeHandles val="exact"/>
        </dgm:presLayoutVars>
      </dgm:prSet>
      <dgm:spPr/>
    </dgm:pt>
    <dgm:pt modelId="{24112601-78C8-454E-A459-B60F583A4EFE}" type="pres">
      <dgm:prSet presAssocID="{F3AC6697-9396-4BE2-B445-77835193796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6CA7D8E-1794-4B29-9B04-CF49A939FB46}" type="pres">
      <dgm:prSet presAssocID="{A75AEB3A-FB2A-4A70-B9F1-5A18C4B204C9}" presName="parTxOnlySpace" presStyleCnt="0"/>
      <dgm:spPr/>
    </dgm:pt>
    <dgm:pt modelId="{0BF72C6B-D206-4565-9FD6-57022374A20B}" type="pres">
      <dgm:prSet presAssocID="{89D2FE8F-8B6E-4660-B064-6EEF140F0C5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A55CA1B-7C75-426A-83ED-A620B3A1E143}" type="presOf" srcId="{F48E6C39-E6E3-450A-AA1C-7B3441FE8FA9}" destId="{1D20EA27-8B84-4E73-96D1-6619D360CA43}" srcOrd="0" destOrd="0" presId="urn:microsoft.com/office/officeart/2005/8/layout/chevron1"/>
    <dgm:cxn modelId="{1B018E24-4B40-4F98-9C0D-5F5C4A6B04DC}" srcId="{F48E6C39-E6E3-450A-AA1C-7B3441FE8FA9}" destId="{F3AC6697-9396-4BE2-B445-778351937967}" srcOrd="0" destOrd="0" parTransId="{071B668D-7ABA-4635-9CD6-00589D35ED13}" sibTransId="{A75AEB3A-FB2A-4A70-B9F1-5A18C4B204C9}"/>
    <dgm:cxn modelId="{BE9C6E56-E6BC-44AA-85D9-9C6D461DA625}" type="presOf" srcId="{89D2FE8F-8B6E-4660-B064-6EEF140F0C5A}" destId="{0BF72C6B-D206-4565-9FD6-57022374A20B}" srcOrd="0" destOrd="0" presId="urn:microsoft.com/office/officeart/2005/8/layout/chevron1"/>
    <dgm:cxn modelId="{A0039C59-1702-4E04-9A03-87F4CB4D66CD}" srcId="{F48E6C39-E6E3-450A-AA1C-7B3441FE8FA9}" destId="{89D2FE8F-8B6E-4660-B064-6EEF140F0C5A}" srcOrd="1" destOrd="0" parTransId="{EBAD4E4F-BD02-4CBF-9406-F69DC2A75CB0}" sibTransId="{94399F72-DDFE-4B90-BC90-AC3E50C7CAE2}"/>
    <dgm:cxn modelId="{3F0EB0B5-C0E9-4256-AED2-B5FCDF6C11E2}" type="presOf" srcId="{F3AC6697-9396-4BE2-B445-778351937967}" destId="{24112601-78C8-454E-A459-B60F583A4EFE}" srcOrd="0" destOrd="0" presId="urn:microsoft.com/office/officeart/2005/8/layout/chevron1"/>
    <dgm:cxn modelId="{EA27C0E0-E1A3-4D78-BFBC-E156DD00A506}" type="presParOf" srcId="{1D20EA27-8B84-4E73-96D1-6619D360CA43}" destId="{24112601-78C8-454E-A459-B60F583A4EFE}" srcOrd="0" destOrd="0" presId="urn:microsoft.com/office/officeart/2005/8/layout/chevron1"/>
    <dgm:cxn modelId="{E9D54159-5E5E-40A3-8A7F-64B31D94E2AE}" type="presParOf" srcId="{1D20EA27-8B84-4E73-96D1-6619D360CA43}" destId="{B6CA7D8E-1794-4B29-9B04-CF49A939FB46}" srcOrd="1" destOrd="0" presId="urn:microsoft.com/office/officeart/2005/8/layout/chevron1"/>
    <dgm:cxn modelId="{2169220D-F7D6-42E8-B265-AF296B3A7F0A}" type="presParOf" srcId="{1D20EA27-8B84-4E73-96D1-6619D360CA43}" destId="{0BF72C6B-D206-4565-9FD6-57022374A20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12601-78C8-454E-A459-B60F583A4EFE}">
      <dsp:nvSpPr>
        <dsp:cNvPr id="0" name=""/>
        <dsp:cNvSpPr/>
      </dsp:nvSpPr>
      <dsp:spPr>
        <a:xfrm>
          <a:off x="1725" y="1159391"/>
          <a:ext cx="2101969" cy="8407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Schoolbook" panose="02020404030301010803"/>
            </a:rPr>
            <a:t>Data</a:t>
          </a:r>
          <a:endParaRPr lang="en-US" sz="1600" kern="1200"/>
        </a:p>
      </dsp:txBody>
      <dsp:txXfrm>
        <a:off x="422119" y="1159391"/>
        <a:ext cx="1261182" cy="840787"/>
      </dsp:txXfrm>
    </dsp:sp>
    <dsp:sp modelId="{0BF72C6B-D206-4565-9FD6-57022374A20B}">
      <dsp:nvSpPr>
        <dsp:cNvPr id="0" name=""/>
        <dsp:cNvSpPr/>
      </dsp:nvSpPr>
      <dsp:spPr>
        <a:xfrm>
          <a:off x="1893497" y="1159391"/>
          <a:ext cx="2101969" cy="840787"/>
        </a:xfrm>
        <a:prstGeom prst="chevron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Schoolbook" panose="02020404030301010803"/>
            </a:rPr>
            <a:t>Feature Engineering </a:t>
          </a:r>
          <a:endParaRPr lang="en-US" sz="1600" kern="1200" dirty="0"/>
        </a:p>
      </dsp:txBody>
      <dsp:txXfrm>
        <a:off x="2313891" y="1159391"/>
        <a:ext cx="1261182" cy="840787"/>
      </dsp:txXfrm>
    </dsp:sp>
    <dsp:sp modelId="{3590C24B-2378-4E2B-A23A-516ACF23F619}">
      <dsp:nvSpPr>
        <dsp:cNvPr id="0" name=""/>
        <dsp:cNvSpPr/>
      </dsp:nvSpPr>
      <dsp:spPr>
        <a:xfrm>
          <a:off x="3785269" y="1159391"/>
          <a:ext cx="2101969" cy="840787"/>
        </a:xfrm>
        <a:prstGeom prst="chevron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entury Schoolbook" panose="02020404030301010803"/>
            </a:rPr>
            <a:t>Model Selection </a:t>
          </a:r>
          <a:endParaRPr lang="en-US" sz="1600" kern="1200" dirty="0"/>
        </a:p>
      </dsp:txBody>
      <dsp:txXfrm>
        <a:off x="4205663" y="1159391"/>
        <a:ext cx="1261182" cy="84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12601-78C8-454E-A459-B60F583A4EFE}">
      <dsp:nvSpPr>
        <dsp:cNvPr id="0" name=""/>
        <dsp:cNvSpPr/>
      </dsp:nvSpPr>
      <dsp:spPr>
        <a:xfrm>
          <a:off x="3533" y="438514"/>
          <a:ext cx="2112023" cy="84480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Schoolbook" panose="02020404030301010803"/>
            </a:rPr>
            <a:t>Evaluate </a:t>
          </a:r>
          <a:endParaRPr lang="en-US" sz="2100" kern="1200" dirty="0"/>
        </a:p>
      </dsp:txBody>
      <dsp:txXfrm>
        <a:off x="425938" y="438514"/>
        <a:ext cx="1267214" cy="844809"/>
      </dsp:txXfrm>
    </dsp:sp>
    <dsp:sp modelId="{0BF72C6B-D206-4565-9FD6-57022374A20B}">
      <dsp:nvSpPr>
        <dsp:cNvPr id="0" name=""/>
        <dsp:cNvSpPr/>
      </dsp:nvSpPr>
      <dsp:spPr>
        <a:xfrm>
          <a:off x="1904353" y="438514"/>
          <a:ext cx="2112023" cy="844809"/>
        </a:xfrm>
        <a:prstGeom prst="chevron">
          <a:avLst/>
        </a:prstGeom>
        <a:solidFill>
          <a:schemeClr val="accent3">
            <a:hueOff val="-2827143"/>
            <a:satOff val="1322"/>
            <a:lumOff val="39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Schoolbook" panose="02020404030301010803"/>
            </a:rPr>
            <a:t>Scoring</a:t>
          </a:r>
          <a:endParaRPr lang="en-US" sz="2100" kern="1200" dirty="0"/>
        </a:p>
      </dsp:txBody>
      <dsp:txXfrm>
        <a:off x="2326758" y="438514"/>
        <a:ext cx="1267214" cy="84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F3090-50B9-4CB8-9C5D-351DC11E0668}" type="datetimeFigureOut">
              <a:rPr lang="en-US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6031-FED1-4C7B-88A7-4C78D9B238A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56031-FED1-4C7B-88A7-4C78D9B23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8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56031-FED1-4C7B-88A7-4C78D9B238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4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56031-FED1-4C7B-88A7-4C78D9B238A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99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4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34108-6A59-428D-BF32-56006D079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485" b="9449"/>
          <a:stretch/>
        </p:blipFill>
        <p:spPr>
          <a:xfrm>
            <a:off x="20" y="-2"/>
            <a:ext cx="1129282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21" y="1271534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Data Science applications - Text Classification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63" y="3874796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dirty="0">
                <a:solidFill>
                  <a:schemeClr val="bg1"/>
                </a:solidFill>
              </a:rPr>
              <a:t>Submitted By :  </a:t>
            </a:r>
          </a:p>
          <a:p>
            <a:pPr indent="-182880"/>
            <a:r>
              <a:rPr lang="en-US" dirty="0">
                <a:solidFill>
                  <a:schemeClr val="bg1"/>
                </a:solidFill>
              </a:rPr>
              <a:t>Group - DSA_202101_ 12</a:t>
            </a:r>
          </a:p>
          <a:p>
            <a:pPr indent="-182880"/>
            <a:r>
              <a:rPr lang="en-US" dirty="0" err="1">
                <a:solidFill>
                  <a:schemeClr val="bg1"/>
                </a:solidFill>
              </a:rPr>
              <a:t>Lasya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Bhaskara</a:t>
            </a:r>
            <a:r>
              <a:rPr lang="en-US" dirty="0">
                <a:solidFill>
                  <a:schemeClr val="bg1"/>
                </a:solidFill>
              </a:rPr>
              <a:t> (300188682)</a:t>
            </a:r>
          </a:p>
          <a:p>
            <a:pPr indent="-182880"/>
            <a:r>
              <a:rPr lang="en-US" dirty="0" err="1">
                <a:solidFill>
                  <a:schemeClr val="bg1"/>
                </a:solidFill>
              </a:rPr>
              <a:t>Tulika</a:t>
            </a:r>
            <a:r>
              <a:rPr lang="en-US" dirty="0">
                <a:solidFill>
                  <a:schemeClr val="bg1"/>
                </a:solidFill>
              </a:rPr>
              <a:t> Shukla (300201850)</a:t>
            </a:r>
          </a:p>
          <a:p>
            <a:pPr indent="-182880"/>
            <a:r>
              <a:rPr lang="en-US" dirty="0" err="1">
                <a:solidFill>
                  <a:schemeClr val="bg1"/>
                </a:solidFill>
              </a:rPr>
              <a:t>Xun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Xun</a:t>
            </a:r>
            <a:r>
              <a:rPr lang="en-US" dirty="0">
                <a:solidFill>
                  <a:schemeClr val="bg1"/>
                </a:solidFill>
              </a:rPr>
              <a:t> Shi (7260750)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126E-53D5-4FAA-AE33-1F4195E0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5" y="144551"/>
            <a:ext cx="9406990" cy="513108"/>
          </a:xfrm>
        </p:spPr>
        <p:txBody>
          <a:bodyPr>
            <a:normAutofit fontScale="90000"/>
          </a:bodyPr>
          <a:lstStyle/>
          <a:p>
            <a:r>
              <a:rPr lang="en-US" dirty="0"/>
              <a:t>Best Algorithm: Error Analysis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" y="1459553"/>
            <a:ext cx="3588529" cy="19887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63" y="1465896"/>
            <a:ext cx="3678835" cy="1977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62" y="1456731"/>
            <a:ext cx="3675027" cy="1987749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8C8A059-4A54-46F2-BF0B-D582520E9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1" y="4338489"/>
            <a:ext cx="4691404" cy="2456285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A318BFF-E959-4B1A-9D04-C7E2ABFB4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572" y="4296912"/>
            <a:ext cx="4919406" cy="25610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B6170F-6097-4C00-A96B-7215D951C877}"/>
              </a:ext>
            </a:extLst>
          </p:cNvPr>
          <p:cNvSpPr txBox="1">
            <a:spLocks/>
          </p:cNvSpPr>
          <p:nvPr/>
        </p:nvSpPr>
        <p:spPr>
          <a:xfrm>
            <a:off x="3768717" y="814630"/>
            <a:ext cx="9493254" cy="57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Word Clouds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8243BC-EAEF-4390-8293-C508BD29A00F}"/>
              </a:ext>
            </a:extLst>
          </p:cNvPr>
          <p:cNvSpPr txBox="1">
            <a:spLocks/>
          </p:cNvSpPr>
          <p:nvPr/>
        </p:nvSpPr>
        <p:spPr>
          <a:xfrm>
            <a:off x="2741371" y="3524690"/>
            <a:ext cx="9493254" cy="57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Unigrams and Bigrams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72548D-A280-47C1-9D5E-434FD496F8B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619" b="37226"/>
          <a:stretch/>
        </p:blipFill>
        <p:spPr>
          <a:xfrm>
            <a:off x="8992129" y="41168"/>
            <a:ext cx="1692345" cy="1326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7299F2-7BA1-46B1-949E-379F5A35BD6F}"/>
              </a:ext>
            </a:extLst>
          </p:cNvPr>
          <p:cNvSpPr/>
          <p:nvPr/>
        </p:nvSpPr>
        <p:spPr>
          <a:xfrm>
            <a:off x="9020391" y="621723"/>
            <a:ext cx="218209" cy="22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8DDC6-EA69-4541-93B8-9DC0F29FB809}"/>
              </a:ext>
            </a:extLst>
          </p:cNvPr>
          <p:cNvSpPr/>
          <p:nvPr/>
        </p:nvSpPr>
        <p:spPr>
          <a:xfrm>
            <a:off x="9781528" y="108328"/>
            <a:ext cx="218209" cy="22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682B0-9550-4C54-9172-3B2DA57144FF}"/>
              </a:ext>
            </a:extLst>
          </p:cNvPr>
          <p:cNvSpPr/>
          <p:nvPr/>
        </p:nvSpPr>
        <p:spPr>
          <a:xfrm>
            <a:off x="9534087" y="108328"/>
            <a:ext cx="218209" cy="22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41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126E-53D5-4FAA-AE33-1F4195E0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43" y="317080"/>
            <a:ext cx="9766423" cy="728768"/>
          </a:xfrm>
        </p:spPr>
        <p:txBody>
          <a:bodyPr/>
          <a:lstStyle/>
          <a:p>
            <a:r>
              <a:rPr lang="en-US" dirty="0"/>
              <a:t>Best Algorithm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78126E-53D5-4FAA-AE33-1F4195E08137}"/>
              </a:ext>
            </a:extLst>
          </p:cNvPr>
          <p:cNvSpPr txBox="1">
            <a:spLocks/>
          </p:cNvSpPr>
          <p:nvPr/>
        </p:nvSpPr>
        <p:spPr>
          <a:xfrm>
            <a:off x="416943" y="1142074"/>
            <a:ext cx="9766423" cy="728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Short Passage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700" y="2446900"/>
            <a:ext cx="4528778" cy="29873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Performed analysis on SVC-</a:t>
            </a:r>
            <a:r>
              <a:rPr lang="en-US" dirty="0" err="1">
                <a:ea typeface="+mn-lt"/>
                <a:cs typeface="+mn-lt"/>
              </a:rPr>
              <a:t>tf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idf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dirty="0"/>
              <a:t>Passage length – 10,20,30,…,100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dirty="0"/>
              <a:t>Accuracy decreases with the decrease in the passage length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dirty="0"/>
              <a:t>&gt;90% accuracy for passages of 40 words and up</a:t>
            </a:r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0C92F-F967-428C-A554-0812429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2349807"/>
            <a:ext cx="5707229" cy="39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5EC3-C959-46D7-A9BE-8A81886B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146819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AF676-0A91-4B60-BB0C-FF34502D8E23}"/>
              </a:ext>
            </a:extLst>
          </p:cNvPr>
          <p:cNvSpPr txBox="1"/>
          <p:nvPr/>
        </p:nvSpPr>
        <p:spPr>
          <a:xfrm>
            <a:off x="1261872" y="1929442"/>
            <a:ext cx="8595360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CC0F5-FD59-47D5-833A-16E2CFB9E24F}"/>
              </a:ext>
            </a:extLst>
          </p:cNvPr>
          <p:cNvSpPr txBox="1"/>
          <p:nvPr/>
        </p:nvSpPr>
        <p:spPr>
          <a:xfrm>
            <a:off x="1139743" y="1201981"/>
            <a:ext cx="902610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CA" sz="3200" dirty="0"/>
          </a:p>
          <a:p>
            <a:r>
              <a:rPr lang="en-CA" sz="3200" dirty="0"/>
              <a:t>Tuned and compared 3 different algorithms -  2 feature selections to solve the problem of predicting for authorship. </a:t>
            </a:r>
          </a:p>
          <a:p>
            <a:endParaRPr lang="en-CA" sz="3200" dirty="0"/>
          </a:p>
          <a:p>
            <a:r>
              <a:rPr lang="en-CA" sz="3200" dirty="0"/>
              <a:t>The optimal combination was SVC with </a:t>
            </a:r>
            <a:r>
              <a:rPr lang="en-CA" sz="3200" dirty="0" err="1"/>
              <a:t>Tf-idf</a:t>
            </a:r>
            <a:r>
              <a:rPr lang="en-CA" sz="3200" dirty="0"/>
              <a:t>. Prediction accuracy of 99%. </a:t>
            </a:r>
          </a:p>
          <a:p>
            <a:endParaRPr lang="en-CA" sz="3200" dirty="0"/>
          </a:p>
          <a:p>
            <a:r>
              <a:rPr lang="en-CA" sz="3200" dirty="0"/>
              <a:t>This prediction challenge lies in distinguishing books written in similar time. </a:t>
            </a:r>
          </a:p>
        </p:txBody>
      </p:sp>
    </p:spTree>
    <p:extLst>
      <p:ext uri="{BB962C8B-B14F-4D97-AF65-F5344CB8AC3E}">
        <p14:creationId xmlns:p14="http://schemas.microsoft.com/office/powerpoint/2010/main" val="176729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on clear background">
            <a:extLst>
              <a:ext uri="{FF2B5EF4-FFF2-40B4-BE49-F238E27FC236}">
                <a16:creationId xmlns:a16="http://schemas.microsoft.com/office/drawing/2014/main" id="{AAF112B3-C7BB-42EA-9B3A-F5FF6558A3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2" b="15726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5A7A6-9CBF-45D7-AEC1-0668496D0A27}"/>
              </a:ext>
            </a:extLst>
          </p:cNvPr>
          <p:cNvSpPr txBox="1"/>
          <p:nvPr/>
        </p:nvSpPr>
        <p:spPr>
          <a:xfrm>
            <a:off x="1261872" y="758952"/>
            <a:ext cx="10097294" cy="40416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50" dirty="0">
                <a:latin typeface="+mj-lt"/>
                <a:ea typeface="+mj-ea"/>
                <a:cs typeface="+mj-cs"/>
              </a:rPr>
              <a:t>Thank you. Questions?</a:t>
            </a:r>
          </a:p>
        </p:txBody>
      </p:sp>
    </p:spTree>
    <p:extLst>
      <p:ext uri="{BB962C8B-B14F-4D97-AF65-F5344CB8AC3E}">
        <p14:creationId xmlns:p14="http://schemas.microsoft.com/office/powerpoint/2010/main" val="247406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C02F-1430-438B-9CFD-19AD1DB3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" y="-482503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F35B-1087-4FAE-8753-7303417A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589" y="1268084"/>
            <a:ext cx="9958333" cy="20222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600" dirty="0">
                <a:ea typeface="+mn-lt"/>
                <a:cs typeface="+mn-lt"/>
              </a:rPr>
              <a:t>We are trying to solve a supervised ML problem: to predicts the authorship of the book partitions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C69F5-9443-490D-AEFE-D8DB84AC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713" y="1746552"/>
            <a:ext cx="1046154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Books Chosen</a:t>
            </a:r>
            <a:r>
              <a:rPr lang="en-US" dirty="0"/>
              <a:t> - </a:t>
            </a:r>
          </a:p>
          <a:p>
            <a:pPr>
              <a:buFont typeface="Wingdings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chesterton</a:t>
            </a:r>
            <a:r>
              <a:rPr lang="en-US" dirty="0">
                <a:ea typeface="+mn-lt"/>
                <a:cs typeface="+mn-lt"/>
              </a:rPr>
              <a:t>-Thursday (1908)</a:t>
            </a:r>
            <a:endParaRPr lang="en-US" dirty="0"/>
          </a:p>
          <a:p>
            <a:pPr>
              <a:buFont typeface="Wingdings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carroll-alice</a:t>
            </a:r>
            <a:r>
              <a:rPr lang="en-US" dirty="0">
                <a:ea typeface="+mn-lt"/>
                <a:cs typeface="+mn-lt"/>
              </a:rPr>
              <a:t> (1800)</a:t>
            </a:r>
            <a:endParaRPr lang="en-US" dirty="0"/>
          </a:p>
          <a:p>
            <a:pPr>
              <a:buFont typeface="Wingdings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shakespeare</a:t>
            </a:r>
            <a:r>
              <a:rPr lang="en-US" dirty="0">
                <a:ea typeface="+mn-lt"/>
                <a:cs typeface="+mn-lt"/>
              </a:rPr>
              <a:t>-hamlet (1609)</a:t>
            </a:r>
            <a:endParaRPr lang="en-US" dirty="0"/>
          </a:p>
          <a:p>
            <a:pPr>
              <a:buFont typeface="Wingdings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bryant</a:t>
            </a:r>
            <a:r>
              <a:rPr lang="en-US" dirty="0">
                <a:ea typeface="+mn-lt"/>
                <a:cs typeface="+mn-lt"/>
              </a:rPr>
              <a:t>-stories (1900-2000)</a:t>
            </a:r>
            <a:endParaRPr lang="en-US" dirty="0"/>
          </a:p>
          <a:p>
            <a:pPr>
              <a:buFont typeface="Wingdings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milton</a:t>
            </a:r>
            <a:r>
              <a:rPr lang="en-US" dirty="0">
                <a:ea typeface="+mn-lt"/>
                <a:cs typeface="+mn-lt"/>
              </a:rPr>
              <a:t>-paradise (1667)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Balanced dataset: </a:t>
            </a:r>
          </a:p>
          <a:p>
            <a:pPr>
              <a:buNone/>
            </a:pPr>
            <a:r>
              <a:rPr lang="en-CA" dirty="0">
                <a:ea typeface="+mn-lt"/>
                <a:cs typeface="+mn-lt"/>
              </a:rPr>
              <a:t> - Take 200 passages with 100 words from each book 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C068F74-5148-45FD-A629-D1D1124D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82" y="2237433"/>
            <a:ext cx="3180672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56DA-B437-4412-815B-44484D97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F3F9809-942E-41EF-A597-90F7BEA00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57125"/>
              </p:ext>
            </p:extLst>
          </p:nvPr>
        </p:nvGraphicFramePr>
        <p:xfrm>
          <a:off x="1066802" y="2319100"/>
          <a:ext cx="5888964" cy="315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4">
            <a:extLst>
              <a:ext uri="{FF2B5EF4-FFF2-40B4-BE49-F238E27FC236}">
                <a16:creationId xmlns:a16="http://schemas.microsoft.com/office/drawing/2014/main" id="{17ABD8B9-C296-427B-B8BD-4FC74B687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3046"/>
              </p:ext>
            </p:extLst>
          </p:nvPr>
        </p:nvGraphicFramePr>
        <p:xfrm>
          <a:off x="6711351" y="3032214"/>
          <a:ext cx="4019910" cy="172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9" name="Graphic 209" descr="Arrow Up outline">
            <a:extLst>
              <a:ext uri="{FF2B5EF4-FFF2-40B4-BE49-F238E27FC236}">
                <a16:creationId xmlns:a16="http://schemas.microsoft.com/office/drawing/2014/main" id="{B663BE82-90B9-41F1-B726-B09A6E809B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85667" y="2914290"/>
            <a:ext cx="569344" cy="569344"/>
          </a:xfrm>
          <a:prstGeom prst="rect">
            <a:avLst/>
          </a:prstGeom>
        </p:spPr>
      </p:pic>
      <p:pic>
        <p:nvPicPr>
          <p:cNvPr id="210" name="Graphic 209" descr="Arrow Up outline">
            <a:extLst>
              <a:ext uri="{FF2B5EF4-FFF2-40B4-BE49-F238E27FC236}">
                <a16:creationId xmlns:a16="http://schemas.microsoft.com/office/drawing/2014/main" id="{B6261918-CA50-4190-9738-7681FEBCB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80" y="2928666"/>
            <a:ext cx="569344" cy="569344"/>
          </a:xfrm>
          <a:prstGeom prst="rect">
            <a:avLst/>
          </a:prstGeom>
        </p:spPr>
      </p:pic>
      <p:pic>
        <p:nvPicPr>
          <p:cNvPr id="211" name="Graphic 210" descr="Arrow Up outline">
            <a:extLst>
              <a:ext uri="{FF2B5EF4-FFF2-40B4-BE49-F238E27FC236}">
                <a16:creationId xmlns:a16="http://schemas.microsoft.com/office/drawing/2014/main" id="{741DFC5C-138C-433A-8354-33847EA36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0647" y="2899910"/>
            <a:ext cx="569344" cy="569344"/>
          </a:xfrm>
          <a:prstGeom prst="rect">
            <a:avLst/>
          </a:prstGeom>
        </p:spPr>
      </p:pic>
      <p:pic>
        <p:nvPicPr>
          <p:cNvPr id="219" name="Graphic 209" descr="Arrow Up outline">
            <a:extLst>
              <a:ext uri="{FF2B5EF4-FFF2-40B4-BE49-F238E27FC236}">
                <a16:creationId xmlns:a16="http://schemas.microsoft.com/office/drawing/2014/main" id="{C09DDD3E-6E5E-437F-B1B4-86EC277776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3597214" y="4265761"/>
            <a:ext cx="569344" cy="569344"/>
          </a:xfrm>
          <a:prstGeom prst="rect">
            <a:avLst/>
          </a:prstGeom>
        </p:spPr>
      </p:pic>
      <p:pic>
        <p:nvPicPr>
          <p:cNvPr id="220" name="Graphic 209" descr="Arrow Up outline">
            <a:extLst>
              <a:ext uri="{FF2B5EF4-FFF2-40B4-BE49-F238E27FC236}">
                <a16:creationId xmlns:a16="http://schemas.microsoft.com/office/drawing/2014/main" id="{F8F9C0B5-6C04-44BB-AA62-062D20DEFC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7349704" y="4265760"/>
            <a:ext cx="569344" cy="569344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9A24B20-3B2D-4D8B-934A-3813B841E630}"/>
              </a:ext>
            </a:extLst>
          </p:cNvPr>
          <p:cNvSpPr txBox="1"/>
          <p:nvPr/>
        </p:nvSpPr>
        <p:spPr>
          <a:xfrm>
            <a:off x="1345720" y="2021457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"/>
              </a:rPr>
              <a:t>Pre-process to desired text format</a:t>
            </a:r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3FCC5D0-8F3B-4F4E-BF50-DF0B4FD0FC52}"/>
              </a:ext>
            </a:extLst>
          </p:cNvPr>
          <p:cNvSpPr txBox="1"/>
          <p:nvPr/>
        </p:nvSpPr>
        <p:spPr>
          <a:xfrm>
            <a:off x="3171644" y="4796287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Transfer the text to Numbers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4C0956C-5995-4C3E-8BBB-338CB4C37FC8}"/>
              </a:ext>
            </a:extLst>
          </p:cNvPr>
          <p:cNvSpPr txBox="1"/>
          <p:nvPr/>
        </p:nvSpPr>
        <p:spPr>
          <a:xfrm>
            <a:off x="5057308" y="1444636"/>
            <a:ext cx="147799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Parameter tuning by grid search with cross-validation</a:t>
            </a:r>
            <a:endParaRPr lang="en-US" dirty="0"/>
          </a:p>
          <a:p>
            <a:endParaRPr lang="en-US" dirty="0">
              <a:latin typeface="Century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7BC68D6-EE23-44FC-A68F-ADEA146F9A68}"/>
              </a:ext>
            </a:extLst>
          </p:cNvPr>
          <p:cNvSpPr txBox="1"/>
          <p:nvPr/>
        </p:nvSpPr>
        <p:spPr>
          <a:xfrm>
            <a:off x="6809115" y="4882549"/>
            <a:ext cx="1664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Evaluate the models 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DDC942-025D-49C2-BF07-1644A0D8E94A}"/>
              </a:ext>
            </a:extLst>
          </p:cNvPr>
          <p:cNvSpPr txBox="1"/>
          <p:nvPr/>
        </p:nvSpPr>
        <p:spPr>
          <a:xfrm>
            <a:off x="8850701" y="2179607"/>
            <a:ext cx="14779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"/>
              </a:rPr>
              <a:t>Output the Class</a:t>
            </a:r>
          </a:p>
          <a:p>
            <a:pPr algn="ctr"/>
            <a:endParaRPr lang="en-US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103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432F-CCC2-47FF-B52C-3D41D65C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326"/>
            <a:ext cx="5997678" cy="1325562"/>
          </a:xfrm>
        </p:spPr>
        <p:txBody>
          <a:bodyPr>
            <a:normAutofit/>
          </a:bodyPr>
          <a:lstStyle/>
          <a:p>
            <a:r>
              <a:rPr lang="en-US" sz="2500" dirty="0"/>
              <a:t>Preprocessing &amp; Feature Engineering</a:t>
            </a:r>
          </a:p>
        </p:txBody>
      </p:sp>
      <p:pic>
        <p:nvPicPr>
          <p:cNvPr id="19" name="Picture 18" descr="Many question marks on black background">
            <a:extLst>
              <a:ext uri="{FF2B5EF4-FFF2-40B4-BE49-F238E27FC236}">
                <a16:creationId xmlns:a16="http://schemas.microsoft.com/office/drawing/2014/main" id="{3E7185B0-69C2-43AB-8A62-F70DC720F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81" r="7" b="7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47E-2FCB-4781-B401-91D82236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588795"/>
            <a:ext cx="6001194" cy="48213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Preprocessing : 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Tokenization 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Lemmatization  </a:t>
            </a:r>
          </a:p>
          <a:p>
            <a:pPr marL="560070" lvl="1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Stopwords</a:t>
            </a:r>
            <a:r>
              <a:rPr lang="en-US" sz="2000" dirty="0">
                <a:ea typeface="+mn-lt"/>
                <a:cs typeface="+mn-lt"/>
              </a:rPr>
              <a:t> 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 Feature Engineering : </a:t>
            </a:r>
          </a:p>
          <a:p>
            <a:pPr marL="560070" lvl="1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CA" sz="1800" dirty="0">
                <a:ea typeface="+mn-lt"/>
                <a:cs typeface="+mn-lt"/>
              </a:rPr>
              <a:t>Vectorization is needed to convert our textual data to numerical vectors</a:t>
            </a:r>
            <a:endParaRPr lang="en-US" sz="1800" dirty="0">
              <a:ea typeface="+mn-lt"/>
              <a:cs typeface="+mn-lt"/>
            </a:endParaRPr>
          </a:p>
          <a:p>
            <a:pPr marL="560070" lvl="1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We implemented :</a:t>
            </a:r>
          </a:p>
          <a:p>
            <a:pPr marL="27432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a typeface="+mn-lt"/>
              <a:cs typeface="+mn-lt"/>
            </a:endParaRPr>
          </a:p>
          <a:p>
            <a:pPr marL="834390" lvl="2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US" sz="2000" dirty="0" err="1">
                <a:ea typeface="+mn-lt"/>
                <a:cs typeface="+mn-lt"/>
              </a:rPr>
              <a:t>Tf-idf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pPr marL="834390" lvl="2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Bag of words (BOW)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US" sz="16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EBD533F-18F5-48A6-8721-11973E74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46" y="5219982"/>
            <a:ext cx="4293038" cy="9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165BC-E895-4C17-AB70-F1DAC29A2D57}"/>
              </a:ext>
            </a:extLst>
          </p:cNvPr>
          <p:cNvSpPr txBox="1">
            <a:spLocks/>
          </p:cNvSpPr>
          <p:nvPr/>
        </p:nvSpPr>
        <p:spPr>
          <a:xfrm>
            <a:off x="128790" y="2442265"/>
            <a:ext cx="3129566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Based on the concept of decision planes that define the decision boundaries</a:t>
            </a:r>
          </a:p>
          <a:p>
            <a:r>
              <a:rPr lang="en-US" sz="1500" dirty="0"/>
              <a:t>Returns a hyperplane </a:t>
            </a:r>
          </a:p>
          <a:p>
            <a:r>
              <a:rPr lang="en-US" sz="1500" dirty="0"/>
              <a:t>Feed the features to the classifier to see the predicted class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FCDD77-6549-4E0A-8647-76DB2449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735"/>
            <a:ext cx="2966436" cy="20765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59B66B-3CC0-46AB-BA95-968098C5D23C}"/>
              </a:ext>
            </a:extLst>
          </p:cNvPr>
          <p:cNvSpPr txBox="1">
            <a:spLocks/>
          </p:cNvSpPr>
          <p:nvPr/>
        </p:nvSpPr>
        <p:spPr>
          <a:xfrm>
            <a:off x="767291" y="-18633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+mj-lt"/>
                <a:cs typeface="+mj-lt"/>
              </a:rPr>
              <a:t>Algorithms Used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4CAC3A-34DB-4A1D-9EB8-51443F5D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6" y="1127968"/>
            <a:ext cx="2463314" cy="1325562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Support Vector 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Classifier (SVC) 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A6040E-F1B7-4B55-9C3F-E3DEFBDD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791" y="2400708"/>
            <a:ext cx="3207756" cy="3878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It builds multiple decision trees and merges them together to get a more accurate and stable prediction</a:t>
            </a:r>
          </a:p>
          <a:p>
            <a:r>
              <a:rPr lang="en-US" sz="1500" dirty="0">
                <a:ea typeface="+mn-lt"/>
                <a:cs typeface="+mn-lt"/>
              </a:rPr>
              <a:t>Based on bagging </a:t>
            </a:r>
            <a:r>
              <a:rPr lang="en-US" sz="1500" dirty="0" err="1">
                <a:ea typeface="+mn-lt"/>
                <a:cs typeface="+mn-lt"/>
              </a:rPr>
              <a:t>i.e</a:t>
            </a:r>
            <a:r>
              <a:rPr lang="en-US" sz="1500" dirty="0">
                <a:ea typeface="+mn-lt"/>
                <a:cs typeface="+mn-lt"/>
              </a:rPr>
              <a:t> bootstrap aggregation</a:t>
            </a:r>
            <a:endParaRPr lang="en-US" sz="1500" b="1" dirty="0">
              <a:ea typeface="+mn-lt"/>
              <a:cs typeface="+mn-lt"/>
            </a:endParaRPr>
          </a:p>
          <a:p>
            <a:r>
              <a:rPr lang="en-US" sz="1500" dirty="0"/>
              <a:t>Prevents overfitting as opposed to single decision tree </a:t>
            </a:r>
          </a:p>
          <a:p>
            <a:endParaRPr lang="en-US" sz="1500" dirty="0"/>
          </a:p>
        </p:txBody>
      </p:sp>
      <p:pic>
        <p:nvPicPr>
          <p:cNvPr id="10" name="Picture 8" descr="Diagram&#10;&#10;Description automatically generated">
            <a:extLst>
              <a:ext uri="{FF2B5EF4-FFF2-40B4-BE49-F238E27FC236}">
                <a16:creationId xmlns:a16="http://schemas.microsoft.com/office/drawing/2014/main" id="{6F5F446D-831C-4062-B2FA-6E3E07A58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29" y="4775857"/>
            <a:ext cx="3158118" cy="135625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7043D0-E4B8-4F4F-827A-3FF9836EE2D7}"/>
              </a:ext>
            </a:extLst>
          </p:cNvPr>
          <p:cNvSpPr txBox="1">
            <a:spLocks/>
          </p:cNvSpPr>
          <p:nvPr/>
        </p:nvSpPr>
        <p:spPr>
          <a:xfrm>
            <a:off x="3514977" y="1425959"/>
            <a:ext cx="2581023" cy="8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a typeface="+mj-lt"/>
                <a:cs typeface="+mj-lt"/>
              </a:rPr>
              <a:t>Random Forest </a:t>
            </a:r>
          </a:p>
          <a:p>
            <a:endParaRPr lang="en-US" sz="2000" dirty="0"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207F3-3225-414C-A602-832A0984551A}"/>
              </a:ext>
            </a:extLst>
          </p:cNvPr>
          <p:cNvSpPr/>
          <p:nvPr/>
        </p:nvSpPr>
        <p:spPr>
          <a:xfrm>
            <a:off x="6853654" y="1623171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Naive Bayes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0C5B3-062B-46DA-8CC6-83383D6B6DC3}"/>
              </a:ext>
            </a:extLst>
          </p:cNvPr>
          <p:cNvSpPr/>
          <p:nvPr/>
        </p:nvSpPr>
        <p:spPr>
          <a:xfrm>
            <a:off x="8909129" y="1623171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 Nearest Neighbor</a:t>
            </a:r>
          </a:p>
          <a:p>
            <a:r>
              <a:rPr lang="en-US" dirty="0"/>
              <a:t>(KNN) </a:t>
            </a:r>
            <a:endParaRPr lang="en-C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FC39F2-89BE-42B6-9C78-6E8E25EF7F2E}"/>
              </a:ext>
            </a:extLst>
          </p:cNvPr>
          <p:cNvSpPr txBox="1">
            <a:spLocks/>
          </p:cNvSpPr>
          <p:nvPr/>
        </p:nvSpPr>
        <p:spPr>
          <a:xfrm>
            <a:off x="6709897" y="2442265"/>
            <a:ext cx="2223749" cy="3878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500" dirty="0">
                <a:ea typeface="+mn-lt"/>
                <a:cs typeface="+mn-lt"/>
              </a:rPr>
              <a:t>Classification techniques based on Bayes’ Theorem </a:t>
            </a:r>
          </a:p>
          <a:p>
            <a:r>
              <a:rPr lang="en-CA" sz="1500" dirty="0">
                <a:ea typeface="+mn-lt"/>
                <a:cs typeface="+mn-lt"/>
              </a:rPr>
              <a:t>Performs well with multi-class prediction</a:t>
            </a:r>
          </a:p>
          <a:p>
            <a:endParaRPr lang="en-CA" sz="1500" dirty="0">
              <a:ea typeface="+mn-lt"/>
              <a:cs typeface="+mn-lt"/>
            </a:endParaRPr>
          </a:p>
        </p:txBody>
      </p:sp>
      <p:pic>
        <p:nvPicPr>
          <p:cNvPr id="15" name="Picture 4" descr="Diagram&#10;&#10;Description automatically generated">
            <a:extLst>
              <a:ext uri="{FF2B5EF4-FFF2-40B4-BE49-F238E27FC236}">
                <a16:creationId xmlns:a16="http://schemas.microsoft.com/office/drawing/2014/main" id="{23AC797D-70D9-4D41-A2F7-591FDBF1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902" y="4806551"/>
            <a:ext cx="2329947" cy="13255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DCA59D-B7C1-40EA-B08E-1CDC6F9FC627}"/>
              </a:ext>
            </a:extLst>
          </p:cNvPr>
          <p:cNvSpPr txBox="1">
            <a:spLocks/>
          </p:cNvSpPr>
          <p:nvPr/>
        </p:nvSpPr>
        <p:spPr>
          <a:xfrm>
            <a:off x="8909129" y="2400707"/>
            <a:ext cx="2223749" cy="3878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500" dirty="0">
                <a:ea typeface="+mn-lt"/>
                <a:cs typeface="+mn-lt"/>
              </a:rPr>
              <a:t> Classification utilizes distances between features  </a:t>
            </a:r>
          </a:p>
          <a:p>
            <a:r>
              <a:rPr lang="en-CA" sz="1500" dirty="0">
                <a:ea typeface="+mn-lt"/>
                <a:cs typeface="+mn-lt"/>
              </a:rPr>
              <a:t>Distance may be calculated using Manhattan or Euclidean </a:t>
            </a:r>
          </a:p>
          <a:p>
            <a:endParaRPr lang="en-CA" sz="1500" dirty="0">
              <a:ea typeface="+mn-lt"/>
              <a:cs typeface="+mn-lt"/>
            </a:endParaRPr>
          </a:p>
        </p:txBody>
      </p:sp>
      <p:pic>
        <p:nvPicPr>
          <p:cNvPr id="1026" name="Picture 2" descr="Image result for knn">
            <a:extLst>
              <a:ext uri="{FF2B5EF4-FFF2-40B4-BE49-F238E27FC236}">
                <a16:creationId xmlns:a16="http://schemas.microsoft.com/office/drawing/2014/main" id="{9D2C9512-E807-47E0-B3AC-12D035AB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4612443"/>
            <a:ext cx="1672108" cy="15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78F7-B5C1-4DD7-98A1-7585CF08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5" y="135722"/>
            <a:ext cx="9692640" cy="1325562"/>
          </a:xfrm>
        </p:spPr>
        <p:txBody>
          <a:bodyPr/>
          <a:lstStyle/>
          <a:p>
            <a:r>
              <a:rPr lang="en-US"/>
              <a:t>Data Splitting – Train /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CFE9-4A4A-4A55-87FB-273F9BEA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67" y="1713781"/>
            <a:ext cx="9217399" cy="38625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800" dirty="0">
                <a:ea typeface="+mn-lt"/>
                <a:cs typeface="+mn-lt"/>
              </a:rPr>
              <a:t>First split the data into two groups : </a:t>
            </a:r>
          </a:p>
          <a:p>
            <a:pPr marL="560070" lvl="1" indent="-285750"/>
            <a:r>
              <a:rPr lang="en-US" sz="2600" dirty="0">
                <a:ea typeface="+mn-lt"/>
                <a:cs typeface="+mn-lt"/>
              </a:rPr>
              <a:t>Testing- holdout on the final optimized model</a:t>
            </a:r>
          </a:p>
          <a:p>
            <a:pPr marL="560070" lvl="1" indent="-285750"/>
            <a:r>
              <a:rPr lang="en-US" sz="2600" dirty="0">
                <a:ea typeface="+mn-lt"/>
                <a:cs typeface="+mn-lt"/>
              </a:rPr>
              <a:t>Training :  </a:t>
            </a:r>
          </a:p>
          <a:p>
            <a:pPr marL="834390" lvl="2" indent="-285750"/>
            <a:r>
              <a:rPr lang="en-US" sz="2400" dirty="0">
                <a:ea typeface="+mn-lt"/>
                <a:cs typeface="+mn-lt"/>
              </a:rPr>
              <a:t>Grid Search to identify optimal hyper parameters</a:t>
            </a:r>
            <a:endParaRPr lang="en-CA" sz="2400" dirty="0">
              <a:ea typeface="+mn-lt"/>
              <a:cs typeface="+mn-lt"/>
            </a:endParaRPr>
          </a:p>
          <a:p>
            <a:pPr marL="548640" lvl="2" indent="0">
              <a:buNone/>
            </a:pPr>
            <a:endParaRPr lang="en-CA" sz="2400" dirty="0">
              <a:ea typeface="+mn-lt"/>
              <a:cs typeface="+mn-lt"/>
            </a:endParaRPr>
          </a:p>
          <a:p>
            <a:pPr marL="834390" lvl="2" indent="-285750"/>
            <a:r>
              <a:rPr lang="en-CA" sz="2400" dirty="0">
                <a:ea typeface="+mn-lt"/>
                <a:cs typeface="+mn-lt"/>
              </a:rPr>
              <a:t>10-fold cross validation with each parameter combination</a:t>
            </a:r>
            <a:endParaRPr lang="en-US" dirty="0"/>
          </a:p>
          <a:p>
            <a:pPr marL="834390" lvl="2" indent="-285750"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834390" lvl="2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Cross validation – Split train data </a:t>
            </a:r>
            <a:endParaRPr lang="en-CA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FA2302-B55C-477D-886A-6C52B7948F02}"/>
              </a:ext>
            </a:extLst>
          </p:cNvPr>
          <p:cNvCxnSpPr>
            <a:cxnSpLocks/>
          </p:cNvCxnSpPr>
          <p:nvPr/>
        </p:nvCxnSpPr>
        <p:spPr>
          <a:xfrm>
            <a:off x="5252033" y="4902593"/>
            <a:ext cx="810548" cy="10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A0FD85-2CA9-4AFC-BF3F-A1988AFF46B1}"/>
              </a:ext>
            </a:extLst>
          </p:cNvPr>
          <p:cNvCxnSpPr>
            <a:cxnSpLocks/>
          </p:cNvCxnSpPr>
          <p:nvPr/>
        </p:nvCxnSpPr>
        <p:spPr>
          <a:xfrm flipH="1">
            <a:off x="4141153" y="4902593"/>
            <a:ext cx="764492" cy="10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43D1AE-02F1-497E-B011-646AA471174B}"/>
              </a:ext>
            </a:extLst>
          </p:cNvPr>
          <p:cNvSpPr txBox="1"/>
          <p:nvPr/>
        </p:nvSpPr>
        <p:spPr>
          <a:xfrm>
            <a:off x="3298174" y="606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9 Parts Train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76C57-A154-4966-8125-367F06DEC5EA}"/>
              </a:ext>
            </a:extLst>
          </p:cNvPr>
          <p:cNvSpPr txBox="1"/>
          <p:nvPr/>
        </p:nvSpPr>
        <p:spPr>
          <a:xfrm>
            <a:off x="5410489" y="6064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 Part Test </a:t>
            </a:r>
          </a:p>
        </p:txBody>
      </p:sp>
      <p:pic>
        <p:nvPicPr>
          <p:cNvPr id="4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3709006-07A4-436A-A167-A7E3711F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95" y="4324647"/>
            <a:ext cx="3730580" cy="22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D4058E-CA37-4A33-84FF-DCCC9EF50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66392"/>
              </p:ext>
            </p:extLst>
          </p:nvPr>
        </p:nvGraphicFramePr>
        <p:xfrm>
          <a:off x="103525" y="62133"/>
          <a:ext cx="10632753" cy="666151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544251">
                  <a:extLst>
                    <a:ext uri="{9D8B030D-6E8A-4147-A177-3AD203B41FA5}">
                      <a16:colId xmlns:a16="http://schemas.microsoft.com/office/drawing/2014/main" val="4063240720"/>
                    </a:ext>
                  </a:extLst>
                </a:gridCol>
                <a:gridCol w="3544251">
                  <a:extLst>
                    <a:ext uri="{9D8B030D-6E8A-4147-A177-3AD203B41FA5}">
                      <a16:colId xmlns:a16="http://schemas.microsoft.com/office/drawing/2014/main" val="2691372895"/>
                    </a:ext>
                  </a:extLst>
                </a:gridCol>
                <a:gridCol w="3544251">
                  <a:extLst>
                    <a:ext uri="{9D8B030D-6E8A-4147-A177-3AD203B41FA5}">
                      <a16:colId xmlns:a16="http://schemas.microsoft.com/office/drawing/2014/main" val="3252620704"/>
                    </a:ext>
                  </a:extLst>
                </a:gridCol>
              </a:tblGrid>
              <a:tr h="3282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Naives</a:t>
                      </a:r>
                      <a:r>
                        <a:rPr lang="en-US" sz="1600" dirty="0"/>
                        <a:t> Bayes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49355"/>
                  </a:ext>
                </a:extLst>
              </a:tr>
              <a:tr h="78994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 parameter tuning on:</a:t>
                      </a:r>
                      <a:endParaRPr lang="en-US" sz="16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600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whether to use bootstrap</a:t>
                      </a:r>
                      <a:endParaRPr lang="en-CA" sz="16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CA" sz="1600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trees (5-500)</a:t>
                      </a:r>
                      <a:endParaRPr lang="en-US" sz="16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600" b="0" i="0" u="none" strike="noStrike" noProof="0" dirty="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Hyper parameter tuning on – </a:t>
                      </a:r>
                    </a:p>
                    <a:p>
                      <a:pPr marL="285750" lvl="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 </a:t>
                      </a:r>
                    </a:p>
                    <a:p>
                      <a:pPr marL="285750" lvl="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type of loss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Performing hyper parameter tuning –</a:t>
                      </a:r>
                    </a:p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laplace_smoothing</a:t>
                      </a:r>
                      <a:r>
                        <a:rPr lang="en-US" sz="1600" dirty="0"/>
                        <a:t>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014603"/>
                  </a:ext>
                </a:extLst>
              </a:tr>
              <a:tr h="793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Optimal hyper parameters values – </a:t>
                      </a:r>
                    </a:p>
                    <a:p>
                      <a:pPr algn="ctr"/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en-US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algn="ctr"/>
                      <a:r>
                        <a:rPr lang="en-US" sz="16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i="0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entury Schoolbook"/>
                        </a:rPr>
                        <a:t>Optimal hyper parameters values -C=3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entury Schoolbook"/>
                        </a:rPr>
                        <a:t>loss =</a:t>
                      </a:r>
                      <a:r>
                        <a:rPr lang="en-US" sz="1600" b="0" i="0" u="none" strike="noStrike" baseline="0" noProof="0" dirty="0">
                          <a:latin typeface="Century Schoolbook"/>
                        </a:rPr>
                        <a:t> squared </a:t>
                      </a:r>
                      <a:r>
                        <a:rPr lang="en-US" sz="1600" b="0" i="0" u="none" strike="noStrike" noProof="0" dirty="0">
                          <a:latin typeface="Century Schoolbook"/>
                        </a:rPr>
                        <a:t>hinge</a:t>
                      </a: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entury Schoolbook"/>
                        </a:rPr>
                        <a:t>Optimal</a:t>
                      </a:r>
                      <a:r>
                        <a:rPr lang="en-US" sz="1600" b="0" i="0" u="none" strike="noStrike" baseline="0" noProof="0" dirty="0">
                          <a:latin typeface="Century Schoolbook"/>
                        </a:rPr>
                        <a:t> hyper parameter value –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var_smoothing</a:t>
                      </a:r>
                      <a:r>
                        <a:rPr lang="en-US" sz="1600" dirty="0"/>
                        <a:t> = 0.01</a:t>
                      </a:r>
                      <a:endParaRPr lang="en-US" sz="1600" b="0" i="0" u="none" strike="noStrike" noProof="0" dirty="0">
                        <a:latin typeface="Century Schoolbook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567720"/>
                  </a:ext>
                </a:extLst>
              </a:tr>
              <a:tr h="22182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21890"/>
                  </a:ext>
                </a:extLst>
              </a:tr>
              <a:tr h="221823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3112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5E5CEE5-4761-420D-BDE1-5545DB8F2B18}"/>
              </a:ext>
            </a:extLst>
          </p:cNvPr>
          <p:cNvSpPr txBox="1">
            <a:spLocks/>
          </p:cNvSpPr>
          <p:nvPr/>
        </p:nvSpPr>
        <p:spPr>
          <a:xfrm rot="5400000">
            <a:off x="6552740" y="4477684"/>
            <a:ext cx="9692640" cy="1325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Grid Search for TF-IDF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" y="2371886"/>
            <a:ext cx="3564549" cy="2243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4614943"/>
            <a:ext cx="3564549" cy="2243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98" y="4614943"/>
            <a:ext cx="3529769" cy="224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19" y="2320031"/>
            <a:ext cx="3543314" cy="225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68" y="2320031"/>
            <a:ext cx="3542718" cy="22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2DC5-DE85-4D71-BB35-F384E21E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66" y="341124"/>
            <a:ext cx="10945505" cy="766004"/>
          </a:xfrm>
        </p:spPr>
        <p:txBody>
          <a:bodyPr>
            <a:normAutofit/>
          </a:bodyPr>
          <a:lstStyle/>
          <a:p>
            <a:r>
              <a:rPr lang="en-US" dirty="0"/>
              <a:t>Optimal hyper parameter on test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552DA1-315C-4493-800D-BB9644B39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19241"/>
              </p:ext>
            </p:extLst>
          </p:nvPr>
        </p:nvGraphicFramePr>
        <p:xfrm>
          <a:off x="491319" y="1557076"/>
          <a:ext cx="10288297" cy="240881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56095">
                  <a:extLst>
                    <a:ext uri="{9D8B030D-6E8A-4147-A177-3AD203B41FA5}">
                      <a16:colId xmlns:a16="http://schemas.microsoft.com/office/drawing/2014/main" val="2291689928"/>
                    </a:ext>
                  </a:extLst>
                </a:gridCol>
                <a:gridCol w="2352547">
                  <a:extLst>
                    <a:ext uri="{9D8B030D-6E8A-4147-A177-3AD203B41FA5}">
                      <a16:colId xmlns:a16="http://schemas.microsoft.com/office/drawing/2014/main" val="2745693192"/>
                    </a:ext>
                  </a:extLst>
                </a:gridCol>
                <a:gridCol w="2185144">
                  <a:extLst>
                    <a:ext uri="{9D8B030D-6E8A-4147-A177-3AD203B41FA5}">
                      <a16:colId xmlns:a16="http://schemas.microsoft.com/office/drawing/2014/main" val="3942528007"/>
                    </a:ext>
                  </a:extLst>
                </a:gridCol>
                <a:gridCol w="2008134">
                  <a:extLst>
                    <a:ext uri="{9D8B030D-6E8A-4147-A177-3AD203B41FA5}">
                      <a16:colId xmlns:a16="http://schemas.microsoft.com/office/drawing/2014/main" val="124473658"/>
                    </a:ext>
                  </a:extLst>
                </a:gridCol>
                <a:gridCol w="2086377">
                  <a:extLst>
                    <a:ext uri="{9D8B030D-6E8A-4147-A177-3AD203B41FA5}">
                      <a16:colId xmlns:a16="http://schemas.microsoft.com/office/drawing/2014/main" val="2037929581"/>
                    </a:ext>
                  </a:extLst>
                </a:gridCol>
              </a:tblGrid>
              <a:tr h="139971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Random Forest + TF-IDF</a:t>
                      </a:r>
                      <a:endParaRPr lang="en-US" sz="1800" dirty="0" err="1">
                        <a:solidFill>
                          <a:schemeClr val="tx1"/>
                        </a:solidFill>
                      </a:endParaRP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SVC + TF-IDF</a:t>
                      </a:r>
                      <a:endParaRPr lang="en-US" sz="1800" dirty="0" err="1">
                        <a:solidFill>
                          <a:schemeClr val="tx1"/>
                        </a:solidFill>
                      </a:endParaRP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NB + TF-IDF</a:t>
                      </a:r>
                      <a:endParaRPr lang="en-US" sz="1800" dirty="0" err="1">
                        <a:solidFill>
                          <a:schemeClr val="tx1"/>
                        </a:solidFill>
                      </a:endParaRP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KNN + TF-IDF</a:t>
                      </a:r>
                    </a:p>
                  </a:txBody>
                  <a:tcPr marL="166463" marR="166463" marT="83231" marB="8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649"/>
                  </a:ext>
                </a:extLst>
              </a:tr>
              <a:tr h="100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93% </a:t>
                      </a:r>
                    </a:p>
                  </a:txBody>
                  <a:tcPr marL="166463" marR="166463" marT="83231" marB="8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174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52DA1-315C-4493-800D-BB9644B39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114928"/>
              </p:ext>
            </p:extLst>
          </p:nvPr>
        </p:nvGraphicFramePr>
        <p:xfrm>
          <a:off x="559558" y="4213009"/>
          <a:ext cx="10220057" cy="240881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17564">
                  <a:extLst>
                    <a:ext uri="{9D8B030D-6E8A-4147-A177-3AD203B41FA5}">
                      <a16:colId xmlns:a16="http://schemas.microsoft.com/office/drawing/2014/main" val="2291689928"/>
                    </a:ext>
                  </a:extLst>
                </a:gridCol>
                <a:gridCol w="2343363">
                  <a:extLst>
                    <a:ext uri="{9D8B030D-6E8A-4147-A177-3AD203B41FA5}">
                      <a16:colId xmlns:a16="http://schemas.microsoft.com/office/drawing/2014/main" val="2745693192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3942528007"/>
                    </a:ext>
                  </a:extLst>
                </a:gridCol>
                <a:gridCol w="1931831">
                  <a:extLst>
                    <a:ext uri="{9D8B030D-6E8A-4147-A177-3AD203B41FA5}">
                      <a16:colId xmlns:a16="http://schemas.microsoft.com/office/drawing/2014/main" val="124473658"/>
                    </a:ext>
                  </a:extLst>
                </a:gridCol>
                <a:gridCol w="2112133">
                  <a:extLst>
                    <a:ext uri="{9D8B030D-6E8A-4147-A177-3AD203B41FA5}">
                      <a16:colId xmlns:a16="http://schemas.microsoft.com/office/drawing/2014/main" val="2337151640"/>
                    </a:ext>
                  </a:extLst>
                </a:gridCol>
              </a:tblGrid>
              <a:tr h="139971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Random Forest + Bow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SVC +BOW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NB + BOW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KNN + -BOW</a:t>
                      </a:r>
                    </a:p>
                  </a:txBody>
                  <a:tcPr marL="166463" marR="166463" marT="83231" marB="8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649"/>
                  </a:ext>
                </a:extLst>
              </a:tr>
              <a:tr h="10090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98%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marL="166463" marR="166463" marT="83231" marB="83231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66463" marR="166463" marT="83231" marB="8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174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59558" y="1569493"/>
            <a:ext cx="1405720" cy="140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558" y="4217158"/>
            <a:ext cx="1528549" cy="139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9707" y="5048086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558" y="2355967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8221" y="1736722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8321" y="4447956"/>
            <a:ext cx="10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FA1C1-9D54-4E93-9AEA-D59872839776}"/>
              </a:ext>
            </a:extLst>
          </p:cNvPr>
          <p:cNvSpPr/>
          <p:nvPr/>
        </p:nvSpPr>
        <p:spPr>
          <a:xfrm>
            <a:off x="5114924" y="3103614"/>
            <a:ext cx="981075" cy="65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6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126E-53D5-4FAA-AE33-1F4195E0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345835"/>
            <a:ext cx="9766423" cy="728768"/>
          </a:xfrm>
        </p:spPr>
        <p:txBody>
          <a:bodyPr/>
          <a:lstStyle/>
          <a:p>
            <a:r>
              <a:rPr lang="en-US" dirty="0"/>
              <a:t>Best Algorithm – SVC – TF-IDF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78126E-53D5-4FAA-AE33-1F4195E08137}"/>
              </a:ext>
            </a:extLst>
          </p:cNvPr>
          <p:cNvSpPr txBox="1">
            <a:spLocks/>
          </p:cNvSpPr>
          <p:nvPr/>
        </p:nvSpPr>
        <p:spPr>
          <a:xfrm>
            <a:off x="6340414" y="1160867"/>
            <a:ext cx="9766423" cy="728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AE9256-975E-46AC-9434-93301D14AC7D}"/>
              </a:ext>
            </a:extLst>
          </p:cNvPr>
          <p:cNvSpPr txBox="1">
            <a:spLocks/>
          </p:cNvSpPr>
          <p:nvPr/>
        </p:nvSpPr>
        <p:spPr>
          <a:xfrm>
            <a:off x="733244" y="1160867"/>
            <a:ext cx="9766423" cy="7287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13DC6-B0D5-434A-9B47-84AAA0A0C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15B6F-E541-48E9-B852-34DB51B0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2" y="2403389"/>
            <a:ext cx="4547775" cy="3768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3C94-F9B0-4C96-BB26-06D5767FF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820" y="2035660"/>
            <a:ext cx="5189319" cy="4196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DF59B2-CD1C-4220-B197-065443EE6A78}"/>
              </a:ext>
            </a:extLst>
          </p:cNvPr>
          <p:cNvSpPr/>
          <p:nvPr/>
        </p:nvSpPr>
        <p:spPr>
          <a:xfrm>
            <a:off x="2982459" y="2515060"/>
            <a:ext cx="350729" cy="348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5D31C-F5B8-407F-8126-EA27615307F9}"/>
              </a:ext>
            </a:extLst>
          </p:cNvPr>
          <p:cNvSpPr/>
          <p:nvPr/>
        </p:nvSpPr>
        <p:spPr>
          <a:xfrm>
            <a:off x="3467576" y="2515060"/>
            <a:ext cx="350729" cy="348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E61E9-80FA-408F-9602-840ACD7AB5D7}"/>
              </a:ext>
            </a:extLst>
          </p:cNvPr>
          <p:cNvSpPr/>
          <p:nvPr/>
        </p:nvSpPr>
        <p:spPr>
          <a:xfrm>
            <a:off x="2096402" y="3429000"/>
            <a:ext cx="350729" cy="348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9EC6C-9DD6-47F8-9E02-9DED8E45BEEB}"/>
              </a:ext>
            </a:extLst>
          </p:cNvPr>
          <p:cNvSpPr/>
          <p:nvPr/>
        </p:nvSpPr>
        <p:spPr>
          <a:xfrm>
            <a:off x="10194907" y="4512995"/>
            <a:ext cx="350729" cy="348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C0119-D385-4813-BDC5-C92FA524356D}"/>
              </a:ext>
            </a:extLst>
          </p:cNvPr>
          <p:cNvSpPr/>
          <p:nvPr/>
        </p:nvSpPr>
        <p:spPr>
          <a:xfrm>
            <a:off x="9997747" y="5007404"/>
            <a:ext cx="350729" cy="348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560</Words>
  <Application>Microsoft Office PowerPoint</Application>
  <PresentationFormat>Widescreen</PresentationFormat>
  <Paragraphs>162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Calibri</vt:lpstr>
      <vt:lpstr>Century</vt:lpstr>
      <vt:lpstr>Century Schoolbook</vt:lpstr>
      <vt:lpstr>Wingdings</vt:lpstr>
      <vt:lpstr>Wingdings 2</vt:lpstr>
      <vt:lpstr>View</vt:lpstr>
      <vt:lpstr>Data Science applications - Text Classification Assignment</vt:lpstr>
      <vt:lpstr>Problem Statement</vt:lpstr>
      <vt:lpstr>The Process</vt:lpstr>
      <vt:lpstr>Preprocessing &amp; Feature Engineering</vt:lpstr>
      <vt:lpstr>Support Vector  Classifier (SVC)  </vt:lpstr>
      <vt:lpstr>Data Splitting – Train / Test Set</vt:lpstr>
      <vt:lpstr>PowerPoint Presentation</vt:lpstr>
      <vt:lpstr>Optimal hyper parameter on test set</vt:lpstr>
      <vt:lpstr>Best Algorithm – SVC – TF-IDF</vt:lpstr>
      <vt:lpstr>Best Algorithm: Error Analysis  </vt:lpstr>
      <vt:lpstr>Best Algorithm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xunxun shi</dc:creator>
  <cp:lastModifiedBy>lasya bhaskara</cp:lastModifiedBy>
  <cp:revision>1007</cp:revision>
  <dcterms:created xsi:type="dcterms:W3CDTF">2021-02-06T05:10:32Z</dcterms:created>
  <dcterms:modified xsi:type="dcterms:W3CDTF">2021-02-08T20:24:10Z</dcterms:modified>
</cp:coreProperties>
</file>