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4" r:id="rId11"/>
    <p:sldId id="263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1241" autoAdjust="0"/>
  </p:normalViewPr>
  <p:slideViewPr>
    <p:cSldViewPr snapToGrid="0">
      <p:cViewPr varScale="1">
        <p:scale>
          <a:sx n="30" d="100"/>
          <a:sy n="30" d="100"/>
        </p:scale>
        <p:origin x="22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E6C39-E6E3-450A-AA1C-7B3441FE8FA9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3AC6697-9396-4BE2-B445-778351937967}">
      <dgm:prSet phldrT="[Text]" phldr="0"/>
      <dgm:spPr/>
      <dgm:t>
        <a:bodyPr/>
        <a:lstStyle/>
        <a:p>
          <a:r>
            <a:rPr lang="en-US">
              <a:latin typeface="Century Schoolbook" panose="02020404030301010803"/>
            </a:rPr>
            <a:t>Data</a:t>
          </a:r>
          <a:endParaRPr lang="en-US"/>
        </a:p>
      </dgm:t>
    </dgm:pt>
    <dgm:pt modelId="{071B668D-7ABA-4635-9CD6-00589D35ED13}" type="parTrans" cxnId="{1B018E24-4B40-4F98-9C0D-5F5C4A6B04DC}">
      <dgm:prSet/>
      <dgm:spPr/>
      <dgm:t>
        <a:bodyPr/>
        <a:lstStyle/>
        <a:p>
          <a:endParaRPr lang="en-CA"/>
        </a:p>
      </dgm:t>
    </dgm:pt>
    <dgm:pt modelId="{A75AEB3A-FB2A-4A70-B9F1-5A18C4B204C9}" type="sibTrans" cxnId="{1B018E24-4B40-4F98-9C0D-5F5C4A6B04DC}">
      <dgm:prSet/>
      <dgm:spPr/>
      <dgm:t>
        <a:bodyPr/>
        <a:lstStyle/>
        <a:p>
          <a:endParaRPr lang="en-CA"/>
        </a:p>
      </dgm:t>
    </dgm:pt>
    <dgm:pt modelId="{89D2FE8F-8B6E-4660-B064-6EEF140F0C5A}">
      <dgm:prSet phldrT="[Text]" phldr="0"/>
      <dgm:spPr/>
      <dgm:t>
        <a:bodyPr/>
        <a:lstStyle/>
        <a:p>
          <a:r>
            <a:rPr lang="en-US" dirty="0">
              <a:latin typeface="Century Schoolbook" panose="02020404030301010803"/>
            </a:rPr>
            <a:t>Feature Engineering </a:t>
          </a:r>
          <a:endParaRPr lang="en-US" dirty="0"/>
        </a:p>
      </dgm:t>
    </dgm:pt>
    <dgm:pt modelId="{EBAD4E4F-BD02-4CBF-9406-F69DC2A75CB0}" type="parTrans" cxnId="{A0039C59-1702-4E04-9A03-87F4CB4D66CD}">
      <dgm:prSet/>
      <dgm:spPr/>
      <dgm:t>
        <a:bodyPr/>
        <a:lstStyle/>
        <a:p>
          <a:endParaRPr lang="en-CA"/>
        </a:p>
      </dgm:t>
    </dgm:pt>
    <dgm:pt modelId="{94399F72-DDFE-4B90-BC90-AC3E50C7CAE2}" type="sibTrans" cxnId="{A0039C59-1702-4E04-9A03-87F4CB4D66CD}">
      <dgm:prSet/>
      <dgm:spPr/>
      <dgm:t>
        <a:bodyPr/>
        <a:lstStyle/>
        <a:p>
          <a:endParaRPr lang="en-CA"/>
        </a:p>
      </dgm:t>
    </dgm:pt>
    <dgm:pt modelId="{2C5CE683-16BD-408E-B62D-6193EDEA0B07}">
      <dgm:prSet phldrT="[Text]" phldr="0"/>
      <dgm:spPr/>
      <dgm:t>
        <a:bodyPr/>
        <a:lstStyle/>
        <a:p>
          <a:r>
            <a:rPr lang="en-US" dirty="0">
              <a:latin typeface="Century Schoolbook" panose="02020404030301010803"/>
            </a:rPr>
            <a:t>Model Comparisons </a:t>
          </a:r>
          <a:endParaRPr lang="en-US" dirty="0"/>
        </a:p>
      </dgm:t>
    </dgm:pt>
    <dgm:pt modelId="{16125AD6-76D9-49AA-8468-34F381C3DFBC}" type="parTrans" cxnId="{9E376439-0E1C-4979-A084-1961360503A3}">
      <dgm:prSet/>
      <dgm:spPr/>
      <dgm:t>
        <a:bodyPr/>
        <a:lstStyle/>
        <a:p>
          <a:endParaRPr lang="en-CA"/>
        </a:p>
      </dgm:t>
    </dgm:pt>
    <dgm:pt modelId="{4A099593-2C99-48C8-BD9C-4F35428D0377}" type="sibTrans" cxnId="{9E376439-0E1C-4979-A084-1961360503A3}">
      <dgm:prSet/>
      <dgm:spPr/>
      <dgm:t>
        <a:bodyPr/>
        <a:lstStyle/>
        <a:p>
          <a:endParaRPr lang="en-CA"/>
        </a:p>
      </dgm:t>
    </dgm:pt>
    <dgm:pt modelId="{1D20EA27-8B84-4E73-96D1-6619D360CA43}" type="pres">
      <dgm:prSet presAssocID="{F48E6C39-E6E3-450A-AA1C-7B3441FE8FA9}" presName="Name0" presStyleCnt="0">
        <dgm:presLayoutVars>
          <dgm:dir/>
          <dgm:animLvl val="lvl"/>
          <dgm:resizeHandles val="exact"/>
        </dgm:presLayoutVars>
      </dgm:prSet>
      <dgm:spPr/>
    </dgm:pt>
    <dgm:pt modelId="{24112601-78C8-454E-A459-B60F583A4EFE}" type="pres">
      <dgm:prSet presAssocID="{F3AC6697-9396-4BE2-B445-77835193796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A7D8E-1794-4B29-9B04-CF49A939FB46}" type="pres">
      <dgm:prSet presAssocID="{A75AEB3A-FB2A-4A70-B9F1-5A18C4B204C9}" presName="parTxOnlySpace" presStyleCnt="0"/>
      <dgm:spPr/>
    </dgm:pt>
    <dgm:pt modelId="{0BF72C6B-D206-4565-9FD6-57022374A20B}" type="pres">
      <dgm:prSet presAssocID="{89D2FE8F-8B6E-4660-B064-6EEF140F0C5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08352-4B19-4CDB-9FF0-06830BFB0B2E}" type="pres">
      <dgm:prSet presAssocID="{94399F72-DDFE-4B90-BC90-AC3E50C7CAE2}" presName="parTxOnlySpace" presStyleCnt="0"/>
      <dgm:spPr/>
    </dgm:pt>
    <dgm:pt modelId="{3590C24B-2378-4E2B-A23A-516ACF23F619}" type="pres">
      <dgm:prSet presAssocID="{2C5CE683-16BD-408E-B62D-6193EDEA0B0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5CA1B-7C75-426A-83ED-A620B3A1E143}" type="presOf" srcId="{F48E6C39-E6E3-450A-AA1C-7B3441FE8FA9}" destId="{1D20EA27-8B84-4E73-96D1-6619D360CA43}" srcOrd="0" destOrd="0" presId="urn:microsoft.com/office/officeart/2005/8/layout/chevron1"/>
    <dgm:cxn modelId="{8BFE176D-2922-4C5D-860C-95556B648185}" type="presOf" srcId="{2C5CE683-16BD-408E-B62D-6193EDEA0B07}" destId="{3590C24B-2378-4E2B-A23A-516ACF23F619}" srcOrd="0" destOrd="0" presId="urn:microsoft.com/office/officeart/2005/8/layout/chevron1"/>
    <dgm:cxn modelId="{E529DD04-AF87-446C-948A-5A733CBE1E15}" type="presOf" srcId="{F3AC6697-9396-4BE2-B445-778351937967}" destId="{24112601-78C8-454E-A459-B60F583A4EFE}" srcOrd="0" destOrd="0" presId="urn:microsoft.com/office/officeart/2005/8/layout/chevron1"/>
    <dgm:cxn modelId="{1B018E24-4B40-4F98-9C0D-5F5C4A6B04DC}" srcId="{F48E6C39-E6E3-450A-AA1C-7B3441FE8FA9}" destId="{F3AC6697-9396-4BE2-B445-778351937967}" srcOrd="0" destOrd="0" parTransId="{071B668D-7ABA-4635-9CD6-00589D35ED13}" sibTransId="{A75AEB3A-FB2A-4A70-B9F1-5A18C4B204C9}"/>
    <dgm:cxn modelId="{9E376439-0E1C-4979-A084-1961360503A3}" srcId="{F48E6C39-E6E3-450A-AA1C-7B3441FE8FA9}" destId="{2C5CE683-16BD-408E-B62D-6193EDEA0B07}" srcOrd="2" destOrd="0" parTransId="{16125AD6-76D9-49AA-8468-34F381C3DFBC}" sibTransId="{4A099593-2C99-48C8-BD9C-4F35428D0377}"/>
    <dgm:cxn modelId="{A0039C59-1702-4E04-9A03-87F4CB4D66CD}" srcId="{F48E6C39-E6E3-450A-AA1C-7B3441FE8FA9}" destId="{89D2FE8F-8B6E-4660-B064-6EEF140F0C5A}" srcOrd="1" destOrd="0" parTransId="{EBAD4E4F-BD02-4CBF-9406-F69DC2A75CB0}" sibTransId="{94399F72-DDFE-4B90-BC90-AC3E50C7CAE2}"/>
    <dgm:cxn modelId="{33006124-471C-4423-8EE6-05770889D5D1}" type="presOf" srcId="{89D2FE8F-8B6E-4660-B064-6EEF140F0C5A}" destId="{0BF72C6B-D206-4565-9FD6-57022374A20B}" srcOrd="0" destOrd="0" presId="urn:microsoft.com/office/officeart/2005/8/layout/chevron1"/>
    <dgm:cxn modelId="{9A3D343D-9553-4AF3-9435-8951456B107C}" type="presParOf" srcId="{1D20EA27-8B84-4E73-96D1-6619D360CA43}" destId="{24112601-78C8-454E-A459-B60F583A4EFE}" srcOrd="0" destOrd="0" presId="urn:microsoft.com/office/officeart/2005/8/layout/chevron1"/>
    <dgm:cxn modelId="{F37823DC-88DB-44B7-99B6-A9A5DAABE96F}" type="presParOf" srcId="{1D20EA27-8B84-4E73-96D1-6619D360CA43}" destId="{B6CA7D8E-1794-4B29-9B04-CF49A939FB46}" srcOrd="1" destOrd="0" presId="urn:microsoft.com/office/officeart/2005/8/layout/chevron1"/>
    <dgm:cxn modelId="{12A12148-F190-4350-A310-2387EEEEC13C}" type="presParOf" srcId="{1D20EA27-8B84-4E73-96D1-6619D360CA43}" destId="{0BF72C6B-D206-4565-9FD6-57022374A20B}" srcOrd="2" destOrd="0" presId="urn:microsoft.com/office/officeart/2005/8/layout/chevron1"/>
    <dgm:cxn modelId="{76CF94FB-6745-4849-84EE-096BC2363A5C}" type="presParOf" srcId="{1D20EA27-8B84-4E73-96D1-6619D360CA43}" destId="{F2E08352-4B19-4CDB-9FF0-06830BFB0B2E}" srcOrd="3" destOrd="0" presId="urn:microsoft.com/office/officeart/2005/8/layout/chevron1"/>
    <dgm:cxn modelId="{A4BC65D9-506D-4763-A368-C355A3A5D105}" type="presParOf" srcId="{1D20EA27-8B84-4E73-96D1-6619D360CA43}" destId="{3590C24B-2378-4E2B-A23A-516ACF23F61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8E6C39-E6E3-450A-AA1C-7B3441FE8FA9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F3AC6697-9396-4BE2-B445-778351937967}">
      <dgm:prSet phldrT="[Text]" phldr="0"/>
      <dgm:spPr/>
      <dgm:t>
        <a:bodyPr/>
        <a:lstStyle/>
        <a:p>
          <a:r>
            <a:rPr lang="en-US" dirty="0">
              <a:latin typeface="Century Schoolbook" panose="02020404030301010803"/>
            </a:rPr>
            <a:t>Evaluate </a:t>
          </a:r>
          <a:endParaRPr lang="en-US" dirty="0"/>
        </a:p>
      </dgm:t>
    </dgm:pt>
    <dgm:pt modelId="{071B668D-7ABA-4635-9CD6-00589D35ED13}" type="parTrans" cxnId="{1B018E24-4B40-4F98-9C0D-5F5C4A6B04DC}">
      <dgm:prSet/>
      <dgm:spPr/>
      <dgm:t>
        <a:bodyPr/>
        <a:lstStyle/>
        <a:p>
          <a:endParaRPr lang="en-CA"/>
        </a:p>
      </dgm:t>
    </dgm:pt>
    <dgm:pt modelId="{A75AEB3A-FB2A-4A70-B9F1-5A18C4B204C9}" type="sibTrans" cxnId="{1B018E24-4B40-4F98-9C0D-5F5C4A6B04DC}">
      <dgm:prSet/>
      <dgm:spPr/>
      <dgm:t>
        <a:bodyPr/>
        <a:lstStyle/>
        <a:p>
          <a:endParaRPr lang="en-CA"/>
        </a:p>
      </dgm:t>
    </dgm:pt>
    <dgm:pt modelId="{89D2FE8F-8B6E-4660-B064-6EEF140F0C5A}">
      <dgm:prSet phldrT="[Text]" phldr="0"/>
      <dgm:spPr/>
      <dgm:t>
        <a:bodyPr/>
        <a:lstStyle/>
        <a:p>
          <a:r>
            <a:rPr lang="en-US" dirty="0">
              <a:latin typeface="Century Schoolbook" panose="02020404030301010803"/>
            </a:rPr>
            <a:t>Error Analysis</a:t>
          </a:r>
          <a:endParaRPr lang="en-US" dirty="0"/>
        </a:p>
      </dgm:t>
    </dgm:pt>
    <dgm:pt modelId="{EBAD4E4F-BD02-4CBF-9406-F69DC2A75CB0}" type="parTrans" cxnId="{A0039C59-1702-4E04-9A03-87F4CB4D66CD}">
      <dgm:prSet/>
      <dgm:spPr/>
      <dgm:t>
        <a:bodyPr/>
        <a:lstStyle/>
        <a:p>
          <a:endParaRPr lang="en-CA"/>
        </a:p>
      </dgm:t>
    </dgm:pt>
    <dgm:pt modelId="{94399F72-DDFE-4B90-BC90-AC3E50C7CAE2}" type="sibTrans" cxnId="{A0039C59-1702-4E04-9A03-87F4CB4D66CD}">
      <dgm:prSet/>
      <dgm:spPr/>
      <dgm:t>
        <a:bodyPr/>
        <a:lstStyle/>
        <a:p>
          <a:endParaRPr lang="en-CA"/>
        </a:p>
      </dgm:t>
    </dgm:pt>
    <dgm:pt modelId="{1D20EA27-8B84-4E73-96D1-6619D360CA43}" type="pres">
      <dgm:prSet presAssocID="{F48E6C39-E6E3-450A-AA1C-7B3441FE8FA9}" presName="Name0" presStyleCnt="0">
        <dgm:presLayoutVars>
          <dgm:dir/>
          <dgm:animLvl val="lvl"/>
          <dgm:resizeHandles val="exact"/>
        </dgm:presLayoutVars>
      </dgm:prSet>
      <dgm:spPr/>
    </dgm:pt>
    <dgm:pt modelId="{24112601-78C8-454E-A459-B60F583A4EFE}" type="pres">
      <dgm:prSet presAssocID="{F3AC6697-9396-4BE2-B445-77835193796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A7D8E-1794-4B29-9B04-CF49A939FB46}" type="pres">
      <dgm:prSet presAssocID="{A75AEB3A-FB2A-4A70-B9F1-5A18C4B204C9}" presName="parTxOnlySpace" presStyleCnt="0"/>
      <dgm:spPr/>
    </dgm:pt>
    <dgm:pt modelId="{0BF72C6B-D206-4565-9FD6-57022374A20B}" type="pres">
      <dgm:prSet presAssocID="{89D2FE8F-8B6E-4660-B064-6EEF140F0C5A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5CA1B-7C75-426A-83ED-A620B3A1E143}" type="presOf" srcId="{F48E6C39-E6E3-450A-AA1C-7B3441FE8FA9}" destId="{1D20EA27-8B84-4E73-96D1-6619D360CA43}" srcOrd="0" destOrd="0" presId="urn:microsoft.com/office/officeart/2005/8/layout/chevron1"/>
    <dgm:cxn modelId="{1B018E24-4B40-4F98-9C0D-5F5C4A6B04DC}" srcId="{F48E6C39-E6E3-450A-AA1C-7B3441FE8FA9}" destId="{F3AC6697-9396-4BE2-B445-778351937967}" srcOrd="0" destOrd="0" parTransId="{071B668D-7ABA-4635-9CD6-00589D35ED13}" sibTransId="{A75AEB3A-FB2A-4A70-B9F1-5A18C4B204C9}"/>
    <dgm:cxn modelId="{3F0EB0B5-C0E9-4256-AED2-B5FCDF6C11E2}" type="presOf" srcId="{F3AC6697-9396-4BE2-B445-778351937967}" destId="{24112601-78C8-454E-A459-B60F583A4EFE}" srcOrd="0" destOrd="0" presId="urn:microsoft.com/office/officeart/2005/8/layout/chevron1"/>
    <dgm:cxn modelId="{A0039C59-1702-4E04-9A03-87F4CB4D66CD}" srcId="{F48E6C39-E6E3-450A-AA1C-7B3441FE8FA9}" destId="{89D2FE8F-8B6E-4660-B064-6EEF140F0C5A}" srcOrd="1" destOrd="0" parTransId="{EBAD4E4F-BD02-4CBF-9406-F69DC2A75CB0}" sibTransId="{94399F72-DDFE-4B90-BC90-AC3E50C7CAE2}"/>
    <dgm:cxn modelId="{BE9C6E56-E6BC-44AA-85D9-9C6D461DA625}" type="presOf" srcId="{89D2FE8F-8B6E-4660-B064-6EEF140F0C5A}" destId="{0BF72C6B-D206-4565-9FD6-57022374A20B}" srcOrd="0" destOrd="0" presId="urn:microsoft.com/office/officeart/2005/8/layout/chevron1"/>
    <dgm:cxn modelId="{EA27C0E0-E1A3-4D78-BFBC-E156DD00A506}" type="presParOf" srcId="{1D20EA27-8B84-4E73-96D1-6619D360CA43}" destId="{24112601-78C8-454E-A459-B60F583A4EFE}" srcOrd="0" destOrd="0" presId="urn:microsoft.com/office/officeart/2005/8/layout/chevron1"/>
    <dgm:cxn modelId="{E9D54159-5E5E-40A3-8A7F-64B31D94E2AE}" type="presParOf" srcId="{1D20EA27-8B84-4E73-96D1-6619D360CA43}" destId="{B6CA7D8E-1794-4B29-9B04-CF49A939FB46}" srcOrd="1" destOrd="0" presId="urn:microsoft.com/office/officeart/2005/8/layout/chevron1"/>
    <dgm:cxn modelId="{2169220D-F7D6-42E8-B265-AF296B3A7F0A}" type="presParOf" srcId="{1D20EA27-8B84-4E73-96D1-6619D360CA43}" destId="{0BF72C6B-D206-4565-9FD6-57022374A20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12601-78C8-454E-A459-B60F583A4EFE}">
      <dsp:nvSpPr>
        <dsp:cNvPr id="0" name=""/>
        <dsp:cNvSpPr/>
      </dsp:nvSpPr>
      <dsp:spPr>
        <a:xfrm>
          <a:off x="1725" y="1159391"/>
          <a:ext cx="2101969" cy="8407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Century Schoolbook" panose="02020404030301010803"/>
            </a:rPr>
            <a:t>Data</a:t>
          </a:r>
          <a:endParaRPr lang="en-US" sz="1500" kern="1200"/>
        </a:p>
      </dsp:txBody>
      <dsp:txXfrm>
        <a:off x="422119" y="1159391"/>
        <a:ext cx="1261182" cy="840787"/>
      </dsp:txXfrm>
    </dsp:sp>
    <dsp:sp modelId="{0BF72C6B-D206-4565-9FD6-57022374A20B}">
      <dsp:nvSpPr>
        <dsp:cNvPr id="0" name=""/>
        <dsp:cNvSpPr/>
      </dsp:nvSpPr>
      <dsp:spPr>
        <a:xfrm>
          <a:off x="1893497" y="1159391"/>
          <a:ext cx="2101969" cy="840787"/>
        </a:xfrm>
        <a:prstGeom prst="chevron">
          <a:avLst/>
        </a:prstGeom>
        <a:solidFill>
          <a:schemeClr val="accent2">
            <a:hueOff val="-930503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entury Schoolbook" panose="02020404030301010803"/>
            </a:rPr>
            <a:t>Feature Engineering </a:t>
          </a:r>
          <a:endParaRPr lang="en-US" sz="1500" kern="1200" dirty="0"/>
        </a:p>
      </dsp:txBody>
      <dsp:txXfrm>
        <a:off x="2313891" y="1159391"/>
        <a:ext cx="1261182" cy="840787"/>
      </dsp:txXfrm>
    </dsp:sp>
    <dsp:sp modelId="{3590C24B-2378-4E2B-A23A-516ACF23F619}">
      <dsp:nvSpPr>
        <dsp:cNvPr id="0" name=""/>
        <dsp:cNvSpPr/>
      </dsp:nvSpPr>
      <dsp:spPr>
        <a:xfrm>
          <a:off x="3785269" y="1159391"/>
          <a:ext cx="2101969" cy="840787"/>
        </a:xfrm>
        <a:prstGeom prst="chevron">
          <a:avLst/>
        </a:prstGeom>
        <a:solidFill>
          <a:schemeClr val="accent2">
            <a:hueOff val="-1861006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entury Schoolbook" panose="02020404030301010803"/>
            </a:rPr>
            <a:t>Model Comparisons </a:t>
          </a:r>
          <a:endParaRPr lang="en-US" sz="1500" kern="1200" dirty="0"/>
        </a:p>
      </dsp:txBody>
      <dsp:txXfrm>
        <a:off x="4205663" y="1159391"/>
        <a:ext cx="1261182" cy="84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12601-78C8-454E-A459-B60F583A4EFE}">
      <dsp:nvSpPr>
        <dsp:cNvPr id="0" name=""/>
        <dsp:cNvSpPr/>
      </dsp:nvSpPr>
      <dsp:spPr>
        <a:xfrm>
          <a:off x="3533" y="438514"/>
          <a:ext cx="2112023" cy="84480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entury Schoolbook" panose="02020404030301010803"/>
            </a:rPr>
            <a:t>Evaluate </a:t>
          </a:r>
          <a:endParaRPr lang="en-US" sz="2100" kern="1200" dirty="0"/>
        </a:p>
      </dsp:txBody>
      <dsp:txXfrm>
        <a:off x="425938" y="438514"/>
        <a:ext cx="1267214" cy="844809"/>
      </dsp:txXfrm>
    </dsp:sp>
    <dsp:sp modelId="{0BF72C6B-D206-4565-9FD6-57022374A20B}">
      <dsp:nvSpPr>
        <dsp:cNvPr id="0" name=""/>
        <dsp:cNvSpPr/>
      </dsp:nvSpPr>
      <dsp:spPr>
        <a:xfrm>
          <a:off x="1904353" y="438514"/>
          <a:ext cx="2112023" cy="844809"/>
        </a:xfrm>
        <a:prstGeom prst="chevron">
          <a:avLst/>
        </a:prstGeom>
        <a:solidFill>
          <a:schemeClr val="accent3">
            <a:hueOff val="8511749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entury Schoolbook" panose="02020404030301010803"/>
            </a:rPr>
            <a:t>Error Analysis</a:t>
          </a:r>
          <a:endParaRPr lang="en-US" sz="2100" kern="1200" dirty="0"/>
        </a:p>
      </dsp:txBody>
      <dsp:txXfrm>
        <a:off x="2326758" y="438514"/>
        <a:ext cx="1267214" cy="844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3711-DE40-4B0C-BAC9-46DA4E1A1B6F}" type="datetimeFigureOut">
              <a:rPr lang="en-CA" smtClean="0"/>
              <a:t>27/02/2021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5C3E-81D7-4E57-A3BD-A425E544D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00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0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93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06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030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11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88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2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06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681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14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42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5C3E-81D7-4E57-A3BD-A425E544D5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05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4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February 27,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062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xmlns="" id="{36F292AA-C8DB-4CAA-97C9-456CF85406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bstract in digital format of numbers and lines">
            <a:extLst>
              <a:ext uri="{FF2B5EF4-FFF2-40B4-BE49-F238E27FC236}">
                <a16:creationId xmlns:a16="http://schemas.microsoft.com/office/drawing/2014/main" xmlns="" id="{C3E9EA4F-F23D-4764-9BC8-A0CE52214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1" r="40735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xmlns="" id="{AA065953-3D69-4CD4-80C3-DF10DEB4C7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xmlns="" id="{2AB36DB5-F10D-4EDB-87E2-ECB9301FF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446F195D-95DC-419E-BBC1-E2B601A60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6">
            <a:extLst>
              <a:ext uri="{FF2B5EF4-FFF2-40B4-BE49-F238E27FC236}">
                <a16:creationId xmlns:a16="http://schemas.microsoft.com/office/drawing/2014/main" xmlns="" id="{2256CF5B-1DAD-4912-86B9-FCA73369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859C4-16AC-4CE9-BBD6-AB70BCBA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9406" y="-1060695"/>
            <a:ext cx="11900837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Science applications – Clustering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24884C-D418-4F0C-A3D9-3EF9C7BFB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977" y="4467225"/>
            <a:ext cx="4485423" cy="3169674"/>
          </a:xfrm>
        </p:spPr>
        <p:txBody>
          <a:bodyPr>
            <a:normAutofit/>
          </a:bodyPr>
          <a:lstStyle/>
          <a:p>
            <a:pPr indent="-182880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 :  </a:t>
            </a:r>
          </a:p>
          <a:p>
            <a:pPr indent="-182880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- DSA_202101_ 12</a:t>
            </a:r>
          </a:p>
          <a:p>
            <a:pPr indent="-182880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Lasya Bhaskara (300188682)</a:t>
            </a:r>
          </a:p>
          <a:p>
            <a:pPr indent="-182880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Tulika Shukla (300201850)</a:t>
            </a:r>
          </a:p>
          <a:p>
            <a:pPr indent="-182880"/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Xun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Xun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Shi (7260750)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7C278-6718-4409-BCA5-DFFA441B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86563"/>
            <a:ext cx="10241280" cy="718947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+mn-lt"/>
              </a:rPr>
              <a:t>Justification for PCA- K-Means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516986B-9E66-4232-B108-47DD025B00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639581"/>
            <a:ext cx="4132739" cy="2205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008392F8-BE7F-446E-8D11-42AA2A024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/>
          <a:stretch/>
        </p:blipFill>
        <p:spPr bwMode="auto">
          <a:xfrm>
            <a:off x="6208395" y="3639581"/>
            <a:ext cx="4652010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85AE105F-5856-4DCB-ACFE-4997225D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35" y="1297542"/>
            <a:ext cx="3956048" cy="23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6A477689-F0F7-4EAA-A696-D8E1B6B9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5" y="1204276"/>
            <a:ext cx="3657600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DA4296-FC7F-4735-AEDE-8D119E6CA0E9}"/>
              </a:ext>
            </a:extLst>
          </p:cNvPr>
          <p:cNvSpPr txBox="1"/>
          <p:nvPr/>
        </p:nvSpPr>
        <p:spPr>
          <a:xfrm flipH="1">
            <a:off x="1473200" y="5913119"/>
            <a:ext cx="906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Kappa Score: 0.9587                                                        Kappa Score: 0.9475</a:t>
            </a:r>
          </a:p>
        </p:txBody>
      </p:sp>
    </p:spTree>
    <p:extLst>
      <p:ext uri="{BB962C8B-B14F-4D97-AF65-F5344CB8AC3E}">
        <p14:creationId xmlns:p14="http://schemas.microsoft.com/office/powerpoint/2010/main" val="392755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619C41B3-14BA-4820-8364-1EAFC692CB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2CB18E0-1DDF-4646-88F3-F94254CFDD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9B5D85F-D893-403B-A0AA-D582126703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F047611-AE0F-4337-9311-A2CA2CACEF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64F62A4-47C8-4456-975F-803D66C88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67082"/>
              </p:ext>
            </p:extLst>
          </p:nvPr>
        </p:nvGraphicFramePr>
        <p:xfrm>
          <a:off x="738570" y="891152"/>
          <a:ext cx="6332789" cy="265468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764836">
                  <a:extLst>
                    <a:ext uri="{9D8B030D-6E8A-4147-A177-3AD203B41FA5}">
                      <a16:colId xmlns:a16="http://schemas.microsoft.com/office/drawing/2014/main" xmlns="" val="1218576070"/>
                    </a:ext>
                  </a:extLst>
                </a:gridCol>
                <a:gridCol w="1109513">
                  <a:extLst>
                    <a:ext uri="{9D8B030D-6E8A-4147-A177-3AD203B41FA5}">
                      <a16:colId xmlns:a16="http://schemas.microsoft.com/office/drawing/2014/main" xmlns="" val="1768914746"/>
                    </a:ext>
                  </a:extLst>
                </a:gridCol>
                <a:gridCol w="1206454">
                  <a:extLst>
                    <a:ext uri="{9D8B030D-6E8A-4147-A177-3AD203B41FA5}">
                      <a16:colId xmlns:a16="http://schemas.microsoft.com/office/drawing/2014/main" xmlns="" val="3965209560"/>
                    </a:ext>
                  </a:extLst>
                </a:gridCol>
                <a:gridCol w="1103697">
                  <a:extLst>
                    <a:ext uri="{9D8B030D-6E8A-4147-A177-3AD203B41FA5}">
                      <a16:colId xmlns:a16="http://schemas.microsoft.com/office/drawing/2014/main" xmlns="" val="714169687"/>
                    </a:ext>
                  </a:extLst>
                </a:gridCol>
                <a:gridCol w="1148289">
                  <a:extLst>
                    <a:ext uri="{9D8B030D-6E8A-4147-A177-3AD203B41FA5}">
                      <a16:colId xmlns:a16="http://schemas.microsoft.com/office/drawing/2014/main" xmlns="" val="2607066136"/>
                    </a:ext>
                  </a:extLst>
                </a:gridCol>
              </a:tblGrid>
              <a:tr h="7233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Kappa Score</a:t>
                      </a:r>
                    </a:p>
                  </a:txBody>
                  <a:tcPr marL="95533" marR="140567" marT="73487" marB="7348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TF-IDF </a:t>
                      </a:r>
                      <a:endParaRPr lang="en-US" sz="1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533" marR="140567" marT="73487" marB="7348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TF-IDF + PCA </a:t>
                      </a:r>
                      <a:endParaRPr lang="en-US" sz="1100" b="0" i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533" marR="140567" marT="73487" marB="7348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BOW + PCA </a:t>
                      </a:r>
                      <a:endParaRPr lang="en-US" sz="1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533" marR="140567" marT="73487" marB="7348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Word 2 Vec </a:t>
                      </a:r>
                      <a:endParaRPr lang="en-US" sz="1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533" marR="140567" marT="73487" marB="7348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3979717"/>
                  </a:ext>
                </a:extLst>
              </a:tr>
              <a:tr h="48453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K-means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0.948 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0.959 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0.936 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0.540 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9444763"/>
                  </a:ext>
                </a:extLst>
              </a:tr>
              <a:tr h="7233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Hierarchical Clustering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0.909 </a:t>
                      </a:r>
                      <a:endParaRPr lang="en-US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0.847 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0.657 </a:t>
                      </a:r>
                      <a:endParaRPr lang="en-US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138265"/>
                  </a:ext>
                </a:extLst>
              </a:tr>
              <a:tr h="7233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Gaussian Mixtures/ EM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0.954 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0.936 </a:t>
                      </a:r>
                      <a:endParaRPr lang="en-US" sz="1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0.687 </a:t>
                      </a:r>
                      <a:endParaRPr lang="en-US" sz="1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533" marR="140567" marT="73487" marB="734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833483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15711B4-919F-4D89-93BF-E62FE3237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30056"/>
              </p:ext>
            </p:extLst>
          </p:nvPr>
        </p:nvGraphicFramePr>
        <p:xfrm>
          <a:off x="738570" y="4267200"/>
          <a:ext cx="6332790" cy="22910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66558">
                  <a:extLst>
                    <a:ext uri="{9D8B030D-6E8A-4147-A177-3AD203B41FA5}">
                      <a16:colId xmlns:a16="http://schemas.microsoft.com/office/drawing/2014/main" xmlns="" val="684821708"/>
                    </a:ext>
                  </a:extLst>
                </a:gridCol>
                <a:gridCol w="1266558">
                  <a:extLst>
                    <a:ext uri="{9D8B030D-6E8A-4147-A177-3AD203B41FA5}">
                      <a16:colId xmlns:a16="http://schemas.microsoft.com/office/drawing/2014/main" xmlns="" val="784055458"/>
                    </a:ext>
                  </a:extLst>
                </a:gridCol>
                <a:gridCol w="1266558">
                  <a:extLst>
                    <a:ext uri="{9D8B030D-6E8A-4147-A177-3AD203B41FA5}">
                      <a16:colId xmlns:a16="http://schemas.microsoft.com/office/drawing/2014/main" xmlns="" val="602689906"/>
                    </a:ext>
                  </a:extLst>
                </a:gridCol>
                <a:gridCol w="1266558">
                  <a:extLst>
                    <a:ext uri="{9D8B030D-6E8A-4147-A177-3AD203B41FA5}">
                      <a16:colId xmlns:a16="http://schemas.microsoft.com/office/drawing/2014/main" xmlns="" val="3196417414"/>
                    </a:ext>
                  </a:extLst>
                </a:gridCol>
                <a:gridCol w="1266558">
                  <a:extLst>
                    <a:ext uri="{9D8B030D-6E8A-4147-A177-3AD203B41FA5}">
                      <a16:colId xmlns:a16="http://schemas.microsoft.com/office/drawing/2014/main" xmlns="" val="1782809690"/>
                    </a:ext>
                  </a:extLst>
                </a:gridCol>
              </a:tblGrid>
              <a:tr h="50800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No. of errors </a:t>
                      </a:r>
                      <a:endParaRPr lang="en-US" b="0" i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TF-IDF </a:t>
                      </a:r>
                      <a:endParaRPr lang="en-US" b="0" i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TF-IDF + PCA </a:t>
                      </a:r>
                      <a:endParaRPr lang="en-US" b="0" i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BOW + PCA </a:t>
                      </a:r>
                      <a:endParaRPr lang="en-US" b="0" i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Word 2 </a:t>
                      </a:r>
                      <a:r>
                        <a:rPr lang="en-US" sz="12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Vec</a:t>
                      </a:r>
                      <a:r>
                        <a:rPr lang="en-US" sz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b="0" i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096923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K-means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42 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36 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51 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368 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803817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Hierarchical Clustering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73 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122  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274 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37606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Gaussian Mixtures/ EM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37 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Calibri" panose="020F0502020204030204" pitchFamily="34" charset="0"/>
                        </a:rPr>
                        <a:t>51 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alibri" panose="020F0502020204030204" pitchFamily="34" charset="0"/>
                        </a:rPr>
                        <a:t>250 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58435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DD7F8B-5AD6-4652-A7D2-2FF5B8CAB17D}"/>
              </a:ext>
            </a:extLst>
          </p:cNvPr>
          <p:cNvSpPr txBox="1"/>
          <p:nvPr/>
        </p:nvSpPr>
        <p:spPr>
          <a:xfrm>
            <a:off x="8953500" y="2396102"/>
            <a:ext cx="3143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70100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B4BF7-6609-4423-8FCE-09DCD05C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-204597"/>
            <a:ext cx="12544425" cy="990981"/>
          </a:xfrm>
        </p:spPr>
        <p:txBody>
          <a:bodyPr>
            <a:normAutofit/>
          </a:bodyPr>
          <a:lstStyle/>
          <a:p>
            <a:r>
              <a:rPr lang="en-US" sz="2500" dirty="0"/>
              <a:t>TFIDF/PCA/K-means results: Error Analysis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35F68028-C464-44FF-BE5A-30D3CF9356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6" y="1196452"/>
            <a:ext cx="2898594" cy="218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DAFD61A7-206C-499A-BE3E-B483EE12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880" y="1229066"/>
            <a:ext cx="3926520" cy="218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1262B5-5ED3-4605-8247-C7CF4DB51C82}"/>
              </a:ext>
            </a:extLst>
          </p:cNvPr>
          <p:cNvSpPr txBox="1"/>
          <p:nvPr/>
        </p:nvSpPr>
        <p:spPr>
          <a:xfrm>
            <a:off x="428624" y="3493594"/>
            <a:ext cx="675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stop words:    kappa= 0.93</a:t>
            </a: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xmlns="" id="{02111619-D808-4EFC-AD7F-6B312A073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6" y="3979732"/>
            <a:ext cx="3206344" cy="207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36D0F9A-9EAA-491A-BD62-6A80EBA9FB9C}"/>
              </a:ext>
            </a:extLst>
          </p:cNvPr>
          <p:cNvSpPr txBox="1"/>
          <p:nvPr/>
        </p:nvSpPr>
        <p:spPr>
          <a:xfrm>
            <a:off x="428623" y="859734"/>
            <a:ext cx="675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removing stop words:   kappa = 0.95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68770C3C-AC83-4813-B920-B95FF2C5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10" y="1196452"/>
            <a:ext cx="3390979" cy="240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xmlns="" id="{D4DED6BA-6E98-4572-891C-9D32F16C7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3"/>
          <a:stretch/>
        </p:blipFill>
        <p:spPr bwMode="auto">
          <a:xfrm>
            <a:off x="4020650" y="4066426"/>
            <a:ext cx="3963636" cy="207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xmlns="" id="{F95A53BA-D20E-4AAC-B617-E13C22947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"/>
          <a:stretch/>
        </p:blipFill>
        <p:spPr bwMode="auto">
          <a:xfrm>
            <a:off x="8163880" y="4211555"/>
            <a:ext cx="3776424" cy="19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4E9CD6B-9F3E-4F6E-BD5F-BA662D63C9E0}"/>
              </a:ext>
            </a:extLst>
          </p:cNvPr>
          <p:cNvSpPr/>
          <p:nvPr/>
        </p:nvSpPr>
        <p:spPr>
          <a:xfrm>
            <a:off x="281486" y="1854200"/>
            <a:ext cx="2898594" cy="177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E936205-1AA7-4072-B65E-077E8302265E}"/>
              </a:ext>
            </a:extLst>
          </p:cNvPr>
          <p:cNvSpPr/>
          <p:nvPr/>
        </p:nvSpPr>
        <p:spPr>
          <a:xfrm>
            <a:off x="358423" y="4660582"/>
            <a:ext cx="3052469" cy="177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19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BD577-7EB2-4242-9687-D49A5037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0"/>
            <a:ext cx="10241280" cy="123444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A48784-CC00-4276-B7C9-E8E719D0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83842"/>
            <a:ext cx="10763250" cy="2916936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Tuned and compared 4 different algorithms -  3 feature selections to overcome the challenge of clustering passages from five different books </a:t>
            </a:r>
          </a:p>
          <a:p>
            <a:r>
              <a:rPr lang="en-CA" dirty="0"/>
              <a:t>The optimal combination was K-Means with TF-IDF/PCA. Kappa score of </a:t>
            </a:r>
            <a:r>
              <a:rPr lang="en-US" dirty="0"/>
              <a:t>0.9587</a:t>
            </a:r>
          </a:p>
          <a:p>
            <a:r>
              <a:rPr lang="en-US" dirty="0"/>
              <a:t>Optimum feature engineering method is TF-IDF with PCA, followed by BOW-PCA, then W2V</a:t>
            </a:r>
          </a:p>
          <a:p>
            <a:r>
              <a:rPr lang="en-US" dirty="0"/>
              <a:t>EM and K-Means resulted in similar kappa scores, whereas hierarchical clustering resulted in slightly lower kappa scores </a:t>
            </a:r>
          </a:p>
          <a:p>
            <a:r>
              <a:rPr lang="en-US" dirty="0"/>
              <a:t>Although not removing stop words can include too many non-discriminatory features making it difficult to cluster certain passage, taking out stop words also reduces some important discriminatory features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361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rateful Appreciation for the Important Work of Yad Sarah | Canadian  Friends of Yad Sarah">
            <a:extLst>
              <a:ext uri="{FF2B5EF4-FFF2-40B4-BE49-F238E27FC236}">
                <a16:creationId xmlns:a16="http://schemas.microsoft.com/office/drawing/2014/main" xmlns="" id="{64B21CA7-5F07-4A07-8CB7-3694DADCF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43" y="843280"/>
            <a:ext cx="6294914" cy="408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2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979E27D9-03C7-44E2-9FF8-15D0C8506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3B4B6-B887-47C3-9EBB-B12CCC24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12" y="279685"/>
            <a:ext cx="6258560" cy="955040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FCE465-E272-439C-AFA3-2EC9AD329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29" y="1368273"/>
            <a:ext cx="7470304" cy="2671795"/>
          </a:xfrm>
        </p:spPr>
        <p:txBody>
          <a:bodyPr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sz="1800" dirty="0">
                <a:ea typeface="+mn-lt"/>
                <a:cs typeface="+mn-lt"/>
              </a:rPr>
              <a:t>We are trying to solve an unsupervised ML problem: to cluster based on the authorship of the book partitions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Books Chosen</a:t>
            </a:r>
            <a:r>
              <a:rPr lang="en-US" sz="1800" dirty="0"/>
              <a:t> - </a:t>
            </a:r>
          </a:p>
          <a:p>
            <a:pPr>
              <a:lnSpc>
                <a:spcPct val="110000"/>
              </a:lnSpc>
              <a:buFont typeface="Wingdings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The Man Who Was Thursday - G. K. Chesterton (1908)/ Chesterton-Thursday </a:t>
            </a:r>
          </a:p>
          <a:p>
            <a:pPr>
              <a:lnSpc>
                <a:spcPct val="110000"/>
              </a:lnSpc>
              <a:buFont typeface="Wingdings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Melville – Moby Dick(1851) /Moby-Dick</a:t>
            </a:r>
          </a:p>
          <a:p>
            <a:pPr>
              <a:lnSpc>
                <a:spcPct val="110000"/>
              </a:lnSpc>
              <a:buFont typeface="Wingdings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Stories – E. Bryant (1900-2000) / Bryant-stories</a:t>
            </a:r>
          </a:p>
          <a:p>
            <a:pPr>
              <a:lnSpc>
                <a:spcPct val="110000"/>
              </a:lnSpc>
              <a:buFont typeface="Wingdings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Paradise Lost – John Milton (1667) / Milton-Paradise</a:t>
            </a:r>
          </a:p>
          <a:p>
            <a:pPr>
              <a:lnSpc>
                <a:spcPct val="110000"/>
              </a:lnSpc>
              <a:buFont typeface="Wingdings" pitchFamily="34" charset="0"/>
              <a:buChar char="Ø"/>
            </a:pPr>
            <a:r>
              <a:rPr lang="en-US" sz="1800" dirty="0"/>
              <a:t>Hamlet – William Shakespeare (1609) /Shakespeare-Hamlet </a:t>
            </a:r>
          </a:p>
          <a:p>
            <a:pPr>
              <a:lnSpc>
                <a:spcPct val="110000"/>
              </a:lnSpc>
              <a:buNone/>
            </a:pPr>
            <a:r>
              <a:rPr lang="en-US" sz="1800" b="1" dirty="0"/>
              <a:t>Balanced dataset: </a:t>
            </a:r>
          </a:p>
          <a:p>
            <a:pPr>
              <a:lnSpc>
                <a:spcPct val="110000"/>
              </a:lnSpc>
              <a:buNone/>
            </a:pPr>
            <a:r>
              <a:rPr lang="en-CA" sz="1800" dirty="0">
                <a:ea typeface="+mn-lt"/>
                <a:cs typeface="+mn-lt"/>
              </a:rPr>
              <a:t> - Take 200 passages with 150 words from each book </a:t>
            </a:r>
            <a:r>
              <a:rPr lang="en-US" sz="1800" b="1" dirty="0"/>
              <a:t> </a:t>
            </a: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pic>
        <p:nvPicPr>
          <p:cNvPr id="1026" name="Picture 2" descr="21 Books Highly Recommended by Successful Executives | Inc.com">
            <a:extLst>
              <a:ext uri="{FF2B5EF4-FFF2-40B4-BE49-F238E27FC236}">
                <a16:creationId xmlns:a16="http://schemas.microsoft.com/office/drawing/2014/main" xmlns="" id="{B369F35D-C85A-43DB-8ED7-66BA9D567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r="36434" b="2"/>
          <a:stretch/>
        </p:blipFill>
        <p:spPr bwMode="auto">
          <a:xfrm>
            <a:off x="7957333" y="2093102"/>
            <a:ext cx="2929607" cy="2671795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EEBF1590-3B36-48EE-A89D-3B6F3CB256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C8F6C8C-AB5A-4548-942D-E3FD40ACB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54B326-55D3-40C7-8199-2DA4852738A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B454A14E-5DFD-4D3A-8748-9A6311ACA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448792"/>
              </p:ext>
            </p:extLst>
          </p:nvPr>
        </p:nvGraphicFramePr>
        <p:xfrm>
          <a:off x="1066802" y="2319100"/>
          <a:ext cx="5888964" cy="315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4">
            <a:extLst>
              <a:ext uri="{FF2B5EF4-FFF2-40B4-BE49-F238E27FC236}">
                <a16:creationId xmlns:a16="http://schemas.microsoft.com/office/drawing/2014/main" xmlns="" id="{E94E927E-B4A7-42F3-96E6-0DBCC051B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3513"/>
              </p:ext>
            </p:extLst>
          </p:nvPr>
        </p:nvGraphicFramePr>
        <p:xfrm>
          <a:off x="6711351" y="3032214"/>
          <a:ext cx="4019910" cy="172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aphic 209" descr="Arrow Up outline">
            <a:extLst>
              <a:ext uri="{FF2B5EF4-FFF2-40B4-BE49-F238E27FC236}">
                <a16:creationId xmlns:a16="http://schemas.microsoft.com/office/drawing/2014/main" xmlns="" id="{EDC40F6B-A2F1-43FA-BC7D-642951DCF1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785667" y="2914290"/>
            <a:ext cx="569344" cy="569344"/>
          </a:xfrm>
          <a:prstGeom prst="rect">
            <a:avLst/>
          </a:prstGeom>
        </p:spPr>
      </p:pic>
      <p:pic>
        <p:nvPicPr>
          <p:cNvPr id="8" name="Graphic 7" descr="Arrow Up outline">
            <a:extLst>
              <a:ext uri="{FF2B5EF4-FFF2-40B4-BE49-F238E27FC236}">
                <a16:creationId xmlns:a16="http://schemas.microsoft.com/office/drawing/2014/main" xmlns="" id="{1B08A072-4950-4727-8EEC-84FBAD144A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523780" y="2928666"/>
            <a:ext cx="569344" cy="569344"/>
          </a:xfrm>
          <a:prstGeom prst="rect">
            <a:avLst/>
          </a:prstGeom>
        </p:spPr>
      </p:pic>
      <p:pic>
        <p:nvPicPr>
          <p:cNvPr id="9" name="Graphic 8" descr="Arrow Up outline">
            <a:extLst>
              <a:ext uri="{FF2B5EF4-FFF2-40B4-BE49-F238E27FC236}">
                <a16:creationId xmlns:a16="http://schemas.microsoft.com/office/drawing/2014/main" xmlns="" id="{F2E24D8A-CAE1-480D-B9E4-9AF414A00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290647" y="2899910"/>
            <a:ext cx="569344" cy="569344"/>
          </a:xfrm>
          <a:prstGeom prst="rect">
            <a:avLst/>
          </a:prstGeom>
        </p:spPr>
      </p:pic>
      <p:pic>
        <p:nvPicPr>
          <p:cNvPr id="10" name="Graphic 209" descr="Arrow Up outline">
            <a:extLst>
              <a:ext uri="{FF2B5EF4-FFF2-40B4-BE49-F238E27FC236}">
                <a16:creationId xmlns:a16="http://schemas.microsoft.com/office/drawing/2014/main" xmlns="" id="{B91DE319-9E53-4E0B-A1E3-BFD88E4D5F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0800000">
            <a:off x="3597214" y="4265761"/>
            <a:ext cx="569344" cy="569344"/>
          </a:xfrm>
          <a:prstGeom prst="rect">
            <a:avLst/>
          </a:prstGeom>
        </p:spPr>
      </p:pic>
      <p:pic>
        <p:nvPicPr>
          <p:cNvPr id="11" name="Graphic 209" descr="Arrow Up outline">
            <a:extLst>
              <a:ext uri="{FF2B5EF4-FFF2-40B4-BE49-F238E27FC236}">
                <a16:creationId xmlns:a16="http://schemas.microsoft.com/office/drawing/2014/main" xmlns="" id="{14FD8F1D-4A73-40F1-90C6-A11EB3AC7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0800000">
            <a:off x="7349704" y="4265760"/>
            <a:ext cx="569344" cy="5693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02CD14-0F86-4B52-914C-3143B0429C23}"/>
              </a:ext>
            </a:extLst>
          </p:cNvPr>
          <p:cNvSpPr txBox="1"/>
          <p:nvPr/>
        </p:nvSpPr>
        <p:spPr>
          <a:xfrm>
            <a:off x="1331342" y="1976580"/>
            <a:ext cx="14779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"/>
              </a:rPr>
              <a:t>Pre-process to desired text format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DEBE71-FBC3-4C2D-9CBA-93113C92E1CC}"/>
              </a:ext>
            </a:extLst>
          </p:cNvPr>
          <p:cNvSpPr txBox="1"/>
          <p:nvPr/>
        </p:nvSpPr>
        <p:spPr>
          <a:xfrm>
            <a:off x="3171644" y="4796287"/>
            <a:ext cx="14779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"/>
              </a:rPr>
              <a:t>Transfer the text to Vectors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2F1941-E0A8-47A0-8491-86D56828DF44}"/>
              </a:ext>
            </a:extLst>
          </p:cNvPr>
          <p:cNvSpPr txBox="1"/>
          <p:nvPr/>
        </p:nvSpPr>
        <p:spPr>
          <a:xfrm>
            <a:off x="4936665" y="1805265"/>
            <a:ext cx="177468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"/>
              </a:rPr>
              <a:t>Silhouette, Elbow method,</a:t>
            </a:r>
          </a:p>
          <a:p>
            <a:pPr algn="ctr"/>
            <a:r>
              <a:rPr lang="en-US" dirty="0">
                <a:latin typeface="Century"/>
              </a:rPr>
              <a:t>Dendrograms,  Coherence</a:t>
            </a:r>
            <a:endParaRPr lang="en-US" dirty="0"/>
          </a:p>
          <a:p>
            <a:endParaRPr lang="en-US" dirty="0">
              <a:latin typeface="Century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4F337C1-000B-49FC-A6EE-383DEB84BEBB}"/>
              </a:ext>
            </a:extLst>
          </p:cNvPr>
          <p:cNvSpPr txBox="1"/>
          <p:nvPr/>
        </p:nvSpPr>
        <p:spPr>
          <a:xfrm>
            <a:off x="6809115" y="4882549"/>
            <a:ext cx="16648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"/>
              </a:rPr>
              <a:t>Annotated  cluster labels</a:t>
            </a:r>
          </a:p>
          <a:p>
            <a:pPr algn="ctr"/>
            <a:r>
              <a:rPr lang="en-US" dirty="0">
                <a:latin typeface="Century"/>
              </a:rPr>
              <a:t>Kappa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5D1E80-2BDA-4F7D-8226-2CB99327FD3F}"/>
              </a:ext>
            </a:extLst>
          </p:cNvPr>
          <p:cNvSpPr txBox="1"/>
          <p:nvPr/>
        </p:nvSpPr>
        <p:spPr>
          <a:xfrm>
            <a:off x="8850701" y="2179607"/>
            <a:ext cx="14779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"/>
              </a:rPr>
              <a:t>Cluster mistakes </a:t>
            </a:r>
          </a:p>
          <a:p>
            <a:pPr algn="ctr"/>
            <a:endParaRPr lang="en-US" dirty="0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88313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5C5CC17-FF17-43CF-B073-D9051465D5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BE2DDC-0D14-44E6-A1AB-2EEC095074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543D98-0AA2-43B4-B508-DC1DB7F3DC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723C1D-9A1A-465B-8164-483BF5426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6680484-5F73-4078-85C2-415205B1A4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1CC1F-6E88-4A1F-B56A-E822985F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87" y="1629248"/>
            <a:ext cx="3248863" cy="2113280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</a:rPr>
              <a:t>Preprocessing &amp;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5CF40E-03BD-4894-897F-28041F86E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441" y="416795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Preprocessing : 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Tokenization 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Lemmatization   </a:t>
            </a:r>
          </a:p>
          <a:p>
            <a:pPr marL="285750" indent="-285750">
              <a:spcBef>
                <a:spcPts val="0"/>
              </a:spcBef>
              <a:buFont typeface="Arial,Sans-Serif" pitchFamily="34" charset="0"/>
              <a:buChar char="•"/>
            </a:pPr>
            <a:r>
              <a:rPr lang="en-US" sz="1800" b="1" dirty="0">
                <a:ea typeface="+mn-lt"/>
                <a:cs typeface="+mn-lt"/>
              </a:rPr>
              <a:t> Feature Engineering : </a:t>
            </a:r>
          </a:p>
          <a:p>
            <a:pPr marL="560070" lvl="1" indent="-285750">
              <a:spcBef>
                <a:spcPts val="0"/>
              </a:spcBef>
              <a:buFont typeface="Arial,Sans-Serif" pitchFamily="34" charset="0"/>
              <a:buChar char="•"/>
            </a:pPr>
            <a:r>
              <a:rPr lang="en-CA" sz="1800" dirty="0">
                <a:ea typeface="+mn-lt"/>
                <a:cs typeface="+mn-lt"/>
              </a:rPr>
              <a:t>Vectorization is needed to convert our textual data to numerical vectors</a:t>
            </a:r>
            <a:endParaRPr lang="en-US" sz="1800" dirty="0">
              <a:ea typeface="+mn-lt"/>
              <a:cs typeface="+mn-lt"/>
            </a:endParaRPr>
          </a:p>
          <a:p>
            <a:pPr marL="560070" lvl="1" indent="-285750">
              <a:spcBef>
                <a:spcPts val="0"/>
              </a:spcBef>
              <a:buFont typeface="Arial,Sans-Serif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We implemented :</a:t>
            </a:r>
          </a:p>
          <a:p>
            <a:pPr marL="834390" lvl="2" indent="-285750">
              <a:spcBef>
                <a:spcPts val="0"/>
              </a:spcBef>
              <a:buFont typeface="Arial,Sans-Serif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TF-IDF</a:t>
            </a:r>
          </a:p>
          <a:p>
            <a:pPr marL="834390" lvl="2" indent="-285750">
              <a:spcBef>
                <a:spcPts val="0"/>
              </a:spcBef>
              <a:buFont typeface="Arial,Sans-Serif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Bag of words (BOW) </a:t>
            </a:r>
          </a:p>
          <a:p>
            <a:pPr marL="834390" lvl="2" indent="-285750">
              <a:spcBef>
                <a:spcPts val="0"/>
              </a:spcBef>
              <a:buFont typeface="Arial,Sans-Serif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Word2Vec</a:t>
            </a:r>
          </a:p>
          <a:p>
            <a:pPr marL="834390" lvl="2" indent="-285750">
              <a:spcBef>
                <a:spcPts val="0"/>
              </a:spcBef>
              <a:buFont typeface="Arial,Sans-Serif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Principal Component Analysis (PCA)</a:t>
            </a:r>
          </a:p>
          <a:p>
            <a:endParaRPr lang="en-US" sz="1800" dirty="0"/>
          </a:p>
        </p:txBody>
      </p:sp>
      <p:pic>
        <p:nvPicPr>
          <p:cNvPr id="9" name="Picture 5" descr="Table&#10;&#10;Description automatically generated">
            <a:extLst>
              <a:ext uri="{FF2B5EF4-FFF2-40B4-BE49-F238E27FC236}">
                <a16:creationId xmlns:a16="http://schemas.microsoft.com/office/drawing/2014/main" xmlns="" id="{C185ECFD-C1EE-4719-81E4-21FD4730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893" y="5393760"/>
            <a:ext cx="4293038" cy="9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4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813A4003-1875-46E3-BBC1-9CF42E133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CDECF1C-4B20-4CD9-90C7-F85AAB3317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CB46BEC-0E77-41F0-A7D5-D5B40D225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84D73B4-F569-4D64-BA77-14454E09F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AD437E30-AED3-4732-B13B-17D277D8D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494DBC8-C249-4536-A55E-9579418F94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056" y="5520260"/>
            <a:ext cx="10698103" cy="827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Algorithms Used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15FC0F25-121A-45EE-A32D-C24B761E0ECB}"/>
              </a:ext>
            </a:extLst>
          </p:cNvPr>
          <p:cNvSpPr txBox="1">
            <a:spLocks/>
          </p:cNvSpPr>
          <p:nvPr/>
        </p:nvSpPr>
        <p:spPr>
          <a:xfrm>
            <a:off x="42102" y="882361"/>
            <a:ext cx="3039742" cy="424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Separates data into clusters of equal variance</a:t>
            </a:r>
          </a:p>
          <a:p>
            <a:r>
              <a:rPr lang="en-US" sz="1500" dirty="0"/>
              <a:t>Minimizes inertia</a:t>
            </a:r>
          </a:p>
          <a:p>
            <a:r>
              <a:rPr lang="en-US" sz="1500" dirty="0"/>
              <a:t>Mean of data points within cluster – centroids</a:t>
            </a:r>
          </a:p>
          <a:p>
            <a:r>
              <a:rPr lang="en-US" sz="1500" dirty="0"/>
              <a:t>Centroids chosen in a way that minimizes inertia.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xmlns="" id="{A1C557F9-B615-4C3B-A7D2-5DCF4F00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14" y="821343"/>
            <a:ext cx="3272268" cy="3878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Agglomerative clustering: bottom - up approach</a:t>
            </a:r>
          </a:p>
          <a:p>
            <a:r>
              <a:rPr lang="en-US" sz="1500" dirty="0">
                <a:ea typeface="+mn-lt"/>
                <a:cs typeface="+mn-lt"/>
              </a:rPr>
              <a:t>Building a hierarchy of clusters from data points.</a:t>
            </a:r>
            <a:endParaRPr lang="en-US" sz="1500" b="1" dirty="0">
              <a:ea typeface="+mn-lt"/>
              <a:cs typeface="+mn-lt"/>
            </a:endParaRPr>
          </a:p>
          <a:p>
            <a:r>
              <a:rPr lang="en-US" sz="1500" dirty="0"/>
              <a:t>Each data point treated as a cluster and merge repetitively until we are left with one cluster.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14F5CBAB-AAE4-4BE0-B103-4B46C285CE10}"/>
              </a:ext>
            </a:extLst>
          </p:cNvPr>
          <p:cNvSpPr txBox="1">
            <a:spLocks/>
          </p:cNvSpPr>
          <p:nvPr/>
        </p:nvSpPr>
        <p:spPr>
          <a:xfrm>
            <a:off x="3030085" y="125633"/>
            <a:ext cx="2869570" cy="87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1800" b="1" dirty="0">
                <a:ea typeface="+mj-lt"/>
                <a:cs typeface="+mj-lt"/>
              </a:rPr>
              <a:t>Hierarchical Agglomerative</a:t>
            </a:r>
          </a:p>
          <a:p>
            <a:endParaRPr lang="en-US" sz="2000" dirty="0">
              <a:ea typeface="+mj-lt"/>
              <a:cs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B286ECB-73D8-45CF-8993-636D1B30450C}"/>
              </a:ext>
            </a:extLst>
          </p:cNvPr>
          <p:cNvSpPr/>
          <p:nvPr/>
        </p:nvSpPr>
        <p:spPr>
          <a:xfrm>
            <a:off x="6206876" y="337649"/>
            <a:ext cx="267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Expectation Maximization</a:t>
            </a:r>
            <a:endParaRPr lang="en-CA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0E5C39D-E5BC-4ED9-A0B3-DC85774A5241}"/>
              </a:ext>
            </a:extLst>
          </p:cNvPr>
          <p:cNvSpPr/>
          <p:nvPr/>
        </p:nvSpPr>
        <p:spPr>
          <a:xfrm>
            <a:off x="9104984" y="326037"/>
            <a:ext cx="322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Latent Dirichlet Allocation (LDA</a:t>
            </a:r>
            <a:r>
              <a:rPr lang="en-US" dirty="0"/>
              <a:t>)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C2C8938A-2659-440A-9656-D99AD981B84A}"/>
              </a:ext>
            </a:extLst>
          </p:cNvPr>
          <p:cNvSpPr txBox="1">
            <a:spLocks/>
          </p:cNvSpPr>
          <p:nvPr/>
        </p:nvSpPr>
        <p:spPr>
          <a:xfrm>
            <a:off x="6661681" y="991387"/>
            <a:ext cx="2223749" cy="3878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500" dirty="0">
              <a:ea typeface="+mn-lt"/>
              <a:cs typeface="+mn-lt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4045AA22-A974-4E3A-9773-B6EEE32B7FF0}"/>
              </a:ext>
            </a:extLst>
          </p:cNvPr>
          <p:cNvSpPr txBox="1">
            <a:spLocks/>
          </p:cNvSpPr>
          <p:nvPr/>
        </p:nvSpPr>
        <p:spPr>
          <a:xfrm>
            <a:off x="9363788" y="864370"/>
            <a:ext cx="2223749" cy="3878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500" dirty="0">
                <a:ea typeface="+mn-lt"/>
                <a:cs typeface="+mn-lt"/>
              </a:rPr>
              <a:t>Draw out topics from a corpus of documents</a:t>
            </a:r>
          </a:p>
          <a:p>
            <a:r>
              <a:rPr lang="en-CA" sz="1500" dirty="0">
                <a:ea typeface="+mn-lt"/>
                <a:cs typeface="+mn-lt"/>
              </a:rPr>
              <a:t>Analyzing the distributions of topics within each document and proportion of words within a topic.</a:t>
            </a:r>
          </a:p>
          <a:p>
            <a:endParaRPr lang="en-CA" sz="1500" dirty="0">
              <a:ea typeface="+mn-lt"/>
              <a:cs typeface="+mn-lt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AC2A1FAA-A0C6-41E1-BE82-651D41F746B8}"/>
              </a:ext>
            </a:extLst>
          </p:cNvPr>
          <p:cNvSpPr txBox="1">
            <a:spLocks/>
          </p:cNvSpPr>
          <p:nvPr/>
        </p:nvSpPr>
        <p:spPr>
          <a:xfrm>
            <a:off x="201672" y="103812"/>
            <a:ext cx="2825499" cy="919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ea typeface="+mj-lt"/>
                <a:cs typeface="+mj-lt"/>
              </a:rPr>
              <a:t> </a:t>
            </a:r>
            <a:r>
              <a:rPr lang="en-US" sz="1800" b="1" dirty="0">
                <a:ea typeface="+mj-lt"/>
                <a:cs typeface="+mj-lt"/>
              </a:rPr>
              <a:t>K-Means</a:t>
            </a:r>
          </a:p>
          <a:p>
            <a:endParaRPr lang="en-US" sz="2000" dirty="0">
              <a:ea typeface="+mj-lt"/>
              <a:cs typeface="+mj-lt"/>
            </a:endParaRPr>
          </a:p>
        </p:txBody>
      </p:sp>
      <p:pic>
        <p:nvPicPr>
          <p:cNvPr id="2050" name="Picture 2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xmlns="" id="{76443AAE-18E4-4719-B16C-126424B5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7" y="3240727"/>
            <a:ext cx="2821434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L | Hierarchical clustering (Agglomerative and Divisive clustering) -  GeeksforGeeks">
            <a:extLst>
              <a:ext uri="{FF2B5EF4-FFF2-40B4-BE49-F238E27FC236}">
                <a16:creationId xmlns:a16="http://schemas.microsoft.com/office/drawing/2014/main" xmlns="" id="{C8C95321-49AE-4F4C-8F70-E3D32E9B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66" y="3044313"/>
            <a:ext cx="2059504" cy="220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EB9FF2-7E4F-4E08-B2CF-AD8F604F6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225" y="2943932"/>
            <a:ext cx="2549097" cy="2203316"/>
          </a:xfrm>
          <a:prstGeom prst="rect">
            <a:avLst/>
          </a:prstGeom>
        </p:spPr>
      </p:pic>
      <p:pic>
        <p:nvPicPr>
          <p:cNvPr id="2056" name="Picture 8" descr="Latent Dirichlet Allocation for Beginners: A high level overview - ThinkInfi">
            <a:extLst>
              <a:ext uri="{FF2B5EF4-FFF2-40B4-BE49-F238E27FC236}">
                <a16:creationId xmlns:a16="http://schemas.microsoft.com/office/drawing/2014/main" xmlns="" id="{6FC7D78E-3786-4CD7-9D56-A2D09592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86" y="3054055"/>
            <a:ext cx="2873666" cy="201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xmlns="" id="{3D48E60B-0AD3-4E6D-8A68-36BF54FD4554}"/>
              </a:ext>
            </a:extLst>
          </p:cNvPr>
          <p:cNvSpPr txBox="1">
            <a:spLocks/>
          </p:cNvSpPr>
          <p:nvPr/>
        </p:nvSpPr>
        <p:spPr>
          <a:xfrm>
            <a:off x="6175850" y="784774"/>
            <a:ext cx="3225114" cy="3878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ea typeface="+mn-lt"/>
                <a:cs typeface="+mn-lt"/>
              </a:rPr>
              <a:t>GM Model – K number of gaussian distributions with unknown weights</a:t>
            </a:r>
          </a:p>
          <a:p>
            <a:r>
              <a:rPr lang="en-US" sz="1500" dirty="0">
                <a:ea typeface="+mn-lt"/>
                <a:cs typeface="+mn-lt"/>
              </a:rPr>
              <a:t>Each distribution assumed as an ellipsoid shaped cluster of varying size, density, orientation etc.,</a:t>
            </a:r>
            <a:endParaRPr lang="en-US" sz="1500" b="1" dirty="0">
              <a:ea typeface="+mn-lt"/>
              <a:cs typeface="+mn-lt"/>
            </a:endParaRPr>
          </a:p>
          <a:p>
            <a:r>
              <a:rPr lang="en-US" sz="1500" dirty="0"/>
              <a:t>Iteratively optimizes the cluster weights and assigns data to each cluster.</a:t>
            </a:r>
          </a:p>
        </p:txBody>
      </p:sp>
    </p:spTree>
    <p:extLst>
      <p:ext uri="{BB962C8B-B14F-4D97-AF65-F5344CB8AC3E}">
        <p14:creationId xmlns:p14="http://schemas.microsoft.com/office/powerpoint/2010/main" val="47876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DE4BB64-552E-4E54-BEE1-DF9E7E480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E83138D-A797-462E-AEAE-79FDAE416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039507"/>
              </p:ext>
            </p:extLst>
          </p:nvPr>
        </p:nvGraphicFramePr>
        <p:xfrm>
          <a:off x="499872" y="645074"/>
          <a:ext cx="11009376" cy="526804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87445">
                  <a:extLst>
                    <a:ext uri="{9D8B030D-6E8A-4147-A177-3AD203B41FA5}">
                      <a16:colId xmlns:a16="http://schemas.microsoft.com/office/drawing/2014/main" xmlns="" val="1191318236"/>
                    </a:ext>
                  </a:extLst>
                </a:gridCol>
                <a:gridCol w="3387445">
                  <a:extLst>
                    <a:ext uri="{9D8B030D-6E8A-4147-A177-3AD203B41FA5}">
                      <a16:colId xmlns:a16="http://schemas.microsoft.com/office/drawing/2014/main" xmlns="" val="3843947527"/>
                    </a:ext>
                  </a:extLst>
                </a:gridCol>
                <a:gridCol w="4234486">
                  <a:extLst>
                    <a:ext uri="{9D8B030D-6E8A-4147-A177-3AD203B41FA5}">
                      <a16:colId xmlns:a16="http://schemas.microsoft.com/office/drawing/2014/main" xmlns="" val="1055905735"/>
                    </a:ext>
                  </a:extLst>
                </a:gridCol>
              </a:tblGrid>
              <a:tr h="9355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K-Means: TFIDF -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 Maximization: TFIDF -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6629027"/>
                  </a:ext>
                </a:extLst>
              </a:tr>
              <a:tr h="2092110">
                <a:tc>
                  <a:txBody>
                    <a:bodyPr/>
                    <a:lstStyle/>
                    <a:p>
                      <a:r>
                        <a:rPr lang="en-US" dirty="0"/>
                        <a:t>Silhouette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1182037"/>
                  </a:ext>
                </a:extLst>
              </a:tr>
              <a:tr h="2240353">
                <a:tc>
                  <a:txBody>
                    <a:bodyPr/>
                    <a:lstStyle/>
                    <a:p>
                      <a:r>
                        <a:rPr lang="en-US" dirty="0"/>
                        <a:t>Unique Score </a:t>
                      </a:r>
                    </a:p>
                    <a:p>
                      <a:r>
                        <a:rPr lang="en-US" dirty="0"/>
                        <a:t>(Elbow method/ AIC and BIC)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16408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AC71E46-E2E1-4E45-A872-06D90B5F3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373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1000"/>
                </a:schemeClr>
              </a:gs>
              <a:gs pos="50000">
                <a:schemeClr val="accent5">
                  <a:alpha val="8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29A2FC3-465C-4FF6-865B-E7357D277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373"/>
            <a:ext cx="8153398" cy="45719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74000">
                <a:schemeClr val="accent2">
                  <a:alpha val="4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7138876-BECD-4866-B920-D5D0BC6049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3" y="3837094"/>
            <a:ext cx="2961815" cy="207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5998E38-041F-43EE-AE1F-EF251009D8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71" y="1619251"/>
            <a:ext cx="2961815" cy="18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C67349-B8CB-4A21-B653-9B3431D87737}"/>
              </a:ext>
            </a:extLst>
          </p:cNvPr>
          <p:cNvSpPr txBox="1"/>
          <p:nvPr/>
        </p:nvSpPr>
        <p:spPr>
          <a:xfrm>
            <a:off x="116688" y="19050"/>
            <a:ext cx="791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Model Comparison: Effect of Number of Clusters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7E73606-3E3B-48BE-8A50-9E01481BDE5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96" y="1696261"/>
            <a:ext cx="2961815" cy="191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6D61901-7ED9-4E2F-9F03-0C5E042D462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46" y="3802172"/>
            <a:ext cx="3196674" cy="2108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FF45B70D-B2B5-47C2-A4BC-D3EC554C2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40764"/>
              </p:ext>
            </p:extLst>
          </p:nvPr>
        </p:nvGraphicFramePr>
        <p:xfrm>
          <a:off x="1395412" y="983682"/>
          <a:ext cx="9401176" cy="40763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00588">
                  <a:extLst>
                    <a:ext uri="{9D8B030D-6E8A-4147-A177-3AD203B41FA5}">
                      <a16:colId xmlns:a16="http://schemas.microsoft.com/office/drawing/2014/main" xmlns="" val="3526335996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xmlns="" val="2995190824"/>
                    </a:ext>
                  </a:extLst>
                </a:gridCol>
              </a:tblGrid>
              <a:tr h="4869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LDA-TFIDF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Hierarchical Clustering-TFIDF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1298660"/>
                  </a:ext>
                </a:extLst>
              </a:tr>
              <a:tr h="3589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499160"/>
                  </a:ext>
                </a:extLst>
              </a:tr>
            </a:tbl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715BA27-5D10-4107-8558-401D542E1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60" y="1961135"/>
            <a:ext cx="3524250" cy="27615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C120E9-D7FB-4F11-8D15-57EE36C9A3EE}"/>
              </a:ext>
            </a:extLst>
          </p:cNvPr>
          <p:cNvSpPr txBox="1"/>
          <p:nvPr/>
        </p:nvSpPr>
        <p:spPr>
          <a:xfrm>
            <a:off x="116689" y="19050"/>
            <a:ext cx="699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Model Comparison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B4E5B7-284B-43C9-8577-9F01CD0A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02" y="1846836"/>
            <a:ext cx="4069604" cy="27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8230608-1788-4337-BD95-13CE0965096F}"/>
              </a:ext>
            </a:extLst>
          </p:cNvPr>
          <p:cNvCxnSpPr>
            <a:cxnSpLocks/>
          </p:cNvCxnSpPr>
          <p:nvPr/>
        </p:nvCxnSpPr>
        <p:spPr>
          <a:xfrm>
            <a:off x="6995160" y="3162300"/>
            <a:ext cx="3268980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7030C-2B0F-4D3E-BC74-CC1037B6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-537972"/>
            <a:ext cx="10241280" cy="1234440"/>
          </a:xfrm>
        </p:spPr>
        <p:txBody>
          <a:bodyPr>
            <a:normAutofit/>
          </a:bodyPr>
          <a:lstStyle/>
          <a:p>
            <a:r>
              <a:rPr lang="en-US" sz="2000"/>
              <a:t>Process of annotating each CLusteR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3A6E0C-9B21-42A0-8A0B-D1C64441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38274"/>
            <a:ext cx="6634480" cy="44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CC9344D-44FB-4E5A-9DD0-FF4AF3E3C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810295"/>
              </p:ext>
            </p:extLst>
          </p:nvPr>
        </p:nvGraphicFramePr>
        <p:xfrm>
          <a:off x="100011" y="655885"/>
          <a:ext cx="11832433" cy="601729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19214">
                  <a:extLst>
                    <a:ext uri="{9D8B030D-6E8A-4147-A177-3AD203B41FA5}">
                      <a16:colId xmlns:a16="http://schemas.microsoft.com/office/drawing/2014/main" xmlns="" val="2613194865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xmlns="" val="372090211"/>
                    </a:ext>
                  </a:extLst>
                </a:gridCol>
                <a:gridCol w="7217569">
                  <a:extLst>
                    <a:ext uri="{9D8B030D-6E8A-4147-A177-3AD203B41FA5}">
                      <a16:colId xmlns:a16="http://schemas.microsoft.com/office/drawing/2014/main" xmlns="" val="186506386"/>
                    </a:ext>
                  </a:extLst>
                </a:gridCol>
              </a:tblGrid>
              <a:tr h="36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Annotated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Visualization of different feature components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8365113"/>
                  </a:ext>
                </a:extLst>
              </a:tr>
              <a:tr h="18267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TF-IDF/PCA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0443015"/>
                  </a:ext>
                </a:extLst>
              </a:tr>
              <a:tr h="174220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BOW/PCA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9951347"/>
                  </a:ext>
                </a:extLst>
              </a:tr>
              <a:tr h="180830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84711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54917B-58FE-4B66-ACCC-F928FAE235C2}"/>
              </a:ext>
            </a:extLst>
          </p:cNvPr>
          <p:cNvSpPr txBox="1"/>
          <p:nvPr/>
        </p:nvSpPr>
        <p:spPr>
          <a:xfrm>
            <a:off x="100012" y="197596"/>
            <a:ext cx="957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Evaluation of Annotated Clusters and PCA Visualizations with K-Means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271D16-DE77-42BE-A945-2C9B699350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60" y="1369094"/>
            <a:ext cx="2910240" cy="157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1A06C16-D588-4506-AE3F-560B85F2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52" y="3153944"/>
            <a:ext cx="3000848" cy="170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A056138-6D87-4D7F-A12A-BCB365ED61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60" y="4896343"/>
            <a:ext cx="3000848" cy="167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FE7ACA0-6AE9-4976-9880-B5AECD45908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4" y="1398054"/>
            <a:ext cx="2774978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2336135-11FD-4611-9F30-F5182EA8A06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1430973"/>
            <a:ext cx="3064358" cy="151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C6E04BC-15BF-4214-990C-A9C7238202A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3" y="3207996"/>
            <a:ext cx="2774978" cy="157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2C33C66-C1FF-4EC7-B90E-E05EF260EE1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3254433"/>
            <a:ext cx="3064358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3DF8273-1961-4F28-8AF3-AC1AE86ECAB9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1" y="4904476"/>
            <a:ext cx="2737731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ADD5067-5530-4ECD-B39A-A5FDEE04738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058" y="4904476"/>
            <a:ext cx="2978633" cy="166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8128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42E41"/>
      </a:dk2>
      <a:lt2>
        <a:srgbClr val="E2E8E8"/>
      </a:lt2>
      <a:accent1>
        <a:srgbClr val="B13F3B"/>
      </a:accent1>
      <a:accent2>
        <a:srgbClr val="C34D79"/>
      </a:accent2>
      <a:accent3>
        <a:srgbClr val="C3834D"/>
      </a:accent3>
      <a:accent4>
        <a:srgbClr val="3BB19C"/>
      </a:accent4>
      <a:accent5>
        <a:srgbClr val="4DA8C3"/>
      </a:accent5>
      <a:accent6>
        <a:srgbClr val="3B64B1"/>
      </a:accent6>
      <a:hlink>
        <a:srgbClr val="31909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480</Words>
  <Application>Microsoft Office PowerPoint</Application>
  <PresentationFormat>Widescreen</PresentationFormat>
  <Paragraphs>146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Century</vt:lpstr>
      <vt:lpstr>Century Schoolbook</vt:lpstr>
      <vt:lpstr>Tw Cen MT</vt:lpstr>
      <vt:lpstr>Wingdings</vt:lpstr>
      <vt:lpstr>GradientRiseVTI</vt:lpstr>
      <vt:lpstr>Data Science applications – Clustering Assignment</vt:lpstr>
      <vt:lpstr>Problem Statement</vt:lpstr>
      <vt:lpstr>PowerPoint Presentation</vt:lpstr>
      <vt:lpstr>Preprocessing &amp;  Feature Engineering</vt:lpstr>
      <vt:lpstr>Algorithms Used</vt:lpstr>
      <vt:lpstr>PowerPoint Presentation</vt:lpstr>
      <vt:lpstr>PowerPoint Presentation</vt:lpstr>
      <vt:lpstr>Process of annotating each CLusteR</vt:lpstr>
      <vt:lpstr>PowerPoint Presentation</vt:lpstr>
      <vt:lpstr>Justification for PCA- K-Means</vt:lpstr>
      <vt:lpstr>PowerPoint Presentation</vt:lpstr>
      <vt:lpstr>TFIDF/PCA/K-means results: Error Analysis 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applications – Clustering Assignment</dc:title>
  <dc:creator>lasya bhaskara</dc:creator>
  <cp:lastModifiedBy>tulika shukla</cp:lastModifiedBy>
  <cp:revision>34</cp:revision>
  <dcterms:created xsi:type="dcterms:W3CDTF">2021-02-25T00:51:55Z</dcterms:created>
  <dcterms:modified xsi:type="dcterms:W3CDTF">2021-02-27T23:33:23Z</dcterms:modified>
</cp:coreProperties>
</file>