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61" r:id="rId3"/>
    <p:sldId id="260" r:id="rId4"/>
    <p:sldId id="262" r:id="rId5"/>
    <p:sldId id="264" r:id="rId6"/>
    <p:sldId id="265" r:id="rId7"/>
    <p:sldId id="267" r:id="rId8"/>
    <p:sldId id="268" r:id="rId9"/>
    <p:sldId id="269" r:id="rId10"/>
    <p:sldId id="270" r:id="rId11"/>
    <p:sldId id="271" r:id="rId12"/>
    <p:sldId id="272" r:id="rId13"/>
    <p:sldId id="273" r:id="rId14"/>
    <p:sldId id="274" r:id="rId15"/>
  </p:sldIdLst>
  <p:sldSz cx="9144000" cy="6858000" type="screen4x3"/>
  <p:notesSz cx="6858000" cy="9144000"/>
  <p:defaultText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7813" autoAdjust="0"/>
  </p:normalViewPr>
  <p:slideViewPr>
    <p:cSldViewPr snapToGrid="0" snapToObjects="1">
      <p:cViewPr varScale="1">
        <p:scale>
          <a:sx n="86" d="100"/>
          <a:sy n="86" d="100"/>
        </p:scale>
        <p:origin x="-28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64"/>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DDBA77-01D7-1C43-82C0-A821478FEEB3}" type="datetime1">
              <a:rPr lang="en-US" smtClean="0"/>
              <a:t>1/19/15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9A9F4-2EA0-D642-BC14-6E31C5CCD8DC}" type="datetime1">
              <a:rPr lang="en-US" smtClean="0"/>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hf hdr="0" dt="0"/>
  <p:notesStyle>
    <a:lvl1pPr marL="0" algn="l" defTabSz="457177" rtl="0" eaLnBrk="1" latinLnBrk="0" hangingPunct="1">
      <a:defRPr sz="1100" kern="1200">
        <a:solidFill>
          <a:schemeClr val="tx1"/>
        </a:solidFill>
        <a:latin typeface="+mn-lt"/>
        <a:ea typeface="+mn-ea"/>
        <a:cs typeface="+mn-cs"/>
      </a:defRPr>
    </a:lvl1pPr>
    <a:lvl2pPr marL="457177" algn="l" defTabSz="457177" rtl="0" eaLnBrk="1" latinLnBrk="0" hangingPunct="1">
      <a:defRPr sz="1100" kern="1200">
        <a:solidFill>
          <a:schemeClr val="tx1"/>
        </a:solidFill>
        <a:latin typeface="+mn-lt"/>
        <a:ea typeface="+mn-ea"/>
        <a:cs typeface="+mn-cs"/>
      </a:defRPr>
    </a:lvl2pPr>
    <a:lvl3pPr marL="914354" algn="l" defTabSz="457177" rtl="0" eaLnBrk="1" latinLnBrk="0" hangingPunct="1">
      <a:defRPr sz="1100" kern="1200">
        <a:solidFill>
          <a:schemeClr val="tx1"/>
        </a:solidFill>
        <a:latin typeface="+mn-lt"/>
        <a:ea typeface="+mn-ea"/>
        <a:cs typeface="+mn-cs"/>
      </a:defRPr>
    </a:lvl3pPr>
    <a:lvl4pPr marL="1371531" algn="l" defTabSz="457177" rtl="0" eaLnBrk="1" latinLnBrk="0" hangingPunct="1">
      <a:defRPr sz="1100" kern="1200">
        <a:solidFill>
          <a:schemeClr val="tx1"/>
        </a:solidFill>
        <a:latin typeface="+mn-lt"/>
        <a:ea typeface="+mn-ea"/>
        <a:cs typeface="+mn-cs"/>
      </a:defRPr>
    </a:lvl4pPr>
    <a:lvl5pPr marL="1828709" algn="l" defTabSz="457177" rtl="0" eaLnBrk="1" latinLnBrk="0" hangingPunct="1">
      <a:defRPr sz="1100" kern="1200">
        <a:solidFill>
          <a:schemeClr val="tx1"/>
        </a:solidFill>
        <a:latin typeface="+mn-lt"/>
        <a:ea typeface="+mn-ea"/>
        <a:cs typeface="+mn-cs"/>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Heng</a:t>
            </a:r>
            <a:r>
              <a:rPr lang="en-US" dirty="0" smtClean="0"/>
              <a:t> Li is the creator of</a:t>
            </a:r>
            <a:r>
              <a:rPr lang="en-US" baseline="0" dirty="0" smtClean="0"/>
              <a:t> many bioinformatics tools for next-gen sequencing, including</a:t>
            </a:r>
            <a:r>
              <a:rPr lang="en-US" dirty="0" smtClean="0"/>
              <a:t> </a:t>
            </a:r>
            <a:r>
              <a:rPr lang="en-US" dirty="0" err="1" smtClean="0"/>
              <a:t>samtools</a:t>
            </a:r>
            <a:r>
              <a:rPr lang="en-US" dirty="0" smtClean="0"/>
              <a:t>,</a:t>
            </a:r>
            <a:r>
              <a:rPr lang="en-US" baseline="0" dirty="0" smtClean="0"/>
              <a:t> BWA, and MAQ.  He’s widely regarded as an expert on the analysis of sequences.  I came across this paper while working on a data analysis pipeline for the drug-resistance project Ross is working on in Lisa’s lab.</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paper gives the following</a:t>
            </a:r>
            <a:r>
              <a:rPr lang="en-US" baseline="0" dirty="0" smtClean="0"/>
              <a:t> options for possible sources of heterozygotes.  Obviously the paper thinks, or hopes, 1 and 2 are minimal and that 3 and 4 are the vast majority of sources.  In particular, the premise is that the mappers and callers should take 3 into account, and so error rate estimations lump the last two sources together.</a:t>
            </a:r>
            <a:endParaRPr lang="en-US" dirty="0" smtClean="0"/>
          </a:p>
          <a:p>
            <a:endParaRPr lang="en-US" dirty="0" smtClean="0"/>
          </a:p>
          <a:p>
            <a:r>
              <a:rPr lang="en-US" dirty="0" smtClean="0"/>
              <a:t>The author seems to be convinced that CHM1 is effectively haploid</a:t>
            </a:r>
            <a:r>
              <a:rPr lang="en-US" baseline="0" dirty="0" smtClean="0"/>
              <a:t> due to the a) small overlap of heterozygous </a:t>
            </a:r>
            <a:r>
              <a:rPr lang="en-US" baseline="0" dirty="0" err="1" smtClean="0"/>
              <a:t>callsets</a:t>
            </a:r>
            <a:r>
              <a:rPr lang="en-US" baseline="0" dirty="0" smtClean="0"/>
              <a:t> in figure 2 (suggesting sequencing error and/or algorithm artifacts as causes) and b) that there is an order of magnitude difference between the raw calls against the positive control vs. the haploid line (the implication being that there should be 10x more if it wasn’t haploid).  However, Li speculates after a perusal of other datasets that “there may be 5-20k heterozygotes in CHM1 with strong alignment support from multiple </a:t>
            </a:r>
            <a:r>
              <a:rPr lang="en-US" baseline="0" dirty="0" err="1" smtClean="0"/>
              <a:t>Illumina</a:t>
            </a:r>
            <a:r>
              <a:rPr lang="en-US" baseline="0" dirty="0" smtClean="0"/>
              <a:t> libraries,” but that “it is hard to get a more accurate estimate … with the data we are using.”  … which isn’t exactly confidence enhancing.</a:t>
            </a:r>
          </a:p>
          <a:p>
            <a:endParaRPr lang="en-US" baseline="0" dirty="0" smtClean="0"/>
          </a:p>
          <a:p>
            <a:r>
              <a:rPr lang="en-US" dirty="0" smtClean="0"/>
              <a:t>However, the argument goes, even if the 3-way intersections</a:t>
            </a:r>
            <a:r>
              <a:rPr lang="en-US" baseline="0" dirty="0" smtClean="0"/>
              <a:t> of figure 2 are treated as real heterozygotes, then it only places a lower bound of error rate estimation at 17.7k per genome, or about 1 per 170k.  The rest of the heterozygous calls made in CHM1 by callers can be used to calculate an error rate at least above that lower bound </a:t>
            </a:r>
            <a:r>
              <a:rPr lang="en-US" baseline="0" smtClean="0"/>
              <a:t>of accuracy.</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10</a:t>
            </a:fld>
            <a:endParaRPr lang="en-US"/>
          </a:p>
        </p:txBody>
      </p:sp>
    </p:spTree>
    <p:extLst>
      <p:ext uri="{BB962C8B-B14F-4D97-AF65-F5344CB8AC3E}">
        <p14:creationId xmlns:p14="http://schemas.microsoft.com/office/powerpoint/2010/main" val="130114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13</a:t>
            </a:fld>
            <a:endParaRPr lang="en-US"/>
          </a:p>
        </p:txBody>
      </p:sp>
    </p:spTree>
    <p:extLst>
      <p:ext uri="{BB962C8B-B14F-4D97-AF65-F5344CB8AC3E}">
        <p14:creationId xmlns:p14="http://schemas.microsoft.com/office/powerpoint/2010/main" val="1642713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raw call sets suggests a</a:t>
            </a:r>
            <a:r>
              <a:rPr lang="en-US" baseline="0" dirty="0" smtClean="0"/>
              <a:t> calling</a:t>
            </a:r>
            <a:r>
              <a:rPr lang="en-US" dirty="0" smtClean="0"/>
              <a:t> error every</a:t>
            </a:r>
            <a:r>
              <a:rPr lang="en-US" baseline="0" dirty="0" smtClean="0"/>
              <a:t> 10-15kb.  This is a “total error” estimate, which includes errors caused by PCR, sequencing, alignment, etc.  After filtering, it’s an order of magnitude better.  Their one concrete suggestion is to use the intersection of two raw </a:t>
            </a:r>
            <a:r>
              <a:rPr lang="en-US" baseline="0" dirty="0" err="1" smtClean="0"/>
              <a:t>callsets</a:t>
            </a:r>
            <a:r>
              <a:rPr lang="en-US" baseline="0" dirty="0" smtClean="0"/>
              <a:t> and then apply filtering to that shared subset.</a:t>
            </a:r>
          </a:p>
          <a:p>
            <a:endParaRPr lang="en-US" baseline="0" dirty="0" smtClean="0"/>
          </a:p>
          <a:p>
            <a:r>
              <a:rPr lang="en-US" baseline="0" dirty="0" smtClean="0"/>
              <a:t>The methods Li uses in this paper are intriguing, and I was hoping for results that would help inform our look at variants in HIV.  Unfortunately the results mostly support what we already know or suspect, and they don’t contain much in the way of concretely usable findings, at least for us. Part of this is that some techniques are based on the well-studied human genome datasets used and aren’t applicable to viral sequencing.</a:t>
            </a:r>
            <a:endParaRPr lang="en-US" baseline="0" dirty="0" smtClean="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14</a:t>
            </a:fld>
            <a:endParaRPr lang="en-US"/>
          </a:p>
        </p:txBody>
      </p:sp>
    </p:spTree>
    <p:extLst>
      <p:ext uri="{BB962C8B-B14F-4D97-AF65-F5344CB8AC3E}">
        <p14:creationId xmlns:p14="http://schemas.microsoft.com/office/powerpoint/2010/main" val="39109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NGS data, the</a:t>
            </a:r>
            <a:r>
              <a:rPr lang="en-US" baseline="0" dirty="0" smtClean="0"/>
              <a:t> total error rate of SNP/SNV call is</a:t>
            </a:r>
            <a:r>
              <a:rPr lang="en-US" dirty="0" smtClean="0"/>
              <a:t> pretty unclear.</a:t>
            </a:r>
            <a:r>
              <a:rPr lang="en-US" baseline="0" dirty="0" smtClean="0"/>
              <a:t>  Additionally, there are many possible sources of error, and it’s unclear which are the leading causes of error in calls.  There’s no good, standardized, general-purpose “truth set” for calibration of SNP calls.  The lack of both of these make it hard to determine “good” from “bad” SNP calls, or assign a probability of correctness.</a:t>
            </a:r>
          </a:p>
          <a:p>
            <a:endParaRPr lang="en-US" baseline="0" dirty="0" smtClean="0"/>
          </a:p>
          <a:p>
            <a:r>
              <a:rPr lang="en-US" baseline="0" dirty="0" smtClean="0"/>
              <a:t>That said, being able to detect low-level variation reliably is useful in innumerable contexts, so we try to do this anyway with all sorts of modeling, filtering, and </a:t>
            </a:r>
            <a:r>
              <a:rPr lang="en-US" baseline="0" dirty="0" err="1" smtClean="0"/>
              <a:t>thresholding</a:t>
            </a:r>
            <a:r>
              <a:rPr lang="en-US" baseline="0" dirty="0" smtClean="0"/>
              <a:t>.</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2</a:t>
            </a:fld>
            <a:endParaRPr lang="en-US"/>
          </a:p>
        </p:txBody>
      </p:sp>
    </p:spTree>
    <p:extLst>
      <p:ext uri="{BB962C8B-B14F-4D97-AF65-F5344CB8AC3E}">
        <p14:creationId xmlns:p14="http://schemas.microsoft.com/office/powerpoint/2010/main" val="38245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Simulation of NGS</a:t>
            </a:r>
            <a:r>
              <a:rPr lang="en-US" baseline="0" dirty="0" smtClean="0"/>
              <a:t> data</a:t>
            </a:r>
            <a:r>
              <a:rPr lang="en-US" dirty="0" smtClean="0"/>
              <a:t> is one potential means of calibrating</a:t>
            </a:r>
            <a:r>
              <a:rPr lang="en-US" baseline="0" dirty="0" smtClean="0"/>
              <a:t> SNP callers, but it suffers from a number of intractable problems causing diminishing returns that make it less appealing.</a:t>
            </a:r>
          </a:p>
          <a:p>
            <a:endParaRPr lang="en-US" baseline="0" dirty="0" smtClean="0"/>
          </a:p>
          <a:p>
            <a:r>
              <a:rPr lang="en-US" baseline="0" dirty="0" smtClean="0"/>
              <a:t>All of these factors affect or have the potential to affect variant calls, but they are also hard to simulate realistically.  If we try, do the results say more about the simulated data itself than the variant calling methods?  If we ignore them, we underestimate error rates.</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3</a:t>
            </a:fld>
            <a:endParaRPr lang="en-US"/>
          </a:p>
        </p:txBody>
      </p:sp>
    </p:spTree>
    <p:extLst>
      <p:ext uri="{BB962C8B-B14F-4D97-AF65-F5344CB8AC3E}">
        <p14:creationId xmlns:p14="http://schemas.microsoft.com/office/powerpoint/2010/main" val="163173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data is an</a:t>
            </a:r>
            <a:r>
              <a:rPr lang="en-US" baseline="0" dirty="0" smtClean="0"/>
              <a:t> improvement in terms of a calibration truth set, but it too has issues which are hard to resolve. For example, using real variant data hides systematic errors which all callers make. Comparison methods operating on real data, either via experimental genotyping of select sites or comparing against other tools/pipelines, only produce a relative accuracy without any grounding point for overall accuracy.  False-negatives are usually hard to ascertain since they require some level of ground-truth, and comparison methods which only look at existing data don’t necessarily tell the full story on these type II errors.  Li notes that experimental validation using microarrays tends towards easier regions, and so doesn’t necessarily provide an unbiased look across all regions.</a:t>
            </a:r>
          </a:p>
          <a:p>
            <a:endParaRPr lang="en-US" baseline="0" dirty="0" smtClean="0"/>
          </a:p>
          <a:p>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a:t>
            </a:fld>
            <a:endParaRPr lang="en-US"/>
          </a:p>
        </p:txBody>
      </p:sp>
    </p:spTree>
    <p:extLst>
      <p:ext uri="{BB962C8B-B14F-4D97-AF65-F5344CB8AC3E}">
        <p14:creationId xmlns:p14="http://schemas.microsoft.com/office/powerpoint/2010/main" val="67773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 solution to these</a:t>
            </a:r>
            <a:r>
              <a:rPr lang="en-US" baseline="0" dirty="0" smtClean="0"/>
              <a:t> problems with simulation and real variant data is to</a:t>
            </a:r>
            <a:r>
              <a:rPr lang="en-US" dirty="0" smtClean="0"/>
              <a:t> instead use a haploid human cell line to call variants</a:t>
            </a:r>
            <a:r>
              <a:rPr lang="en-US" baseline="0" dirty="0" smtClean="0"/>
              <a:t> using multiple mappers (aligners) and callers.  The hypothesis is that “vast majority” of heterozygous calls should be errors of some sort, and the affect of extent of the true heterozygous sites in the cell line (such as those via somatic mutations) should only put a lower bound on the error rate estimation.  Theoretically the fewer heterozygous variants called, the better the caller.  The haploid cell line is derived from a molar pregnancy where the egg was missing a nucleus.</a:t>
            </a:r>
          </a:p>
          <a:p>
            <a:endParaRPr lang="en-US" baseline="0" dirty="0" smtClean="0"/>
          </a:p>
          <a:p>
            <a:r>
              <a:rPr lang="en-US" baseline="0" dirty="0" smtClean="0"/>
              <a:t>A positive control cell line is used to avoid overrating callers which simply aren’t as sensitive.  Using filters independent of any particular caller provides another level of control on the variant calls, and also hopefully suggests good overall filters regardless of the specific pipeline used.</a:t>
            </a:r>
          </a:p>
          <a:p>
            <a:endParaRPr lang="en-US" baseline="0" dirty="0" smtClean="0"/>
          </a:p>
          <a:p>
            <a:r>
              <a:rPr lang="en-US" baseline="0" dirty="0" smtClean="0"/>
              <a:t>CHM1 is from a PCR library, the control is not.</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5</a:t>
            </a:fld>
            <a:endParaRPr lang="en-US"/>
          </a:p>
        </p:txBody>
      </p:sp>
    </p:spTree>
    <p:extLst>
      <p:ext uri="{BB962C8B-B14F-4D97-AF65-F5344CB8AC3E}">
        <p14:creationId xmlns:p14="http://schemas.microsoft.com/office/powerpoint/2010/main" val="224242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primary mappers used were Bowtie2</a:t>
            </a:r>
            <a:r>
              <a:rPr lang="en-US" baseline="0" dirty="0" smtClean="0"/>
              <a:t> and BWA-MEM (maximal exact matches).  The callers are </a:t>
            </a:r>
            <a:r>
              <a:rPr lang="en-US" baseline="0" dirty="0" err="1" smtClean="0"/>
              <a:t>Freebayes</a:t>
            </a:r>
            <a:r>
              <a:rPr lang="en-US" baseline="0" dirty="0" smtClean="0"/>
              <a:t>, from the </a:t>
            </a:r>
            <a:r>
              <a:rPr lang="en-US" baseline="0" dirty="0" err="1" smtClean="0"/>
              <a:t>Marth</a:t>
            </a:r>
            <a:r>
              <a:rPr lang="en-US" baseline="0" dirty="0" smtClean="0"/>
              <a:t> lab at Boston College, </a:t>
            </a:r>
            <a:r>
              <a:rPr lang="en-US" baseline="0" dirty="0" err="1" smtClean="0"/>
              <a:t>samtools</a:t>
            </a:r>
            <a:r>
              <a:rPr lang="en-US" baseline="0" dirty="0" smtClean="0"/>
              <a:t>, two different ones from the Genome Analysis </a:t>
            </a:r>
            <a:r>
              <a:rPr lang="en-US" baseline="0" dirty="0" err="1" smtClean="0"/>
              <a:t>ToolKit</a:t>
            </a:r>
            <a:r>
              <a:rPr lang="en-US" baseline="0" dirty="0" smtClean="0"/>
              <a:t> (GATK) by the Broad Institute, and Platypus.</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6</a:t>
            </a:fld>
            <a:endParaRPr lang="en-US"/>
          </a:p>
        </p:txBody>
      </p:sp>
    </p:spTree>
    <p:extLst>
      <p:ext uri="{BB962C8B-B14F-4D97-AF65-F5344CB8AC3E}">
        <p14:creationId xmlns:p14="http://schemas.microsoft.com/office/powerpoint/2010/main" val="171047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Panel of filters, which</a:t>
            </a:r>
            <a:r>
              <a:rPr lang="en-US" baseline="0" dirty="0" smtClean="0"/>
              <a:t> are applied in order regardless of pipeline, so they’re cumulative.</a:t>
            </a:r>
            <a:endParaRPr lang="en-US" dirty="0"/>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7</a:t>
            </a:fld>
            <a:endParaRPr lang="en-US"/>
          </a:p>
        </p:txBody>
      </p:sp>
    </p:spTree>
    <p:extLst>
      <p:ext uri="{BB962C8B-B14F-4D97-AF65-F5344CB8AC3E}">
        <p14:creationId xmlns:p14="http://schemas.microsoft.com/office/powerpoint/2010/main" val="3400720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paper asserts that the two sequence datasets are very</a:t>
            </a:r>
            <a:r>
              <a:rPr lang="en-US" baseline="0" dirty="0" smtClean="0"/>
              <a:t> similar.  For example, both are from 100bp </a:t>
            </a:r>
            <a:r>
              <a:rPr lang="en-US" baseline="0" dirty="0" err="1" smtClean="0"/>
              <a:t>Illumina</a:t>
            </a:r>
            <a:r>
              <a:rPr lang="en-US" baseline="0" dirty="0" smtClean="0"/>
              <a:t> reads, both have about the same coverage (after PCR duplicate removal from CHM1 data), and both have roughly the same number of called variants per haplotype.  Haplotypes in this case are alleles which are close to each other and statistically associated in the data, or more simply put, alleles which occur together.</a:t>
            </a:r>
          </a:p>
          <a:p>
            <a:endParaRPr lang="en-US" baseline="0" dirty="0" smtClean="0"/>
          </a:p>
          <a:p>
            <a:r>
              <a:rPr lang="en-US" baseline="0" dirty="0" smtClean="0"/>
              <a:t>All right, so let’s look at the first figure.</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8</a:t>
            </a:fld>
            <a:endParaRPr lang="en-US"/>
          </a:p>
        </p:txBody>
      </p:sp>
    </p:spTree>
    <p:extLst>
      <p:ext uri="{BB962C8B-B14F-4D97-AF65-F5344CB8AC3E}">
        <p14:creationId xmlns:p14="http://schemas.microsoft.com/office/powerpoint/2010/main" val="427278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Calls after filtering.  Columns alternate by mapper (bt2 then </a:t>
            </a:r>
            <a:r>
              <a:rPr lang="en-US" dirty="0" err="1" smtClean="0"/>
              <a:t>mem</a:t>
            </a:r>
            <a:r>
              <a:rPr lang="en-US" dirty="0" smtClean="0"/>
              <a:t>),</a:t>
            </a:r>
            <a:r>
              <a:rPr lang="en-US" baseline="0" dirty="0" smtClean="0"/>
              <a:t> grouped by caller.  Note that y axes are in thousands except the lower left, which is in millions, and the scales are different.</a:t>
            </a:r>
          </a:p>
          <a:p>
            <a:endParaRPr lang="en-US" baseline="0" dirty="0" smtClean="0"/>
          </a:p>
          <a:p>
            <a:r>
              <a:rPr lang="en-US" baseline="0" dirty="0" smtClean="0"/>
              <a:t>80-90% of heterozygous </a:t>
            </a:r>
            <a:r>
              <a:rPr lang="en-US" baseline="0" dirty="0" err="1" smtClean="0"/>
              <a:t>indel</a:t>
            </a:r>
            <a:r>
              <a:rPr lang="en-US" baseline="0" dirty="0" smtClean="0"/>
              <a:t> calls in the haploid cell line fall within LCRs, while up to 60% of heterozygous SNP calls do.  False-positive rate for </a:t>
            </a:r>
            <a:r>
              <a:rPr lang="en-US" baseline="0" dirty="0" err="1" smtClean="0"/>
              <a:t>indels</a:t>
            </a:r>
            <a:r>
              <a:rPr lang="en-US" baseline="0" dirty="0" smtClean="0"/>
              <a:t> is calculated as 10-40% in LCRs, but only 1-8% outside.  If you assume that all calls in CHM1 are errors, then after filtering the error rate looks like about 15-30k per human genome (~3 billion </a:t>
            </a:r>
            <a:r>
              <a:rPr lang="en-US" baseline="0" dirty="0" err="1" smtClean="0"/>
              <a:t>bp</a:t>
            </a:r>
            <a:r>
              <a:rPr lang="en-US" baseline="0" dirty="0" smtClean="0"/>
              <a:t>), or 1 error per 100-200kbp.</a:t>
            </a:r>
          </a:p>
          <a:p>
            <a:endParaRPr lang="en-US" baseline="0" dirty="0" smtClean="0"/>
          </a:p>
          <a:p>
            <a:r>
              <a:rPr lang="en-US" baseline="0" dirty="0" smtClean="0"/>
              <a:t>The question still remains: Is the haploid cell line actually haploid?  What fraction of heterozygous calls are true positives rather than false positives is important, and if it’s too high than it’s not a good negative control.  The paper tries to address that with the next two figures.</a:t>
            </a:r>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9</a:t>
            </a:fld>
            <a:endParaRPr lang="en-US"/>
          </a:p>
        </p:txBody>
      </p:sp>
    </p:spTree>
    <p:extLst>
      <p:ext uri="{BB962C8B-B14F-4D97-AF65-F5344CB8AC3E}">
        <p14:creationId xmlns:p14="http://schemas.microsoft.com/office/powerpoint/2010/main" val="181402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0361B-7C2E-6047-A1C8-975BE1470BC3}"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5BB77-D485-8D41-BA26-51450E9C5BA1}"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8"/>
            <a:ext cx="2057400"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12C4-8E5E-8644-AB2C-3C5E437FC403}"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95657-2892-9144-93AC-469120B30FC4}"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4"/>
            <a:ext cx="7772400" cy="1500188"/>
          </a:xfrm>
        </p:spPr>
        <p:txBody>
          <a:bodyPr anchor="b"/>
          <a:lstStyle>
            <a:lvl1pPr marL="0" indent="0">
              <a:buNone/>
              <a:defRPr sz="2000">
                <a:solidFill>
                  <a:schemeClr val="tx1">
                    <a:tint val="75000"/>
                  </a:schemeClr>
                </a:solidFill>
              </a:defRPr>
            </a:lvl1pPr>
            <a:lvl2pPr marL="457177" indent="0">
              <a:buNone/>
              <a:defRPr sz="1900">
                <a:solidFill>
                  <a:schemeClr val="tx1">
                    <a:tint val="75000"/>
                  </a:schemeClr>
                </a:solidFill>
              </a:defRPr>
            </a:lvl2pPr>
            <a:lvl3pPr marL="914354" indent="0">
              <a:buNone/>
              <a:defRPr sz="1600">
                <a:solidFill>
                  <a:schemeClr val="tx1">
                    <a:tint val="75000"/>
                  </a:schemeClr>
                </a:solidFill>
              </a:defRPr>
            </a:lvl3pPr>
            <a:lvl4pPr marL="1371531"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BA15-4BCB-EC4E-A6EB-A2A716FAA56B}" type="datetime1">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81BC48-D683-FD46-9E98-F2497DC9D64E}"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4"/>
            <a:ext cx="4040188"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A0914-CE5B-B043-BEBB-F3BCF2C69049}" type="datetime1">
              <a:rPr lang="en-US" smtClean="0"/>
              <a:t>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FB979-AAAD-2940-9B04-975854F5AA57}" type="datetime1">
              <a:rPr lang="en-US" smtClean="0"/>
              <a:t>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3E74-C887-E248-B21C-63345BCA29B8}" type="datetime1">
              <a:rPr lang="en-US" smtClean="0"/>
              <a:t>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2"/>
            <a:ext cx="5111751" cy="5853113"/>
          </a:xfrm>
        </p:spPr>
        <p:txBody>
          <a:bodyPr/>
          <a:lstStyle>
            <a:lvl1pPr>
              <a:defRPr sz="31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1"/>
            <a:ext cx="3008312" cy="4691063"/>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3091-5EB1-5C4D-8189-536D581B812B}"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6"/>
            <a:ext cx="5486400" cy="4114800"/>
          </a:xfrm>
        </p:spPr>
        <p:txBody>
          <a:bodyPr/>
          <a:lstStyle>
            <a:lvl1pPr marL="0" indent="0">
              <a:buNone/>
              <a:defRPr sz="3100"/>
            </a:lvl1pPr>
            <a:lvl2pPr marL="457177" indent="0">
              <a:buNone/>
              <a:defRPr sz="29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9" y="5367340"/>
            <a:ext cx="5486400" cy="804862"/>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41360-92F5-C848-B728-3639E8DF0003}" type="datetime1">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5" tIns="45718" rIns="91435"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6"/>
          </a:xfrm>
          <a:prstGeom prst="rect">
            <a:avLst/>
          </a:prstGeom>
        </p:spPr>
        <p:txBody>
          <a:bodyPr vert="horz" lIns="91435" tIns="45718" rIns="91435" bIns="45718" rtlCol="0" anchor="ctr"/>
          <a:lstStyle>
            <a:lvl1pPr algn="l">
              <a:defRPr sz="1100">
                <a:solidFill>
                  <a:schemeClr val="tx1">
                    <a:tint val="75000"/>
                  </a:schemeClr>
                </a:solidFill>
              </a:defRPr>
            </a:lvl1pPr>
          </a:lstStyle>
          <a:p>
            <a:fld id="{2F30A998-7601-0D4B-A7A1-0375E82ADAB8}" type="datetime1">
              <a:rPr lang="en-US" smtClean="0"/>
              <a:t>1/19/15</a:t>
            </a:fld>
            <a:endParaRPr lang="en-US"/>
          </a:p>
        </p:txBody>
      </p:sp>
      <p:sp>
        <p:nvSpPr>
          <p:cNvPr id="5" name="Footer Placeholder 4"/>
          <p:cNvSpPr>
            <a:spLocks noGrp="1"/>
          </p:cNvSpPr>
          <p:nvPr>
            <p:ph type="ftr" sz="quarter" idx="3"/>
          </p:nvPr>
        </p:nvSpPr>
        <p:spPr>
          <a:xfrm>
            <a:off x="3124200" y="6356350"/>
            <a:ext cx="2895600" cy="365126"/>
          </a:xfrm>
          <a:prstGeom prst="rect">
            <a:avLst/>
          </a:prstGeom>
        </p:spPr>
        <p:txBody>
          <a:bodyPr vert="horz" lIns="91435" tIns="45718" rIns="91435" bIns="45718"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6"/>
          </a:xfrm>
          <a:prstGeom prst="rect">
            <a:avLst/>
          </a:prstGeom>
        </p:spPr>
        <p:txBody>
          <a:bodyPr vert="horz" lIns="91435" tIns="45718" rIns="91435" bIns="45718" rtlCol="0" anchor="ctr"/>
          <a:lstStyle>
            <a:lvl1pPr algn="r">
              <a:defRPr sz="11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457177" rtl="0" eaLnBrk="1" latinLnBrk="0" hangingPunct="1">
        <a:spcBef>
          <a:spcPct val="20000"/>
        </a:spcBef>
        <a:buFont typeface="Arial"/>
        <a:buChar char="•"/>
        <a:defRPr sz="3100" kern="1200">
          <a:solidFill>
            <a:schemeClr val="tx1"/>
          </a:solidFill>
          <a:latin typeface="+mn-lt"/>
          <a:ea typeface="+mn-ea"/>
          <a:cs typeface="+mn-cs"/>
        </a:defRPr>
      </a:lvl1pPr>
      <a:lvl2pPr marL="742913" indent="-285736" algn="l" defTabSz="457177" rtl="0" eaLnBrk="1" latinLnBrk="0" hangingPunct="1">
        <a:spcBef>
          <a:spcPct val="20000"/>
        </a:spcBef>
        <a:buFont typeface="Arial"/>
        <a:buChar char="–"/>
        <a:defRPr sz="2900" kern="1200">
          <a:solidFill>
            <a:schemeClr val="tx1"/>
          </a:solidFill>
          <a:latin typeface="+mn-lt"/>
          <a:ea typeface="+mn-ea"/>
          <a:cs typeface="+mn-cs"/>
        </a:defRPr>
      </a:lvl2pPr>
      <a:lvl3pPr marL="1142943" indent="-228589"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20" indent="-228589"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7" indent="-228589"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99"/>
            <a:ext cx="7772400" cy="1470026"/>
          </a:xfrm>
        </p:spPr>
        <p:txBody>
          <a:bodyPr>
            <a:normAutofit/>
          </a:bodyPr>
          <a:lstStyle/>
          <a:p>
            <a:r>
              <a:rPr lang="en-US" dirty="0" smtClean="0"/>
              <a:t>Mullins Lab Journal Club</a:t>
            </a:r>
            <a:endParaRPr lang="en-US" dirty="0"/>
          </a:p>
        </p:txBody>
      </p:sp>
      <p:sp>
        <p:nvSpPr>
          <p:cNvPr id="3" name="Subtitle 2"/>
          <p:cNvSpPr>
            <a:spLocks noGrp="1"/>
          </p:cNvSpPr>
          <p:nvPr>
            <p:ph type="subTitle" idx="1"/>
          </p:nvPr>
        </p:nvSpPr>
        <p:spPr>
          <a:xfrm>
            <a:off x="0" y="6475188"/>
            <a:ext cx="9144000" cy="395515"/>
          </a:xfrm>
        </p:spPr>
        <p:txBody>
          <a:bodyPr>
            <a:normAutofit/>
          </a:bodyPr>
          <a:lstStyle/>
          <a:p>
            <a:pPr algn="r"/>
            <a:r>
              <a:rPr lang="en-US" sz="1600" dirty="0"/>
              <a:t>Thomas Sibley – </a:t>
            </a:r>
            <a:r>
              <a:rPr lang="en-US" sz="1600" dirty="0" smtClean="0"/>
              <a:t>20 January 2015 – </a:t>
            </a:r>
            <a:r>
              <a:rPr lang="en-US" sz="1600" dirty="0"/>
              <a:t>Mullins </a:t>
            </a:r>
            <a:r>
              <a:rPr lang="en-US" sz="1600" dirty="0" smtClean="0"/>
              <a:t>Lab Journal Club</a:t>
            </a:r>
            <a:endParaRPr lang="en-US" sz="1600" dirty="0"/>
          </a:p>
        </p:txBody>
      </p:sp>
      <p:sp>
        <p:nvSpPr>
          <p:cNvPr id="4" name="Slide Number Placeholder 3"/>
          <p:cNvSpPr>
            <a:spLocks noGrp="1"/>
          </p:cNvSpPr>
          <p:nvPr>
            <p:ph type="sldNum" sz="quarter" idx="12"/>
          </p:nvPr>
        </p:nvSpPr>
        <p:spPr/>
        <p:txBody>
          <a:bodyPr/>
          <a:lstStyle/>
          <a:p>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3" y="1831261"/>
            <a:ext cx="8920015" cy="2717356"/>
          </a:xfrm>
          <a:prstGeom prst="rect">
            <a:avLst/>
          </a:prstGeom>
        </p:spPr>
      </p:pic>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1B865D-3DF9-0645-8011-9936F226B8ED}" type="slidenum">
              <a:rPr lang="en-US" smtClean="0"/>
              <a:pPr/>
              <a:t>10</a:t>
            </a:fld>
            <a:endParaRPr lang="en-US"/>
          </a:p>
        </p:txBody>
      </p:sp>
      <p:pic>
        <p:nvPicPr>
          <p:cNvPr id="5" name="Picture 4" descr="figure-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9823"/>
            <a:ext cx="9152285" cy="4533849"/>
          </a:xfrm>
          <a:prstGeom prst="rect">
            <a:avLst/>
          </a:prstGeom>
        </p:spPr>
      </p:pic>
      <p:sp>
        <p:nvSpPr>
          <p:cNvPr id="6" name="Rectangle 5"/>
          <p:cNvSpPr/>
          <p:nvPr/>
        </p:nvSpPr>
        <p:spPr>
          <a:xfrm>
            <a:off x="0" y="2599210"/>
            <a:ext cx="4562772" cy="27911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706327" y="2436655"/>
            <a:ext cx="1447095" cy="2363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2429" y="3545906"/>
            <a:ext cx="8989855" cy="2677656"/>
          </a:xfrm>
          <a:prstGeom prst="rect">
            <a:avLst/>
          </a:prstGeom>
          <a:noFill/>
        </p:spPr>
        <p:txBody>
          <a:bodyPr wrap="square" rtlCol="0">
            <a:spAutoFit/>
          </a:bodyPr>
          <a:lstStyle/>
          <a:p>
            <a:r>
              <a:rPr lang="en-US" sz="2800" dirty="0" smtClean="0"/>
              <a:t>Sources of heterozygotes:</a:t>
            </a:r>
          </a:p>
          <a:p>
            <a:endParaRPr lang="en-US" sz="2800" dirty="0" smtClean="0"/>
          </a:p>
          <a:p>
            <a:pPr marL="514350" indent="-514350">
              <a:buFont typeface="+mj-lt"/>
              <a:buAutoNum type="arabicPeriod"/>
            </a:pPr>
            <a:r>
              <a:rPr lang="en-US" sz="2800" dirty="0" smtClean="0"/>
              <a:t>not truly haploid</a:t>
            </a:r>
          </a:p>
          <a:p>
            <a:pPr marL="514350" indent="-514350">
              <a:buFont typeface="+mj-lt"/>
              <a:buAutoNum type="arabicPeriod"/>
            </a:pPr>
            <a:r>
              <a:rPr lang="en-US" sz="2800" dirty="0" smtClean="0"/>
              <a:t>somatic mutations</a:t>
            </a:r>
          </a:p>
          <a:p>
            <a:pPr marL="514350" indent="-514350">
              <a:buFont typeface="+mj-lt"/>
              <a:buAutoNum type="arabicPeriod"/>
            </a:pPr>
            <a:r>
              <a:rPr lang="en-US" sz="2800" dirty="0" smtClean="0"/>
              <a:t>library construction (i.e. PCR) and/or sequencing errors</a:t>
            </a:r>
          </a:p>
          <a:p>
            <a:pPr marL="514350" indent="-514350">
              <a:buFont typeface="+mj-lt"/>
              <a:buAutoNum type="arabicPeriod"/>
            </a:pPr>
            <a:r>
              <a:rPr lang="en-US" sz="2800" dirty="0" smtClean="0"/>
              <a:t>mapping and/or variant calling flaws</a:t>
            </a:r>
            <a:endParaRPr lang="en-US" sz="2800" dirty="0"/>
          </a:p>
        </p:txBody>
      </p:sp>
    </p:spTree>
    <p:extLst>
      <p:ext uri="{BB962C8B-B14F-4D97-AF65-F5344CB8AC3E}">
        <p14:creationId xmlns:p14="http://schemas.microsoft.com/office/powerpoint/2010/main" val="207435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11</a:t>
            </a:fld>
            <a:endParaRPr lang="en-US"/>
          </a:p>
        </p:txBody>
      </p:sp>
      <p:pic>
        <p:nvPicPr>
          <p:cNvPr id="3" name="Picture 2" descr="figure-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37154"/>
            <a:ext cx="9141161" cy="3012720"/>
          </a:xfrm>
          <a:prstGeom prst="rect">
            <a:avLst/>
          </a:prstGeom>
        </p:spPr>
      </p:pic>
    </p:spTree>
    <p:extLst>
      <p:ext uri="{BB962C8B-B14F-4D97-AF65-F5344CB8AC3E}">
        <p14:creationId xmlns:p14="http://schemas.microsoft.com/office/powerpoint/2010/main" val="65935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12</a:t>
            </a:fld>
            <a:endParaRPr lang="en-US"/>
          </a:p>
        </p:txBody>
      </p:sp>
      <p:pic>
        <p:nvPicPr>
          <p:cNvPr id="3" name="Picture 2" descr="figure-5.png"/>
          <p:cNvPicPr>
            <a:picLocks noChangeAspect="1"/>
          </p:cNvPicPr>
          <p:nvPr/>
        </p:nvPicPr>
        <p:blipFill rotWithShape="1">
          <a:blip r:embed="rId2">
            <a:extLst>
              <a:ext uri="{28A0092B-C50C-407E-A947-70E740481C1C}">
                <a14:useLocalDpi xmlns:a14="http://schemas.microsoft.com/office/drawing/2010/main" val="0"/>
              </a:ext>
            </a:extLst>
          </a:blip>
          <a:srcRect b="29199"/>
          <a:stretch/>
        </p:blipFill>
        <p:spPr>
          <a:xfrm>
            <a:off x="1124626" y="0"/>
            <a:ext cx="6894749" cy="6356349"/>
          </a:xfrm>
          <a:prstGeom prst="rect">
            <a:avLst/>
          </a:prstGeom>
        </p:spPr>
      </p:pic>
    </p:spTree>
    <p:extLst>
      <p:ext uri="{BB962C8B-B14F-4D97-AF65-F5344CB8AC3E}">
        <p14:creationId xmlns:p14="http://schemas.microsoft.com/office/powerpoint/2010/main" val="155171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13</a:t>
            </a:fld>
            <a:endParaRPr lang="en-US"/>
          </a:p>
        </p:txBody>
      </p:sp>
      <p:pic>
        <p:nvPicPr>
          <p:cNvPr id="3" name="Picture 2" descr="figure-6.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24737" y="0"/>
            <a:ext cx="7294527" cy="6203111"/>
          </a:xfrm>
          <a:prstGeom prst="rect">
            <a:avLst/>
          </a:prstGeom>
        </p:spPr>
      </p:pic>
    </p:spTree>
    <p:extLst>
      <p:ext uri="{BB962C8B-B14F-4D97-AF65-F5344CB8AC3E}">
        <p14:creationId xmlns:p14="http://schemas.microsoft.com/office/powerpoint/2010/main" val="224695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 and Questions</a:t>
            </a:r>
            <a:endParaRPr lang="en-US" dirty="0"/>
          </a:p>
        </p:txBody>
      </p:sp>
      <p:sp>
        <p:nvSpPr>
          <p:cNvPr id="5" name="Content Placeholder 4"/>
          <p:cNvSpPr>
            <a:spLocks noGrp="1"/>
          </p:cNvSpPr>
          <p:nvPr>
            <p:ph idx="1"/>
          </p:nvPr>
        </p:nvSpPr>
        <p:spPr/>
        <p:txBody>
          <a:bodyPr>
            <a:normAutofit/>
          </a:bodyPr>
          <a:lstStyle/>
          <a:p>
            <a:r>
              <a:rPr lang="en-US" dirty="0" smtClean="0"/>
              <a:t>Raw: 1 error per 10-15kb</a:t>
            </a:r>
          </a:p>
          <a:p>
            <a:r>
              <a:rPr lang="en-US" dirty="0" smtClean="0"/>
              <a:t>Filtered: 1 error per 100-200kb</a:t>
            </a:r>
          </a:p>
          <a:p>
            <a:r>
              <a:rPr lang="en-US" dirty="0" smtClean="0"/>
              <a:t>Low-complexity filter is best against false pos.</a:t>
            </a:r>
          </a:p>
          <a:p>
            <a:r>
              <a:rPr lang="en-US" dirty="0" smtClean="0"/>
              <a:t>Use intersection of two pipelines + filter</a:t>
            </a:r>
          </a:p>
          <a:p>
            <a:endParaRPr lang="en-US" dirty="0"/>
          </a:p>
          <a:p>
            <a:endParaRPr lang="en-US" dirty="0" smtClean="0"/>
          </a:p>
          <a:p>
            <a:r>
              <a:rPr lang="en-US" dirty="0" smtClean="0"/>
              <a:t>Is CHM1 actually haploid?</a:t>
            </a:r>
          </a:p>
          <a:p>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14</a:t>
            </a:fld>
            <a:endParaRPr lang="en-US"/>
          </a:p>
        </p:txBody>
      </p:sp>
    </p:spTree>
    <p:extLst>
      <p:ext uri="{BB962C8B-B14F-4D97-AF65-F5344CB8AC3E}">
        <p14:creationId xmlns:p14="http://schemas.microsoft.com/office/powerpoint/2010/main" val="162697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Sanger vs. NGS</a:t>
            </a:r>
            <a:endParaRPr lang="en-US" dirty="0"/>
          </a:p>
        </p:txBody>
      </p:sp>
      <p:sp>
        <p:nvSpPr>
          <p:cNvPr id="3" name="Content Placeholder 2"/>
          <p:cNvSpPr>
            <a:spLocks noGrp="1"/>
          </p:cNvSpPr>
          <p:nvPr>
            <p:ph idx="1"/>
          </p:nvPr>
        </p:nvSpPr>
        <p:spPr/>
        <p:txBody>
          <a:bodyPr/>
          <a:lstStyle/>
          <a:p>
            <a:r>
              <a:rPr lang="en-US" dirty="0" smtClean="0"/>
              <a:t>Sanger is easier</a:t>
            </a:r>
          </a:p>
          <a:p>
            <a:pPr lvl="1"/>
            <a:r>
              <a:rPr lang="en-US" dirty="0" smtClean="0"/>
              <a:t>Less data</a:t>
            </a:r>
          </a:p>
          <a:p>
            <a:pPr lvl="1"/>
            <a:r>
              <a:rPr lang="en-US" dirty="0" smtClean="0"/>
              <a:t>More confidence in sequence alignment</a:t>
            </a:r>
          </a:p>
          <a:p>
            <a:pPr lvl="1"/>
            <a:r>
              <a:rPr lang="en-US" dirty="0" smtClean="0"/>
              <a:t>Higher variant levels</a:t>
            </a:r>
          </a:p>
          <a:p>
            <a:r>
              <a:rPr lang="en-US" dirty="0" smtClean="0"/>
              <a:t>NGS promises more</a:t>
            </a:r>
          </a:p>
          <a:p>
            <a:pPr lvl="1"/>
            <a:r>
              <a:rPr lang="en-US" dirty="0" smtClean="0"/>
              <a:t>More data</a:t>
            </a:r>
          </a:p>
          <a:p>
            <a:pPr lvl="1"/>
            <a:r>
              <a:rPr lang="en-US" dirty="0" smtClean="0"/>
              <a:t>Less confidence in read mapping</a:t>
            </a:r>
          </a:p>
          <a:p>
            <a:pPr lvl="1"/>
            <a:r>
              <a:rPr lang="en-US" dirty="0" smtClean="0"/>
              <a:t>Lower variant levels</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2</a:t>
            </a:fld>
            <a:endParaRPr lang="en-US"/>
          </a:p>
        </p:txBody>
      </p:sp>
    </p:spTree>
    <p:extLst>
      <p:ext uri="{BB962C8B-B14F-4D97-AF65-F5344CB8AC3E}">
        <p14:creationId xmlns:p14="http://schemas.microsoft.com/office/powerpoint/2010/main" val="184299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Simulation</a:t>
            </a:r>
            <a:endParaRPr lang="en-US" dirty="0"/>
          </a:p>
        </p:txBody>
      </p:sp>
      <p:sp>
        <p:nvSpPr>
          <p:cNvPr id="3" name="Content Placeholder 2"/>
          <p:cNvSpPr>
            <a:spLocks noGrp="1"/>
          </p:cNvSpPr>
          <p:nvPr>
            <p:ph idx="1"/>
          </p:nvPr>
        </p:nvSpPr>
        <p:spPr/>
        <p:txBody>
          <a:bodyPr/>
          <a:lstStyle/>
          <a:p>
            <a:pPr marL="0" indent="0">
              <a:buNone/>
            </a:pPr>
            <a:r>
              <a:rPr lang="en-US" dirty="0" smtClean="0"/>
              <a:t>Modeling the affect of:</a:t>
            </a:r>
            <a:endParaRPr lang="en-US" baseline="0" dirty="0" smtClean="0"/>
          </a:p>
          <a:p>
            <a:pPr lvl="1"/>
            <a:r>
              <a:rPr lang="en-US" dirty="0" smtClean="0"/>
              <a:t>non</a:t>
            </a:r>
            <a:r>
              <a:rPr lang="en-US" dirty="0" smtClean="0"/>
              <a:t>-random distribution</a:t>
            </a:r>
          </a:p>
          <a:p>
            <a:pPr lvl="1"/>
            <a:r>
              <a:rPr lang="en-US" dirty="0" smtClean="0"/>
              <a:t>dependent errors</a:t>
            </a:r>
            <a:endParaRPr lang="en-US" dirty="0" smtClean="0"/>
          </a:p>
          <a:p>
            <a:pPr lvl="1"/>
            <a:r>
              <a:rPr lang="en-US" dirty="0" smtClean="0"/>
              <a:t>imperfect references</a:t>
            </a:r>
            <a:endParaRPr lang="en-US" dirty="0" smtClean="0"/>
          </a:p>
          <a:p>
            <a:pPr lvl="1"/>
            <a:r>
              <a:rPr lang="en-US" dirty="0" smtClean="0"/>
              <a:t>copy number </a:t>
            </a:r>
            <a:r>
              <a:rPr lang="en-US" dirty="0" smtClean="0"/>
              <a:t>variation</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3</a:t>
            </a:fld>
            <a:endParaRPr lang="en-US"/>
          </a:p>
        </p:txBody>
      </p:sp>
    </p:spTree>
    <p:extLst>
      <p:ext uri="{BB962C8B-B14F-4D97-AF65-F5344CB8AC3E}">
        <p14:creationId xmlns:p14="http://schemas.microsoft.com/office/powerpoint/2010/main" val="179485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real data</a:t>
            </a:r>
            <a:endParaRPr lang="en-US" dirty="0"/>
          </a:p>
        </p:txBody>
      </p:sp>
      <p:sp>
        <p:nvSpPr>
          <p:cNvPr id="3" name="Content Placeholder 2"/>
          <p:cNvSpPr>
            <a:spLocks noGrp="1"/>
          </p:cNvSpPr>
          <p:nvPr>
            <p:ph idx="1"/>
          </p:nvPr>
        </p:nvSpPr>
        <p:spPr/>
        <p:txBody>
          <a:bodyPr/>
          <a:lstStyle/>
          <a:p>
            <a:r>
              <a:rPr lang="en-US" dirty="0" smtClean="0"/>
              <a:t>Can’t see large-scale systematic errors</a:t>
            </a:r>
          </a:p>
          <a:p>
            <a:r>
              <a:rPr lang="en-US" dirty="0" smtClean="0"/>
              <a:t>“Relative accuracy”</a:t>
            </a:r>
          </a:p>
          <a:p>
            <a:r>
              <a:rPr lang="en-US" dirty="0" smtClean="0"/>
              <a:t>Often ignores false-negatives (type II)</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4</a:t>
            </a:fld>
            <a:endParaRPr lang="en-US"/>
          </a:p>
        </p:txBody>
      </p:sp>
    </p:spTree>
    <p:extLst>
      <p:ext uri="{BB962C8B-B14F-4D97-AF65-F5344CB8AC3E}">
        <p14:creationId xmlns:p14="http://schemas.microsoft.com/office/powerpoint/2010/main" val="353165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Instead, compare:</a:t>
            </a:r>
            <a:endParaRPr lang="en-US" dirty="0"/>
          </a:p>
        </p:txBody>
      </p:sp>
      <p:sp>
        <p:nvSpPr>
          <p:cNvPr id="3" name="Content Placeholder 2"/>
          <p:cNvSpPr>
            <a:spLocks noGrp="1"/>
          </p:cNvSpPr>
          <p:nvPr>
            <p:ph idx="1"/>
          </p:nvPr>
        </p:nvSpPr>
        <p:spPr/>
        <p:txBody>
          <a:bodyPr/>
          <a:lstStyle/>
          <a:p>
            <a:pPr marL="0" indent="0">
              <a:buNone/>
            </a:pPr>
            <a:r>
              <a:rPr lang="en-US" dirty="0" smtClean="0"/>
              <a:t>Multiple </a:t>
            </a:r>
            <a:r>
              <a:rPr lang="en-US" dirty="0"/>
              <a:t>mappers and </a:t>
            </a:r>
            <a:r>
              <a:rPr lang="en-US" dirty="0" smtClean="0"/>
              <a:t>callers, on…</a:t>
            </a:r>
          </a:p>
          <a:p>
            <a:pPr marL="0" indent="0">
              <a:buNone/>
            </a:pPr>
            <a:r>
              <a:rPr lang="en-US" dirty="0" smtClean="0"/>
              <a:t>… a haploid human cell line (CHM1hTERT), and</a:t>
            </a:r>
          </a:p>
          <a:p>
            <a:pPr marL="0" indent="0">
              <a:buNone/>
            </a:pPr>
            <a:r>
              <a:rPr lang="en-US" dirty="0" smtClean="0"/>
              <a:t>… a control cell line (NA12878)</a:t>
            </a:r>
          </a:p>
          <a:p>
            <a:pPr marL="0" indent="0">
              <a:buNone/>
            </a:pPr>
            <a:r>
              <a:rPr lang="en-US" dirty="0" smtClean="0"/>
              <a:t>... using filters independent of any one caller.</a:t>
            </a:r>
          </a:p>
        </p:txBody>
      </p:sp>
      <p:sp>
        <p:nvSpPr>
          <p:cNvPr id="4" name="Slide Number Placeholder 3"/>
          <p:cNvSpPr>
            <a:spLocks noGrp="1"/>
          </p:cNvSpPr>
          <p:nvPr>
            <p:ph type="sldNum" sz="quarter" idx="12"/>
          </p:nvPr>
        </p:nvSpPr>
        <p:spPr/>
        <p:txBody>
          <a:bodyPr/>
          <a:lstStyle/>
          <a:p>
            <a:fld id="{0A1B865D-3DF9-0645-8011-9936F226B8ED}" type="slidenum">
              <a:rPr lang="en-US" smtClean="0"/>
              <a:pPr/>
              <a:t>5</a:t>
            </a:fld>
            <a:endParaRPr lang="en-US"/>
          </a:p>
        </p:txBody>
      </p:sp>
    </p:spTree>
    <p:extLst>
      <p:ext uri="{BB962C8B-B14F-4D97-AF65-F5344CB8AC3E}">
        <p14:creationId xmlns:p14="http://schemas.microsoft.com/office/powerpoint/2010/main" val="220662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1B865D-3DF9-0645-8011-9936F226B8ED}" type="slidenum">
              <a:rPr lang="en-US" smtClean="0"/>
              <a:pPr/>
              <a:t>6</a:t>
            </a:fld>
            <a:endParaRPr lang="en-US"/>
          </a:p>
        </p:txBody>
      </p:sp>
      <p:pic>
        <p:nvPicPr>
          <p:cNvPr id="8" name="Picture 7" descr="table-1.png"/>
          <p:cNvPicPr>
            <a:picLocks noChangeAspect="1"/>
          </p:cNvPicPr>
          <p:nvPr/>
        </p:nvPicPr>
        <p:blipFill rotWithShape="1">
          <a:blip r:embed="rId3">
            <a:extLst>
              <a:ext uri="{28A0092B-C50C-407E-A947-70E740481C1C}">
                <a14:useLocalDpi xmlns:a14="http://schemas.microsoft.com/office/drawing/2010/main" val="0"/>
              </a:ext>
            </a:extLst>
          </a:blip>
          <a:srcRect r="38818"/>
          <a:stretch/>
        </p:blipFill>
        <p:spPr>
          <a:xfrm>
            <a:off x="166479" y="626258"/>
            <a:ext cx="8811043" cy="4442723"/>
          </a:xfrm>
          <a:prstGeom prst="rect">
            <a:avLst/>
          </a:prstGeom>
        </p:spPr>
      </p:pic>
    </p:spTree>
    <p:extLst>
      <p:ext uri="{BB962C8B-B14F-4D97-AF65-F5344CB8AC3E}">
        <p14:creationId xmlns:p14="http://schemas.microsoft.com/office/powerpoint/2010/main" val="136868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4" name="Content Placeholder 3"/>
          <p:cNvSpPr>
            <a:spLocks noGrp="1"/>
          </p:cNvSpPr>
          <p:nvPr>
            <p:ph idx="1"/>
          </p:nvPr>
        </p:nvSpPr>
        <p:spPr/>
        <p:txBody>
          <a:bodyPr/>
          <a:lstStyle/>
          <a:p>
            <a:r>
              <a:rPr lang="en-US" dirty="0" smtClean="0"/>
              <a:t>Low-complexity (LC)</a:t>
            </a:r>
          </a:p>
          <a:p>
            <a:r>
              <a:rPr lang="en-US" dirty="0" smtClean="0"/>
              <a:t>Maximum-depth (MD)</a:t>
            </a:r>
          </a:p>
          <a:p>
            <a:r>
              <a:rPr lang="en-US" dirty="0" smtClean="0"/>
              <a:t>Allele balance (AB)</a:t>
            </a:r>
          </a:p>
          <a:p>
            <a:r>
              <a:rPr lang="en-US" dirty="0" smtClean="0"/>
              <a:t>Double strand (DS)</a:t>
            </a:r>
          </a:p>
          <a:p>
            <a:r>
              <a:rPr lang="en-US" dirty="0" smtClean="0"/>
              <a:t>Fischer strand (FS)</a:t>
            </a:r>
          </a:p>
          <a:p>
            <a:r>
              <a:rPr lang="en-US" dirty="0" smtClean="0"/>
              <a:t>Variant quality (QU)</a:t>
            </a:r>
            <a:endParaRPr lang="en-US" dirty="0"/>
          </a:p>
        </p:txBody>
      </p:sp>
      <p:sp>
        <p:nvSpPr>
          <p:cNvPr id="3" name="Slide Number Placeholder 2"/>
          <p:cNvSpPr>
            <a:spLocks noGrp="1"/>
          </p:cNvSpPr>
          <p:nvPr>
            <p:ph type="sldNum" sz="quarter" idx="12"/>
          </p:nvPr>
        </p:nvSpPr>
        <p:spPr/>
        <p:txBody>
          <a:bodyPr/>
          <a:lstStyle/>
          <a:p>
            <a:fld id="{0A1B865D-3DF9-0645-8011-9936F226B8ED}" type="slidenum">
              <a:rPr lang="en-US" smtClean="0"/>
              <a:pPr/>
              <a:t>7</a:t>
            </a:fld>
            <a:endParaRPr lang="en-US"/>
          </a:p>
        </p:txBody>
      </p:sp>
    </p:spTree>
    <p:extLst>
      <p:ext uri="{BB962C8B-B14F-4D97-AF65-F5344CB8AC3E}">
        <p14:creationId xmlns:p14="http://schemas.microsoft.com/office/powerpoint/2010/main" val="48850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accuracy</a:t>
            </a:r>
            <a:endParaRPr lang="en-US" dirty="0"/>
          </a:p>
        </p:txBody>
      </p:sp>
      <p:sp>
        <p:nvSpPr>
          <p:cNvPr id="3" name="Content Placeholder 2"/>
          <p:cNvSpPr>
            <a:spLocks noGrp="1"/>
          </p:cNvSpPr>
          <p:nvPr>
            <p:ph idx="1"/>
          </p:nvPr>
        </p:nvSpPr>
        <p:spPr/>
        <p:txBody>
          <a:bodyPr/>
          <a:lstStyle/>
          <a:p>
            <a:r>
              <a:rPr lang="en-US" dirty="0" smtClean="0"/>
              <a:t>Estimate false-positive rate using </a:t>
            </a:r>
            <a:r>
              <a:rPr lang="en-US" dirty="0" err="1" smtClean="0"/>
              <a:t>N</a:t>
            </a:r>
            <a:r>
              <a:rPr lang="en-US" baseline="-25000" dirty="0" err="1" smtClean="0"/>
              <a:t>h</a:t>
            </a:r>
            <a:r>
              <a:rPr lang="en-US" dirty="0" smtClean="0"/>
              <a:t>/</a:t>
            </a:r>
            <a:r>
              <a:rPr lang="en-US" dirty="0" err="1" smtClean="0"/>
              <a:t>N</a:t>
            </a:r>
            <a:r>
              <a:rPr lang="en-US" baseline="-25000" dirty="0" err="1" smtClean="0"/>
              <a:t>d</a:t>
            </a:r>
            <a:endParaRPr lang="en-US" dirty="0" smtClean="0"/>
          </a:p>
          <a:p>
            <a:pPr lvl="1"/>
            <a:r>
              <a:rPr lang="en-US" dirty="0" smtClean="0"/>
              <a:t># of heterozygote calls in haploid vs. control</a:t>
            </a:r>
          </a:p>
          <a:p>
            <a:pPr lvl="1"/>
            <a:r>
              <a:rPr lang="en-US" dirty="0" smtClean="0"/>
              <a:t>assumes the call errors in control approximated by all calls in haploid</a:t>
            </a:r>
          </a:p>
          <a:p>
            <a:r>
              <a:rPr lang="en-US" dirty="0" smtClean="0"/>
              <a:t>Sensitivity proxy as </a:t>
            </a:r>
            <a:r>
              <a:rPr lang="en-US" dirty="0" err="1" smtClean="0"/>
              <a:t>N</a:t>
            </a:r>
            <a:r>
              <a:rPr lang="en-US" baseline="-25000" dirty="0" err="1" smtClean="0"/>
              <a:t>d</a:t>
            </a:r>
            <a:r>
              <a:rPr lang="en-US" dirty="0" smtClean="0"/>
              <a:t> - </a:t>
            </a:r>
            <a:r>
              <a:rPr lang="en-US" dirty="0" err="1" smtClean="0"/>
              <a:t>N</a:t>
            </a:r>
            <a:r>
              <a:rPr lang="en-US" baseline="-25000" dirty="0" err="1" smtClean="0"/>
              <a:t>h</a:t>
            </a:r>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8</a:t>
            </a:fld>
            <a:endParaRPr lang="en-US"/>
          </a:p>
        </p:txBody>
      </p:sp>
    </p:spTree>
    <p:extLst>
      <p:ext uri="{BB962C8B-B14F-4D97-AF65-F5344CB8AC3E}">
        <p14:creationId xmlns:p14="http://schemas.microsoft.com/office/powerpoint/2010/main" val="301947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B865D-3DF9-0645-8011-9936F226B8ED}" type="slidenum">
              <a:rPr lang="en-US" smtClean="0"/>
              <a:pPr/>
              <a:t>9</a:t>
            </a:fld>
            <a:endParaRPr lang="en-US"/>
          </a:p>
        </p:txBody>
      </p:sp>
      <p:pic>
        <p:nvPicPr>
          <p:cNvPr id="3" name="Picture 2" descr="figur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77" y="2922"/>
            <a:ext cx="8781646" cy="6852157"/>
          </a:xfrm>
          <a:prstGeom prst="rect">
            <a:avLst/>
          </a:prstGeom>
        </p:spPr>
      </p:pic>
    </p:spTree>
    <p:extLst>
      <p:ext uri="{BB962C8B-B14F-4D97-AF65-F5344CB8AC3E}">
        <p14:creationId xmlns:p14="http://schemas.microsoft.com/office/powerpoint/2010/main" val="95116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23336</TotalTime>
  <Words>1714</Words>
  <Application>Microsoft Macintosh PowerPoint</Application>
  <PresentationFormat>On-screen Show (4:3)</PresentationFormat>
  <Paragraphs>121</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Mullins Lab Journal Club</vt:lpstr>
      <vt:lpstr>Sanger vs. NGS</vt:lpstr>
      <vt:lpstr>Problems with Simulation</vt:lpstr>
      <vt:lpstr>Problems with real data</vt:lpstr>
      <vt:lpstr>Instead, compare:</vt:lpstr>
      <vt:lpstr>PowerPoint Presentation</vt:lpstr>
      <vt:lpstr>Filters</vt:lpstr>
      <vt:lpstr>Measuring accuracy</vt:lpstr>
      <vt:lpstr>PowerPoint Presentation</vt:lpstr>
      <vt:lpstr>PowerPoint Presentation</vt:lpstr>
      <vt:lpstr>PowerPoint Presentation</vt:lpstr>
      <vt:lpstr>PowerPoint Presentation</vt:lpstr>
      <vt:lpstr>PowerPoint Presentation</vt:lpstr>
      <vt:lpstr>Conclusions and Questions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 - 2015-01-20</dc:title>
  <dc:subject/>
  <dc:creator>Thomas Sibley</dc:creator>
  <cp:keywords/>
  <dc:description/>
  <cp:lastModifiedBy>Thomas Sibley</cp:lastModifiedBy>
  <cp:revision>1058</cp:revision>
  <cp:lastPrinted>2014-05-21T20:43:11Z</cp:lastPrinted>
  <dcterms:created xsi:type="dcterms:W3CDTF">2014-05-21T05:18:39Z</dcterms:created>
  <dcterms:modified xsi:type="dcterms:W3CDTF">2015-01-20T19:13:58Z</dcterms:modified>
  <cp:category/>
</cp:coreProperties>
</file>