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56" r:id="rId2"/>
    <p:sldId id="259" r:id="rId3"/>
    <p:sldId id="257" r:id="rId4"/>
    <p:sldId id="260" r:id="rId5"/>
    <p:sldId id="258" r:id="rId6"/>
    <p:sldId id="266" r:id="rId7"/>
    <p:sldId id="267" r:id="rId8"/>
    <p:sldId id="277" r:id="rId9"/>
    <p:sldId id="268" r:id="rId10"/>
    <p:sldId id="271" r:id="rId11"/>
    <p:sldId id="269" r:id="rId12"/>
    <p:sldId id="278" r:id="rId13"/>
    <p:sldId id="274" r:id="rId14"/>
    <p:sldId id="273" r:id="rId15"/>
    <p:sldId id="280" r:id="rId16"/>
    <p:sldId id="275" r:id="rId17"/>
    <p:sldId id="279" r:id="rId18"/>
    <p:sldId id="281" r:id="rId19"/>
    <p:sldId id="282" r:id="rId20"/>
    <p:sldId id="285" r:id="rId21"/>
    <p:sldId id="265" r:id="rId22"/>
    <p:sldId id="284" r:id="rId23"/>
    <p:sldId id="264" r:id="rId24"/>
    <p:sldId id="293" r:id="rId25"/>
    <p:sldId id="262" r:id="rId26"/>
    <p:sldId id="289" r:id="rId27"/>
    <p:sldId id="290" r:id="rId28"/>
    <p:sldId id="291" r:id="rId29"/>
    <p:sldId id="292" r:id="rId30"/>
    <p:sldId id="286" r:id="rId31"/>
    <p:sldId id="295" r:id="rId32"/>
    <p:sldId id="288" r:id="rId33"/>
    <p:sldId id="294" r:id="rId34"/>
    <p:sldId id="296" r:id="rId35"/>
    <p:sldId id="263" r:id="rId36"/>
    <p:sldId id="297" r:id="rId37"/>
    <p:sldId id="298" r:id="rId38"/>
    <p:sldId id="299" r:id="rId39"/>
    <p:sldId id="300" r:id="rId40"/>
    <p:sldId id="301" r:id="rId41"/>
    <p:sldId id="302" r:id="rId42"/>
    <p:sldId id="28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52" autoAdjust="0"/>
  </p:normalViewPr>
  <p:slideViewPr>
    <p:cSldViewPr snapToGrid="0" snapToObjects="1">
      <p:cViewPr>
        <p:scale>
          <a:sx n="125" d="100"/>
          <a:sy n="125" d="100"/>
        </p:scale>
        <p:origin x="-172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5D3D7E-4BCA-2742-B668-B45A14F5579D}" type="datetimeFigureOut">
              <a:rPr lang="en-US" smtClean="0"/>
              <a:t>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EB1123-9DCD-8045-8A31-AC0940796E6C}" type="slidenum">
              <a:rPr lang="en-US" smtClean="0"/>
              <a:t>‹#›</a:t>
            </a:fld>
            <a:endParaRPr lang="en-US"/>
          </a:p>
        </p:txBody>
      </p:sp>
    </p:spTree>
    <p:extLst>
      <p:ext uri="{BB962C8B-B14F-4D97-AF65-F5344CB8AC3E}">
        <p14:creationId xmlns:p14="http://schemas.microsoft.com/office/powerpoint/2010/main" val="22690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BBA48-4CEA-FF4B-8E04-86A5D1C09742}" type="datetimeFigureOut">
              <a:rPr lang="en-US" smtClean="0"/>
              <a:t>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8F993B-D9A3-E546-AE3F-4D3986D8AE1D}" type="slidenum">
              <a:rPr lang="en-US" smtClean="0"/>
              <a:t>‹#›</a:t>
            </a:fld>
            <a:endParaRPr lang="en-US"/>
          </a:p>
        </p:txBody>
      </p:sp>
    </p:spTree>
    <p:extLst>
      <p:ext uri="{BB962C8B-B14F-4D97-AF65-F5344CB8AC3E}">
        <p14:creationId xmlns:p14="http://schemas.microsoft.com/office/powerpoint/2010/main" val="24457271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talk about how to save time</a:t>
            </a:r>
            <a:r>
              <a:rPr lang="en-US" baseline="0" dirty="0" smtClean="0"/>
              <a:t> when working on computational problems.  The first part will be about a method for building reusable workflows that are self-updating, easy to run</a:t>
            </a:r>
            <a:r>
              <a:rPr lang="en-US" baseline="0" smtClean="0"/>
              <a:t>, and </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a:t>
            </a:fld>
            <a:endParaRPr lang="en-US"/>
          </a:p>
        </p:txBody>
      </p:sp>
    </p:spTree>
    <p:extLst>
      <p:ext uri="{BB962C8B-B14F-4D97-AF65-F5344CB8AC3E}">
        <p14:creationId xmlns:p14="http://schemas.microsoft.com/office/powerpoint/2010/main" val="3819383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our recipes are simpler again by making a separate recipe to describe how to make the nexus file out of the aligned </a:t>
            </a:r>
            <a:r>
              <a:rPr lang="en-US" baseline="0" dirty="0" err="1" smtClean="0"/>
              <a:t>fasta</a:t>
            </a:r>
            <a:r>
              <a:rPr lang="en-US" baseline="0" dirty="0" smtClean="0"/>
              <a:t>.</a:t>
            </a:r>
          </a:p>
          <a:p>
            <a:endParaRPr lang="en-US" baseline="0" dirty="0" smtClean="0"/>
          </a:p>
          <a:p>
            <a:r>
              <a:rPr lang="en-US" baseline="0" dirty="0" smtClean="0"/>
              <a:t>We can take it a step further though since there’s little use for both a nexus file and the aligned </a:t>
            </a:r>
            <a:r>
              <a:rPr lang="en-US" baseline="0" dirty="0" err="1" smtClean="0"/>
              <a:t>fasta</a:t>
            </a:r>
            <a:r>
              <a:rPr lang="en-US" baseline="0" dirty="0" smtClean="0"/>
              <a:t>.  Why not just produce a nexus file to begin with?</a:t>
            </a:r>
          </a:p>
        </p:txBody>
      </p:sp>
      <p:sp>
        <p:nvSpPr>
          <p:cNvPr id="4" name="Slide Number Placeholder 3"/>
          <p:cNvSpPr>
            <a:spLocks noGrp="1"/>
          </p:cNvSpPr>
          <p:nvPr>
            <p:ph type="sldNum" sz="quarter" idx="10"/>
          </p:nvPr>
        </p:nvSpPr>
        <p:spPr/>
        <p:txBody>
          <a:bodyPr/>
          <a:lstStyle/>
          <a:p>
            <a:fld id="{F18F993B-D9A3-E546-AE3F-4D3986D8AE1D}" type="slidenum">
              <a:rPr lang="en-US" smtClean="0"/>
              <a:t>10</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we’re getting somewhere!  We can pipe the output of muscle directly to fasta2nexus and convert it on the fly.  Using pipes not only simplifies the recipe, but it’s faster than writing a bunch of files.</a:t>
            </a:r>
          </a:p>
          <a:p>
            <a:endParaRPr lang="en-US" baseline="0" dirty="0" smtClean="0"/>
          </a:p>
          <a:p>
            <a:r>
              <a:rPr lang="en-US" baseline="0" dirty="0" smtClean="0"/>
              <a:t>Great, we have a workflow to get amino acid frequencies from a set of nucleotide sequences!</a:t>
            </a:r>
          </a:p>
          <a:p>
            <a:endParaRPr lang="en-US" baseline="0" dirty="0" smtClean="0"/>
          </a:p>
          <a:p>
            <a:r>
              <a:rPr lang="en-US" baseline="0" dirty="0" smtClean="0"/>
              <a:t>But it only works for one file, and that’s annoying.  Ideally we’d like to generalize it so it works for any nucleotide </a:t>
            </a:r>
            <a:r>
              <a:rPr lang="en-US" baseline="0" dirty="0" err="1" smtClean="0"/>
              <a:t>fasta</a:t>
            </a:r>
            <a:r>
              <a:rPr lang="en-US" baseline="0" dirty="0" smtClean="0"/>
              <a:t> we have without renaming all our files to </a:t>
            </a:r>
            <a:r>
              <a:rPr lang="en-US" baseline="0" dirty="0" err="1" smtClean="0"/>
              <a:t>seqs_na.fa</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11</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Luckily, make supports this by writing recipes that use pattern matching in the target and prerequisites.  The % is a wildcard here and represents the same name on each side of the colon.</a:t>
            </a:r>
          </a:p>
          <a:p>
            <a:endParaRPr lang="en-US" baseline="0" dirty="0" smtClean="0"/>
          </a:p>
          <a:p>
            <a:r>
              <a:rPr lang="en-US" baseline="0" dirty="0" smtClean="0"/>
              <a:t>This means we can take any file named </a:t>
            </a:r>
            <a:r>
              <a:rPr lang="en-US" baseline="0" dirty="0" err="1" smtClean="0"/>
              <a:t>sometext_na.fa</a:t>
            </a:r>
            <a:r>
              <a:rPr lang="en-US" baseline="0" dirty="0" smtClean="0"/>
              <a:t> and produce a </a:t>
            </a:r>
            <a:r>
              <a:rPr lang="en-US" baseline="0" dirty="0" err="1" smtClean="0"/>
              <a:t>sometext_aa.fa</a:t>
            </a:r>
            <a:r>
              <a:rPr lang="en-US" baseline="0" dirty="0" smtClean="0"/>
              <a:t> just by typing: make </a:t>
            </a:r>
            <a:r>
              <a:rPr lang="en-US" baseline="0" dirty="0" err="1" smtClean="0"/>
              <a:t>sometext_aa.fa</a:t>
            </a:r>
            <a:endParaRPr lang="en-US" baseline="0" dirty="0" smtClean="0"/>
          </a:p>
          <a:p>
            <a:endParaRPr lang="en-US" baseline="0" dirty="0" smtClean="0"/>
          </a:p>
          <a:p>
            <a:r>
              <a:rPr lang="en-US" baseline="0" dirty="0" smtClean="0"/>
              <a:t>That’s pretty nifty, but notice that our other recipes are still hardcoded.  Let’s fix that.</a:t>
            </a:r>
          </a:p>
        </p:txBody>
      </p:sp>
      <p:sp>
        <p:nvSpPr>
          <p:cNvPr id="4" name="Slide Number Placeholder 3"/>
          <p:cNvSpPr>
            <a:spLocks noGrp="1"/>
          </p:cNvSpPr>
          <p:nvPr>
            <p:ph type="sldNum" sz="quarter" idx="10"/>
          </p:nvPr>
        </p:nvSpPr>
        <p:spPr/>
        <p:txBody>
          <a:bodyPr/>
          <a:lstStyle/>
          <a:p>
            <a:fld id="{F18F993B-D9A3-E546-AE3F-4D3986D8AE1D}" type="slidenum">
              <a:rPr lang="en-US" smtClean="0"/>
              <a:t>12</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recipe will now take any </a:t>
            </a:r>
            <a:r>
              <a:rPr lang="en-US" baseline="0" dirty="0" err="1" smtClean="0"/>
              <a:t>fasta</a:t>
            </a:r>
            <a:r>
              <a:rPr lang="en-US" baseline="0" dirty="0" smtClean="0"/>
              <a:t> and produce a nexus file.  With just a </a:t>
            </a:r>
            <a:r>
              <a:rPr lang="en-US" baseline="0" dirty="0" err="1" smtClean="0"/>
              <a:t>seqs_na.fa</a:t>
            </a:r>
            <a:r>
              <a:rPr lang="en-US" baseline="0" dirty="0" smtClean="0"/>
              <a:t> file, you can now type: make </a:t>
            </a:r>
            <a:r>
              <a:rPr lang="en-US" baseline="0" dirty="0" err="1" smtClean="0"/>
              <a:t>seqs_aa.nxs</a:t>
            </a:r>
            <a:r>
              <a:rPr lang="en-US" baseline="0" dirty="0" smtClean="0"/>
              <a:t> and get an aligned amino acid sequences in a nexus file.  Make will run the first rule if it needs to, and then run the second rule with the output from the first.</a:t>
            </a:r>
          </a:p>
          <a:p>
            <a:endParaRPr lang="en-US" baseline="0" dirty="0" smtClean="0"/>
          </a:p>
          <a:p>
            <a:r>
              <a:rPr lang="en-US" baseline="0" dirty="0" smtClean="0"/>
              <a:t>But note that there’s no restriction on the filenames other than the extensions, so if want to align your nucleotide sequences instead and get a nexus file of those, you can also do: make </a:t>
            </a:r>
            <a:r>
              <a:rPr lang="en-US" baseline="0" dirty="0" err="1" smtClean="0"/>
              <a:t>seqs_na.nxs</a:t>
            </a:r>
            <a:r>
              <a:rPr lang="en-US" baseline="0" dirty="0" smtClean="0"/>
              <a:t>.  The first rule won’t be run since no </a:t>
            </a:r>
            <a:r>
              <a:rPr lang="en-US" baseline="0" dirty="0" err="1" smtClean="0"/>
              <a:t>seqs_aa.fa</a:t>
            </a:r>
            <a:r>
              <a:rPr lang="en-US" baseline="0" dirty="0" smtClean="0"/>
              <a:t> needs to be made.</a:t>
            </a:r>
          </a:p>
          <a:p>
            <a:endParaRPr lang="en-US" baseline="0" dirty="0" smtClean="0"/>
          </a:p>
          <a:p>
            <a:r>
              <a:rPr lang="en-US" baseline="0" dirty="0" smtClean="0"/>
              <a:t>Let’s keep going to make the whole workflow generalized.</a:t>
            </a:r>
          </a:p>
        </p:txBody>
      </p:sp>
      <p:sp>
        <p:nvSpPr>
          <p:cNvPr id="4" name="Slide Number Placeholder 3"/>
          <p:cNvSpPr>
            <a:spLocks noGrp="1"/>
          </p:cNvSpPr>
          <p:nvPr>
            <p:ph type="sldNum" sz="quarter" idx="10"/>
          </p:nvPr>
        </p:nvSpPr>
        <p:spPr/>
        <p:txBody>
          <a:bodyPr/>
          <a:lstStyle/>
          <a:p>
            <a:fld id="{F18F993B-D9A3-E546-AE3F-4D3986D8AE1D}" type="slidenum">
              <a:rPr lang="en-US" smtClean="0"/>
              <a:t>13</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the last piece of the puzzle.  Our rule for counting amino acid frequencies now describes how to take any nexus file of amino acid sequences (using the convention _</a:t>
            </a:r>
            <a:r>
              <a:rPr lang="en-US" baseline="0" dirty="0" err="1" smtClean="0"/>
              <a:t>aa.nxs</a:t>
            </a:r>
            <a:r>
              <a:rPr lang="en-US" baseline="0" dirty="0" smtClean="0"/>
              <a:t>) and runs it through </a:t>
            </a:r>
            <a:r>
              <a:rPr lang="en-US" baseline="0" dirty="0" err="1" smtClean="0"/>
              <a:t>Wenjie’s</a:t>
            </a:r>
            <a:r>
              <a:rPr lang="en-US" baseline="0" dirty="0" smtClean="0"/>
              <a:t> program to produce a frequency table.</a:t>
            </a:r>
          </a:p>
          <a:p>
            <a:endParaRPr lang="en-US" baseline="0" dirty="0" smtClean="0"/>
          </a:p>
          <a:p>
            <a:r>
              <a:rPr lang="en-US" baseline="0" dirty="0" smtClean="0"/>
              <a:t>If I have a file </a:t>
            </a:r>
            <a:r>
              <a:rPr lang="en-US" baseline="0" dirty="0" err="1" smtClean="0"/>
              <a:t>pic_na.fa</a:t>
            </a:r>
            <a:r>
              <a:rPr lang="en-US" baseline="0" dirty="0" smtClean="0"/>
              <a:t>, I can now run: make </a:t>
            </a:r>
            <a:r>
              <a:rPr lang="en-US" baseline="0" dirty="0" err="1" smtClean="0"/>
              <a:t>pic_aa_freq.tsv</a:t>
            </a:r>
            <a:r>
              <a:rPr lang="en-US" baseline="0" dirty="0" smtClean="0"/>
              <a:t>.  It’s important to note that if I already have a </a:t>
            </a:r>
            <a:r>
              <a:rPr lang="en-US" baseline="0" dirty="0" err="1" smtClean="0"/>
              <a:t>someseqs_aa.fa</a:t>
            </a:r>
            <a:r>
              <a:rPr lang="en-US" baseline="0" dirty="0" smtClean="0"/>
              <a:t> file from somewhere else, I can still run `make </a:t>
            </a:r>
            <a:r>
              <a:rPr lang="en-US" baseline="0" dirty="0" err="1" smtClean="0"/>
              <a:t>someseqs_aa_freq.tsv</a:t>
            </a:r>
            <a:r>
              <a:rPr lang="en-US" baseline="0" dirty="0" smtClean="0"/>
              <a:t>` and make will realize it doesn’t need to run the first rule to translate from nucleotides.</a:t>
            </a:r>
          </a:p>
          <a:p>
            <a:endParaRPr lang="en-US" baseline="0" dirty="0" smtClean="0"/>
          </a:p>
          <a:p>
            <a:r>
              <a:rPr lang="en-US" baseline="0" dirty="0" smtClean="0"/>
              <a:t>It’s also important to note that the filenames I’m using are just conventions.  You can use whatever you want, for example, to distinguish between amino acid and nucleotide </a:t>
            </a:r>
            <a:r>
              <a:rPr lang="en-US" baseline="0" dirty="0" err="1" smtClean="0"/>
              <a:t>fastas</a:t>
            </a:r>
            <a:r>
              <a:rPr lang="en-US" baseline="0" dirty="0" smtClean="0"/>
              <a:t>, as long as you’re consistent within your recipes.</a:t>
            </a:r>
          </a:p>
          <a:p>
            <a:endParaRPr lang="en-US" baseline="0" dirty="0" smtClean="0"/>
          </a:p>
          <a:p>
            <a:r>
              <a:rPr lang="en-US" baseline="0" dirty="0" smtClean="0"/>
              <a:t>Normally make will delete intermediate files after it’s done with them.  Intermediate files are any files you didn’t ask for, but that it had to produce to get from your input to the output you asked for.  In the case of going from </a:t>
            </a:r>
            <a:r>
              <a:rPr lang="en-US" baseline="0" dirty="0" err="1" smtClean="0"/>
              <a:t>seqs_na.fa</a:t>
            </a:r>
            <a:r>
              <a:rPr lang="en-US" baseline="0" dirty="0" smtClean="0"/>
              <a:t> to </a:t>
            </a:r>
            <a:r>
              <a:rPr lang="en-US" baseline="0" dirty="0" err="1" smtClean="0"/>
              <a:t>seqs_aa_freq.tsv</a:t>
            </a:r>
            <a:r>
              <a:rPr lang="en-US" baseline="0" dirty="0" smtClean="0"/>
              <a:t>, there are two intermediate files: </a:t>
            </a:r>
            <a:r>
              <a:rPr lang="en-US" baseline="0" dirty="0" err="1" smtClean="0"/>
              <a:t>seqs_aa.fa</a:t>
            </a:r>
            <a:r>
              <a:rPr lang="en-US" baseline="0" dirty="0" smtClean="0"/>
              <a:t> and </a:t>
            </a:r>
            <a:r>
              <a:rPr lang="en-US" baseline="0" dirty="0" err="1" smtClean="0"/>
              <a:t>seqs_aa.nxs</a:t>
            </a:r>
            <a:r>
              <a:rPr lang="en-US" baseline="0" dirty="0" smtClean="0"/>
              <a:t> which make will delete when it’s done.  This is just a cleanliness thing so you have less files to look at in your directory.  But sometimes you want to keep those files around, especially if they take a while to produce.  muscle, for example, might take a long time on a large set of sequences.  There’s a way to tell make that it shouldn’t delete certain intermediate files, that certain files are…  precious.</a:t>
            </a:r>
          </a:p>
        </p:txBody>
      </p:sp>
      <p:sp>
        <p:nvSpPr>
          <p:cNvPr id="4" name="Slide Number Placeholder 3"/>
          <p:cNvSpPr>
            <a:spLocks noGrp="1"/>
          </p:cNvSpPr>
          <p:nvPr>
            <p:ph type="sldNum" sz="quarter" idx="10"/>
          </p:nvPr>
        </p:nvSpPr>
        <p:spPr/>
        <p:txBody>
          <a:bodyPr/>
          <a:lstStyle/>
          <a:p>
            <a:fld id="{F18F993B-D9A3-E546-AE3F-4D3986D8AE1D}" type="slidenum">
              <a:rPr lang="en-US" smtClean="0"/>
              <a:t>14</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special target “.PRECIOUS” does this and any prerequisites you specify won’t be deleted even if they’re intermediate files.</a:t>
            </a:r>
          </a:p>
          <a:p>
            <a:endParaRPr lang="en-US" baseline="0" dirty="0" smtClean="0"/>
          </a:p>
          <a:p>
            <a:r>
              <a:rPr lang="en-US" baseline="0" dirty="0" smtClean="0"/>
              <a:t>The gray text is a comment, which you can put in your </a:t>
            </a:r>
            <a:r>
              <a:rPr lang="en-US" baseline="0" dirty="0" err="1" smtClean="0"/>
              <a:t>Makefiles</a:t>
            </a:r>
            <a:r>
              <a:rPr lang="en-US" baseline="0" dirty="0" smtClean="0"/>
              <a:t> by starting a line with a hash or pound sign.</a:t>
            </a:r>
          </a:p>
        </p:txBody>
      </p:sp>
      <p:sp>
        <p:nvSpPr>
          <p:cNvPr id="4" name="Slide Number Placeholder 3"/>
          <p:cNvSpPr>
            <a:spLocks noGrp="1"/>
          </p:cNvSpPr>
          <p:nvPr>
            <p:ph type="sldNum" sz="quarter" idx="10"/>
          </p:nvPr>
        </p:nvSpPr>
        <p:spPr/>
        <p:txBody>
          <a:bodyPr/>
          <a:lstStyle/>
          <a:p>
            <a:fld id="{F18F993B-D9A3-E546-AE3F-4D3986D8AE1D}" type="slidenum">
              <a:rPr lang="en-US" smtClean="0"/>
              <a:t>16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Variables</a:t>
            </a:r>
            <a:r>
              <a:rPr lang="en-US" baseline="0" dirty="0" smtClean="0"/>
              <a:t> help reduce repetition in directory names or other commonly used parameters.  You can override them when running make: `make hello NAME=Jim`  Variable names longer than a single character need to be surrounded by parentheses.</a:t>
            </a:r>
          </a:p>
          <a:p>
            <a:endParaRPr lang="en-US" baseline="0" dirty="0" smtClean="0"/>
          </a:p>
          <a:p>
            <a:r>
              <a:rPr lang="en-US" baseline="0" dirty="0" smtClean="0"/>
              <a:t>Since dollar signs introduce a variable in </a:t>
            </a:r>
            <a:r>
              <a:rPr lang="en-US" baseline="0" dirty="0" err="1" smtClean="0"/>
              <a:t>Makefiles</a:t>
            </a:r>
            <a:r>
              <a:rPr lang="en-US" baseline="0" dirty="0" smtClean="0"/>
              <a:t>, to use an actual dollar sign you need to type it twice.</a:t>
            </a:r>
            <a:endParaRPr lang="en-US" dirty="0" smtClean="0"/>
          </a:p>
          <a:p>
            <a:endParaRPr lang="en-US" dirty="0" smtClean="0"/>
          </a:p>
          <a:p>
            <a:r>
              <a:rPr lang="en-US" dirty="0" smtClean="0"/>
              <a:t>You can see that targets don’t have to be files.  Make doesn’t create a target file itself, that’s up to the recipe.</a:t>
            </a:r>
            <a:r>
              <a:rPr lang="en-US" baseline="0" dirty="0" smtClean="0"/>
              <a:t>  So targets may just be a convenient name for a recipe to run a bunch of commands that doesn’t actually produce a file.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17</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can also create targets who’s sole purpose is to list a bunch of other targets as prerequisites, which is a way of running multiple targets at once which don’t depend on each other, or producing a number of specific files from a set of generalized recipes.</a:t>
            </a:r>
            <a:endParaRPr lang="en-US" dirty="0" smtClean="0"/>
          </a:p>
          <a:p>
            <a:endParaRPr lang="en-US" dirty="0" smtClean="0"/>
          </a:p>
          <a:p>
            <a:r>
              <a:rPr lang="en-US" dirty="0" smtClean="0"/>
              <a:t>Prerequisites</a:t>
            </a:r>
            <a:r>
              <a:rPr lang="en-US" baseline="0" dirty="0" smtClean="0"/>
              <a:t> also don’t have to be recipes.  </a:t>
            </a:r>
            <a:r>
              <a:rPr lang="en-US" dirty="0" smtClean="0"/>
              <a:t>Remember that prerequisites</a:t>
            </a:r>
            <a:r>
              <a:rPr lang="en-US" baseline="0" dirty="0" smtClean="0"/>
              <a:t> are just the targets or files that a recipe needs to run and that when they change the recipe needs to be re-run.  You can list your own programs as prerequisites and then make will know it needs to remake the files the next time you ask for them after updating your program.  Make will know when you fix bugs!</a:t>
            </a:r>
          </a:p>
        </p:txBody>
      </p:sp>
      <p:sp>
        <p:nvSpPr>
          <p:cNvPr id="4" name="Slide Number Placeholder 3"/>
          <p:cNvSpPr>
            <a:spLocks noGrp="1"/>
          </p:cNvSpPr>
          <p:nvPr>
            <p:ph type="sldNum" sz="quarter" idx="10"/>
          </p:nvPr>
        </p:nvSpPr>
        <p:spPr/>
        <p:txBody>
          <a:bodyPr/>
          <a:lstStyle/>
          <a:p>
            <a:fld id="{F18F993B-D9A3-E546-AE3F-4D3986D8AE1D}" type="slidenum">
              <a:rPr lang="en-US" smtClean="0"/>
              <a:t>18</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You could write that last recipe like this too.</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is an automatic variable that lists all the prerequisites, separated by spaces.  In this case, it’ll expand to the script name and the input filename to make the first two arguments to </a:t>
            </a:r>
            <a:r>
              <a:rPr lang="en-US" baseline="0" dirty="0" err="1" smtClean="0"/>
              <a:t>perl</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 are other variables too, such as $* which is the just the shared stem, or wildcard part, of the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t>19</a:t>
            </a:fld>
            <a:endParaRPr lang="en-US"/>
          </a:p>
        </p:txBody>
      </p:sp>
    </p:spTree>
    <p:extLst>
      <p:ext uri="{BB962C8B-B14F-4D97-AF65-F5344CB8AC3E}">
        <p14:creationId xmlns:p14="http://schemas.microsoft.com/office/powerpoint/2010/main" val="819834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Assertions declare that an assumption you’re making about the data must be true or the computer shouldn’t continue.  You generally express this in terms of a simple condition that should hold, like, “All the sequence names should match this pattern.”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They’re useful for avoiding informational</a:t>
            </a:r>
            <a:r>
              <a:rPr lang="en-US" baseline="0" dirty="0" smtClean="0"/>
              <a:t> leakage in pipelines and catching problems before they go any further and become larger or harder to notice.  Physical leaks are similarly caught and fixed in oil, water, and gas pipelines by checking expected pressure at intervals.</a:t>
            </a:r>
          </a:p>
          <a:p>
            <a:endParaRPr lang="en-US" baseline="0" dirty="0" smtClean="0"/>
          </a:p>
          <a:p>
            <a:r>
              <a:rPr lang="en-US" baseline="0" dirty="0" smtClean="0"/>
              <a:t>Assertions are relatively easy to add to </a:t>
            </a:r>
            <a:r>
              <a:rPr lang="en-US" baseline="0" dirty="0" err="1" smtClean="0"/>
              <a:t>Makefile</a:t>
            </a:r>
            <a:r>
              <a:rPr lang="en-US" baseline="0" dirty="0" smtClean="0"/>
              <a:t> recipes because if you cause an error make will abort processing.</a:t>
            </a:r>
          </a:p>
        </p:txBody>
      </p:sp>
      <p:sp>
        <p:nvSpPr>
          <p:cNvPr id="4" name="Slide Number Placeholder 3"/>
          <p:cNvSpPr>
            <a:spLocks noGrp="1"/>
          </p:cNvSpPr>
          <p:nvPr>
            <p:ph type="sldNum" sz="quarter" idx="10"/>
          </p:nvPr>
        </p:nvSpPr>
        <p:spPr/>
        <p:txBody>
          <a:bodyPr/>
          <a:lstStyle/>
          <a:p>
            <a:fld id="{F18F993B-D9A3-E546-AE3F-4D3986D8AE1D}" type="slidenum">
              <a:rPr lang="en-US" smtClean="0"/>
              <a:t>21</a:t>
            </a:fld>
            <a:endParaRPr lang="en-US"/>
          </a:p>
        </p:txBody>
      </p:sp>
    </p:spTree>
    <p:extLst>
      <p:ext uri="{BB962C8B-B14F-4D97-AF65-F5344CB8AC3E}">
        <p14:creationId xmlns:p14="http://schemas.microsoft.com/office/powerpoint/2010/main" val="3322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Whatever you did to go from the raw data to your charts and graphs and final data tables.</a:t>
            </a:r>
          </a:p>
        </p:txBody>
      </p:sp>
      <p:sp>
        <p:nvSpPr>
          <p:cNvPr id="4" name="Slide Number Placeholder 3"/>
          <p:cNvSpPr>
            <a:spLocks noGrp="1"/>
          </p:cNvSpPr>
          <p:nvPr>
            <p:ph type="sldNum" sz="quarter" idx="10"/>
          </p:nvPr>
        </p:nvSpPr>
        <p:spPr/>
        <p:txBody>
          <a:bodyPr/>
          <a:lstStyle/>
          <a:p>
            <a:fld id="{F18F993B-D9A3-E546-AE3F-4D3986D8AE1D}" type="slidenum">
              <a:rPr lang="en-US" smtClean="0"/>
              <a:t>2</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part of a recipe must use hard tabs for the first indent, not spaces.  This is often a source of problems.  All editors should have a way of highlighting hard tabs vs. spaces.</a:t>
            </a:r>
          </a:p>
          <a:p>
            <a:endParaRPr lang="en-US" baseline="0" dirty="0" smtClean="0"/>
          </a:p>
          <a:p>
            <a:r>
              <a:rPr lang="en-US" baseline="0" dirty="0" smtClean="0"/>
              <a:t>When a </a:t>
            </a:r>
            <a:r>
              <a:rPr lang="en-US" baseline="0" dirty="0" err="1" smtClean="0"/>
              <a:t>Makefile</a:t>
            </a:r>
            <a:r>
              <a:rPr lang="en-US" baseline="0" dirty="0" smtClean="0"/>
              <a:t> changes, you often need to rerun the recipes.  Since the creation times of the input and output files don’t change, just running make won’t do that.  To get around this, you can run `make -B` to force run a target and all dependent targets.  You can also update the timestamps of all your input files using `touch` and then rerun your targets with make.</a:t>
            </a:r>
          </a:p>
          <a:p>
            <a:endParaRPr lang="en-US" baseline="0" dirty="0" smtClean="0"/>
          </a:p>
          <a:p>
            <a:r>
              <a:rPr lang="en-US" dirty="0" smtClean="0"/>
              <a:t>make’s default </a:t>
            </a:r>
            <a:r>
              <a:rPr lang="en-US" dirty="0" err="1" smtClean="0"/>
              <a:t>behaviour</a:t>
            </a:r>
            <a:r>
              <a:rPr lang="en-US" dirty="0" smtClean="0"/>
              <a:t> on errors is less than ideal.  Only the success/failure status of the</a:t>
            </a:r>
            <a:r>
              <a:rPr lang="en-US" baseline="0" dirty="0" smtClean="0"/>
              <a:t> last command in a pipeline is considered a failure, even if a command in the middle fails partway through the data.</a:t>
            </a:r>
          </a:p>
          <a:p>
            <a:endParaRPr lang="en-US" baseline="0" dirty="0" smtClean="0"/>
          </a:p>
          <a:p>
            <a:r>
              <a:rPr lang="en-US" baseline="0" dirty="0" smtClean="0"/>
              <a:t>When make does catch an error, it leaves any partially made target files around.  You can include the special empty target .DELETE_ON_ERROR: to make it delete any partially-complete target files if the recipe fails.</a:t>
            </a:r>
          </a:p>
          <a:p>
            <a:endParaRPr lang="en-US" baseline="0" dirty="0" smtClean="0"/>
          </a:p>
          <a:p>
            <a:r>
              <a:rPr lang="en-US" baseline="0" dirty="0" smtClean="0"/>
              <a:t>This avoids running other recipes later which may use the partial data.</a:t>
            </a:r>
          </a:p>
        </p:txBody>
      </p:sp>
      <p:sp>
        <p:nvSpPr>
          <p:cNvPr id="4" name="Slide Number Placeholder 3"/>
          <p:cNvSpPr>
            <a:spLocks noGrp="1"/>
          </p:cNvSpPr>
          <p:nvPr>
            <p:ph type="sldNum" sz="quarter" idx="10"/>
          </p:nvPr>
        </p:nvSpPr>
        <p:spPr/>
        <p:txBody>
          <a:bodyPr/>
          <a:lstStyle/>
          <a:p>
            <a:fld id="{F18F993B-D9A3-E546-AE3F-4D3986D8AE1D}" type="slidenum">
              <a:rPr lang="en-US" smtClean="0"/>
              <a:t>23</a:t>
            </a:fld>
            <a:endParaRPr lang="en-US"/>
          </a:p>
        </p:txBody>
      </p:sp>
    </p:spTree>
    <p:extLst>
      <p:ext uri="{BB962C8B-B14F-4D97-AF65-F5344CB8AC3E}">
        <p14:creationId xmlns:p14="http://schemas.microsoft.com/office/powerpoint/2010/main" val="304220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easiest thing to parallelize is when you have a bunch of separate input files to do the same thing to and it takes a while to do it.  But that said, you can also split up a single input file if you’re running tasks over individual things in that input file.  For example, and I’ll show this in a minute with blast, you might be doing something to every sequence in a file and it takes a while or there are a lot of sequences.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any multi-step workflow, you must also think about dependencies and what steps of your workflow</a:t>
            </a:r>
            <a:r>
              <a:rPr lang="en-US" baseline="0" dirty="0" smtClean="0"/>
              <a:t> depend on other steps</a:t>
            </a:r>
            <a:r>
              <a:rPr lang="en-US" dirty="0" smtClean="0"/>
              <a:t>.  For example, you can’t run a step</a:t>
            </a:r>
            <a:r>
              <a:rPr lang="en-US" baseline="0" dirty="0" smtClean="0"/>
              <a:t> expecting amino acids as input when you haven’t translated your nucleotide sequences yet.  Hey wait… that sounds familiar.  We just thought about this for </a:t>
            </a:r>
            <a:r>
              <a:rPr lang="en-US" baseline="0" dirty="0" err="1" smtClean="0"/>
              <a:t>Makefiles</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25</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our </a:t>
            </a:r>
            <a:r>
              <a:rPr lang="en-US" baseline="0" dirty="0" err="1" smtClean="0"/>
              <a:t>Makefile</a:t>
            </a:r>
            <a:r>
              <a:rPr lang="en-US" baseline="0" dirty="0" smtClean="0"/>
              <a:t> from earlier?  It calculates amino acid frequencies from a set of nucleotide sequences.  We generalized it so that filenames aren’t hardcoded and it’ll operate on anything named properly.</a:t>
            </a:r>
          </a:p>
          <a:p>
            <a:endParaRPr lang="en-US" baseline="0" dirty="0" smtClean="0"/>
          </a:p>
          <a:p>
            <a:r>
              <a:rPr lang="en-US" baseline="0" dirty="0" smtClean="0"/>
              <a:t>The work we put in to describe our workflow in a </a:t>
            </a:r>
            <a:r>
              <a:rPr lang="en-US" baseline="0" dirty="0" err="1" smtClean="0"/>
              <a:t>Makefile</a:t>
            </a:r>
            <a:r>
              <a:rPr lang="en-US" baseline="0" dirty="0" smtClean="0"/>
              <a:t> will pay back again.</a:t>
            </a:r>
          </a:p>
        </p:txBody>
      </p:sp>
      <p:sp>
        <p:nvSpPr>
          <p:cNvPr id="4" name="Slide Number Placeholder 3"/>
          <p:cNvSpPr>
            <a:spLocks noGrp="1"/>
          </p:cNvSpPr>
          <p:nvPr>
            <p:ph type="sldNum" sz="quarter" idx="10"/>
          </p:nvPr>
        </p:nvSpPr>
        <p:spPr/>
        <p:txBody>
          <a:bodyPr/>
          <a:lstStyle/>
          <a:p>
            <a:fld id="{F18F993B-D9A3-E546-AE3F-4D3986D8AE1D}" type="slidenum">
              <a:rPr lang="en-US" smtClean="0"/>
              <a:t>26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two files, you’d get</a:t>
            </a:r>
            <a:r>
              <a:rPr lang="en-US" baseline="0" dirty="0" smtClean="0"/>
              <a:t> amino acid frequencies like this.  The second make example does the same thing.</a:t>
            </a:r>
          </a:p>
        </p:txBody>
      </p:sp>
      <p:sp>
        <p:nvSpPr>
          <p:cNvPr id="4" name="Slide Number Placeholder 3"/>
          <p:cNvSpPr>
            <a:spLocks noGrp="1"/>
          </p:cNvSpPr>
          <p:nvPr>
            <p:ph type="sldNum" sz="quarter" idx="10"/>
          </p:nvPr>
        </p:nvSpPr>
        <p:spPr/>
        <p:txBody>
          <a:bodyPr/>
          <a:lstStyle/>
          <a:p>
            <a:fld id="{F18F993B-D9A3-E546-AE3F-4D3986D8AE1D}" type="slidenum">
              <a:rPr lang="en-US" smtClean="0"/>
              <a:t>27</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you’d do something like this.  Make is going to process those one after the other though, and that’ll take a while.  Probably not too long for our simple example, but consider if the alignments were large or you were doing a more computationally intensively task.</a:t>
            </a:r>
          </a:p>
          <a:p>
            <a:endParaRPr lang="en-US" baseline="0" dirty="0" smtClean="0"/>
          </a:p>
          <a:p>
            <a:r>
              <a:rPr lang="en-US" baseline="0" dirty="0" smtClean="0"/>
              <a:t>Since you described your workflow in a </a:t>
            </a:r>
            <a:r>
              <a:rPr lang="en-US" baseline="0" dirty="0" err="1" smtClean="0"/>
              <a:t>Makefile</a:t>
            </a:r>
            <a:r>
              <a:rPr lang="en-US" baseline="0" dirty="0" smtClean="0"/>
              <a:t>, make knows what output files require what input files and how to put it all together.  All you need to do is tell make how many jobs to run in parallel!</a:t>
            </a:r>
          </a:p>
        </p:txBody>
      </p:sp>
      <p:sp>
        <p:nvSpPr>
          <p:cNvPr id="4" name="Slide Number Placeholder 3"/>
          <p:cNvSpPr>
            <a:spLocks noGrp="1"/>
          </p:cNvSpPr>
          <p:nvPr>
            <p:ph type="sldNum" sz="quarter" idx="10"/>
          </p:nvPr>
        </p:nvSpPr>
        <p:spPr/>
        <p:txBody>
          <a:bodyPr/>
          <a:lstStyle/>
          <a:p>
            <a:fld id="{F18F993B-D9A3-E546-AE3F-4D3986D8AE1D}" type="slidenum">
              <a:rPr lang="en-US" smtClean="0"/>
              <a:t>28</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make takes a --jobs or -j</a:t>
            </a:r>
            <a:r>
              <a:rPr lang="en-US" baseline="0" dirty="0" smtClean="0"/>
              <a:t> option which tells it how many jobs, or tasks, to run at one time.  By default it only runs one recipe at a time, but it’ll happily run as many as you tell it.  Now instead of waiting for Pt100_gag_aa_freq.tsv to finish before starting Pt100_env_aa_freq.tsv, make will run up to 24 tasks at once!  That should cut down on the runtime a lot.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It’s really that easy if you have a </a:t>
            </a:r>
            <a:r>
              <a:rPr lang="en-US" baseline="0" dirty="0" err="1" smtClean="0"/>
              <a:t>Makefile</a:t>
            </a:r>
            <a:r>
              <a:rPr lang="en-US" baseline="0" dirty="0" smtClean="0"/>
              <a:t>, and this is one of the benefits of describing your workflows with make.  Like any software, of course, it’s possible for it to break if you missed a prerequisite input file for a recipe.  If you’re running individual steps by hand, you might not notice until you try to run them in parallel because previously the file from recipe 1 always happened to exist before you ran recipe 2.</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Note that you shouldn’t ask to run more jobs than the number of cores if the tasks are computationally intensive (generally the case for bioinformatics).  </a:t>
            </a:r>
            <a:r>
              <a:rPr lang="en-US" baseline="0" dirty="0" err="1" smtClean="0"/>
              <a:t>themis</a:t>
            </a:r>
            <a:r>
              <a:rPr lang="en-US" baseline="0" dirty="0" smtClean="0"/>
              <a:t> has 24 cores, your computer might have 1 or 2 or 4.  Other servers will have different numbers.  This leads to the question…</a:t>
            </a:r>
          </a:p>
        </p:txBody>
      </p:sp>
      <p:sp>
        <p:nvSpPr>
          <p:cNvPr id="4" name="Slide Number Placeholder 3"/>
          <p:cNvSpPr>
            <a:spLocks noGrp="1"/>
          </p:cNvSpPr>
          <p:nvPr>
            <p:ph type="sldNum" sz="quarter" idx="10"/>
          </p:nvPr>
        </p:nvSpPr>
        <p:spPr/>
        <p:txBody>
          <a:bodyPr/>
          <a:lstStyle/>
          <a:p>
            <a:fld id="{F18F993B-D9A3-E546-AE3F-4D3986D8AE1D}" type="slidenum">
              <a:rPr lang="en-US" smtClean="0"/>
              <a:t>29</a:t>
            </a:fld>
            <a:endParaRPr lang="en-US"/>
          </a:p>
        </p:txBody>
      </p:sp>
    </p:spTree>
    <p:extLst>
      <p:ext uri="{BB962C8B-B14F-4D97-AF65-F5344CB8AC3E}">
        <p14:creationId xmlns:p14="http://schemas.microsoft.com/office/powerpoint/2010/main" val="3368468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cores do I have?”  </a:t>
            </a:r>
            <a:r>
              <a:rPr lang="en-US" dirty="0" smtClean="0"/>
              <a:t>You can check yourself</a:t>
            </a:r>
            <a:r>
              <a:rPr lang="en-US" baseline="0" dirty="0" smtClean="0"/>
              <a:t> on Mac or Linux.</a:t>
            </a:r>
          </a:p>
          <a:p>
            <a:endParaRPr lang="en-US" baseline="0" dirty="0" smtClean="0"/>
          </a:p>
          <a:p>
            <a:r>
              <a:rPr lang="en-US" baseline="0" dirty="0" smtClean="0"/>
              <a:t>On Linux, each “socket” is a physical CPU, so multiply Cores per socket by the number of Sockets to get the total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t>30</a:t>
            </a:fld>
            <a:endParaRPr lang="en-US"/>
          </a:p>
        </p:txBody>
      </p:sp>
    </p:spTree>
    <p:extLst>
      <p:ext uri="{BB962C8B-B14F-4D97-AF65-F5344CB8AC3E}">
        <p14:creationId xmlns:p14="http://schemas.microsoft.com/office/powerpoint/2010/main" val="275358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you have a command-line loop like this that you run over data files.  It’s straightforward to turn into a </a:t>
            </a:r>
            <a:r>
              <a:rPr lang="en-US" baseline="0" dirty="0" err="1" smtClean="0"/>
              <a:t>Makefile</a:t>
            </a:r>
            <a:r>
              <a:rPr lang="en-US" baseline="0" dirty="0" smtClean="0"/>
              <a:t>, but you don’t want to.  You may know about using an ampersand to run things in the background which makes the loop complete quickly, and then you wait around for all the .new files to pop into existence.  That’s fine for a handful of files, but if you have more than a couple dozen files, you’ll bog down the computer with too many jobs.</a:t>
            </a:r>
          </a:p>
        </p:txBody>
      </p:sp>
      <p:sp>
        <p:nvSpPr>
          <p:cNvPr id="4" name="Slide Number Placeholder 3"/>
          <p:cNvSpPr>
            <a:spLocks noGrp="1"/>
          </p:cNvSpPr>
          <p:nvPr>
            <p:ph type="sldNum" sz="quarter" idx="10"/>
          </p:nvPr>
        </p:nvSpPr>
        <p:spPr/>
        <p:txBody>
          <a:bodyPr/>
          <a:lstStyle/>
          <a:p>
            <a:fld id="{F18F993B-D9A3-E546-AE3F-4D3986D8AE1D}" type="slidenum">
              <a:rPr lang="en-US" smtClean="0"/>
              <a:t>32</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not fair to the knife.</a:t>
            </a:r>
          </a:p>
          <a:p>
            <a:endParaRPr lang="en-US" baseline="0" dirty="0" smtClean="0"/>
          </a:p>
          <a:p>
            <a:r>
              <a:rPr lang="en-US" baseline="0" dirty="0" smtClean="0"/>
              <a:t>In it’s most basic form, parallel easily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Handy!  You can run the same command on your desktop as the server and it’ll just magically go faster on the server without thinking about the number of cores.</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33</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Enter a tool called “parallel”.  It helps you run other programs in parallel and does a lot to handle input and output to each job.  It’s the Leatherman of command-line parallel processing.  I’d compare it to a Swiss Army knife, but that’s not fair to the knife.</a:t>
            </a:r>
          </a:p>
          <a:p>
            <a:endParaRPr lang="en-US" baseline="0" dirty="0" smtClean="0"/>
          </a:p>
          <a:p>
            <a:r>
              <a:rPr lang="en-US" baseline="0" dirty="0" smtClean="0"/>
              <a:t>In it’s most basic form, parallel easily replaces your loops.  In more complicated forms, it can split up your input and rejoin the output back together.</a:t>
            </a:r>
          </a:p>
          <a:p>
            <a:endParaRPr lang="en-US" baseline="0" dirty="0" smtClean="0"/>
          </a:p>
          <a:p>
            <a:r>
              <a:rPr lang="en-US" baseline="0" dirty="0" smtClean="0"/>
              <a:t>Like make, it also has a -j option, but by default it will use as many jobs as the computer has cores.  Handy!  You can run the same command on your desktop as the server and it’ll just magically go faster on the server without thinking about the number of cores.</a:t>
            </a:r>
          </a:p>
          <a:p>
            <a:endParaRPr lang="en-US" baseline="0" dirty="0" smtClean="0"/>
          </a:p>
          <a:p>
            <a:r>
              <a:rPr lang="en-US" baseline="0" dirty="0" smtClean="0"/>
              <a:t>Let me show you more complicated example that will hopefully be immediately useful…</a:t>
            </a:r>
          </a:p>
        </p:txBody>
      </p:sp>
      <p:sp>
        <p:nvSpPr>
          <p:cNvPr id="4" name="Slide Number Placeholder 3"/>
          <p:cNvSpPr>
            <a:spLocks noGrp="1"/>
          </p:cNvSpPr>
          <p:nvPr>
            <p:ph type="sldNum" sz="quarter" idx="10"/>
          </p:nvPr>
        </p:nvSpPr>
        <p:spPr/>
        <p:txBody>
          <a:bodyPr/>
          <a:lstStyle/>
          <a:p>
            <a:fld id="{F18F993B-D9A3-E546-AE3F-4D3986D8AE1D}" type="slidenum">
              <a:rPr lang="en-US" smtClean="0"/>
              <a:t>34</a:t>
            </a:fld>
            <a:endParaRPr lang="en-US"/>
          </a:p>
        </p:txBody>
      </p:sp>
    </p:spTree>
    <p:extLst>
      <p:ext uri="{BB962C8B-B14F-4D97-AF65-F5344CB8AC3E}">
        <p14:creationId xmlns:p14="http://schemas.microsoft.com/office/powerpoint/2010/main" val="135778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your computational methods</a:t>
            </a:r>
            <a:r>
              <a:rPr lang="en-US" baseline="0" dirty="0" smtClean="0"/>
              <a:t> in a paper.</a:t>
            </a:r>
          </a:p>
          <a:p>
            <a:endParaRPr lang="en-US" baseline="0" dirty="0" smtClean="0"/>
          </a:p>
          <a:p>
            <a:r>
              <a:rPr lang="en-US" baseline="0" dirty="0" smtClean="0"/>
              <a:t>Reproducible doesn’t just mean people in other labs.  It means people in your lab and even you, a few months or few years later.</a:t>
            </a:r>
          </a:p>
          <a:p>
            <a:endParaRPr lang="en-US" baseline="0" dirty="0" smtClean="0"/>
          </a:p>
          <a:p>
            <a:r>
              <a:rPr lang="en-US" baseline="0" dirty="0" smtClean="0"/>
              <a:t>Documentation also includes software versions, sources, data input/output, and more, but the steps you took to process and analyze the data is a huge one.</a:t>
            </a:r>
          </a:p>
          <a:p>
            <a:endParaRPr lang="en-US" baseline="0" dirty="0" smtClean="0"/>
          </a:p>
          <a:p>
            <a:r>
              <a:rPr lang="en-US" baseline="0" dirty="0" smtClean="0"/>
              <a:t>If all of those hold about your workflow, then you’d also like it to be easy and fast rather than tedious and slow.  Not only do you not spend needless time waiting, but there are tangible benefits in terms of thinking critically about a problem when you can iterate quickly trying out new ideas or fixing problems in the analysis.  If it takes you 8 hours to run an analysis, fixing problems is frustrating and you’re afraid to make changes and try new things.</a:t>
            </a:r>
          </a:p>
        </p:txBody>
      </p:sp>
      <p:sp>
        <p:nvSpPr>
          <p:cNvPr id="4" name="Slide Number Placeholder 3"/>
          <p:cNvSpPr>
            <a:spLocks noGrp="1"/>
          </p:cNvSpPr>
          <p:nvPr>
            <p:ph type="sldNum" sz="quarter" idx="10"/>
          </p:nvPr>
        </p:nvSpPr>
        <p:spPr/>
        <p:txBody>
          <a:bodyPr/>
          <a:lstStyle/>
          <a:p>
            <a:fld id="{F18F993B-D9A3-E546-AE3F-4D3986D8AE1D}" type="slidenum">
              <a:rPr lang="en-US" smtClean="0"/>
              <a:t>3</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example parallel</a:t>
            </a:r>
            <a:r>
              <a:rPr lang="en-US" baseline="0" dirty="0" smtClean="0"/>
              <a:t> command I put together to very efficiently run </a:t>
            </a:r>
            <a:r>
              <a:rPr lang="en-US" baseline="0" dirty="0" err="1" smtClean="0"/>
              <a:t>blastn</a:t>
            </a:r>
            <a:r>
              <a:rPr lang="en-US" baseline="0" dirty="0" smtClean="0"/>
              <a:t> on </a:t>
            </a:r>
            <a:r>
              <a:rPr lang="en-US" baseline="0" dirty="0" err="1" smtClean="0"/>
              <a:t>themis</a:t>
            </a:r>
            <a:r>
              <a:rPr lang="en-US" baseline="0" dirty="0" smtClean="0"/>
              <a:t> against a copy of the </a:t>
            </a:r>
            <a:r>
              <a:rPr lang="en-US" baseline="0" dirty="0" err="1" smtClean="0"/>
              <a:t>Viroverse</a:t>
            </a:r>
            <a:r>
              <a:rPr lang="en-US" baseline="0" dirty="0" smtClean="0"/>
              <a:t> blast database (the same thing used by the local </a:t>
            </a:r>
            <a:r>
              <a:rPr lang="en-US" baseline="0" dirty="0" err="1" smtClean="0"/>
              <a:t>Viroblast</a:t>
            </a:r>
            <a:r>
              <a:rPr lang="en-US" baseline="0" dirty="0" smtClean="0"/>
              <a:t>).</a:t>
            </a:r>
          </a:p>
          <a:p>
            <a:endParaRPr lang="en-US" dirty="0" smtClean="0"/>
          </a:p>
          <a:p>
            <a:r>
              <a:rPr lang="en-US" dirty="0" smtClean="0"/>
              <a:t>I’ll walk through it piece by piece, but first,</a:t>
            </a:r>
            <a:r>
              <a:rPr lang="en-US" baseline="0" dirty="0" smtClean="0"/>
              <a:t> why should you care?  Well, b</a:t>
            </a:r>
            <a:r>
              <a:rPr lang="en-US" dirty="0" smtClean="0"/>
              <a:t>lasting</a:t>
            </a:r>
            <a:r>
              <a:rPr lang="en-US" baseline="0" dirty="0" smtClean="0"/>
              <a:t> 245 whole and half HIV genomes against </a:t>
            </a:r>
            <a:r>
              <a:rPr lang="en-US" baseline="0" dirty="0" err="1" smtClean="0"/>
              <a:t>Viroverse</a:t>
            </a:r>
            <a:r>
              <a:rPr lang="en-US" baseline="0" dirty="0" smtClean="0"/>
              <a:t> using our local </a:t>
            </a:r>
            <a:r>
              <a:rPr lang="en-US" baseline="0" dirty="0" err="1" smtClean="0"/>
              <a:t>Viroblast</a:t>
            </a:r>
            <a:r>
              <a:rPr lang="en-US" baseline="0" dirty="0" smtClean="0"/>
              <a:t> took an hour.  </a:t>
            </a:r>
            <a:r>
              <a:rPr lang="en-US" dirty="0" smtClean="0"/>
              <a:t>Doing the</a:t>
            </a:r>
            <a:r>
              <a:rPr lang="en-US" baseline="0" dirty="0" smtClean="0"/>
              <a:t> same blast run</a:t>
            </a:r>
            <a:r>
              <a:rPr lang="en-US" dirty="0" smtClean="0"/>
              <a:t> on </a:t>
            </a:r>
            <a:r>
              <a:rPr lang="en-US" dirty="0" err="1" smtClean="0"/>
              <a:t>themis</a:t>
            </a:r>
            <a:r>
              <a:rPr lang="en-US" baseline="0" dirty="0" smtClean="0"/>
              <a:t> using this command takes 3 minutes.</a:t>
            </a:r>
          </a:p>
        </p:txBody>
      </p:sp>
      <p:sp>
        <p:nvSpPr>
          <p:cNvPr id="4" name="Slide Number Placeholder 3"/>
          <p:cNvSpPr>
            <a:spLocks noGrp="1"/>
          </p:cNvSpPr>
          <p:nvPr>
            <p:ph type="sldNum" sz="quarter" idx="10"/>
          </p:nvPr>
        </p:nvSpPr>
        <p:spPr/>
        <p:txBody>
          <a:bodyPr/>
          <a:lstStyle/>
          <a:p>
            <a:fld id="{F18F993B-D9A3-E546-AE3F-4D3986D8AE1D}" type="slidenum">
              <a:rPr lang="en-US" smtClean="0"/>
              <a:t>35</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first thing I want to note is actually at the end.  The file </a:t>
            </a:r>
            <a:r>
              <a:rPr lang="en-US" baseline="0" dirty="0" err="1" smtClean="0"/>
              <a:t>input.fa</a:t>
            </a:r>
            <a:r>
              <a:rPr lang="en-US" baseline="0" dirty="0" smtClean="0"/>
              <a:t> is redirected as the input to parallel, and parallel’s output is redirected to another file, </a:t>
            </a:r>
            <a:r>
              <a:rPr lang="en-US" baseline="0" dirty="0" err="1" smtClean="0"/>
              <a:t>results.tsv</a:t>
            </a:r>
            <a:r>
              <a:rPr lang="en-US" baseline="0" dirty="0" smtClean="0"/>
              <a:t>.</a:t>
            </a:r>
          </a:p>
        </p:txBody>
      </p:sp>
      <p:sp>
        <p:nvSpPr>
          <p:cNvPr id="4" name="Slide Number Placeholder 3"/>
          <p:cNvSpPr>
            <a:spLocks noGrp="1"/>
          </p:cNvSpPr>
          <p:nvPr>
            <p:ph type="sldNum" sz="quarter" idx="10"/>
          </p:nvPr>
        </p:nvSpPr>
        <p:spPr/>
        <p:txBody>
          <a:bodyPr/>
          <a:lstStyle/>
          <a:p>
            <a:fld id="{F18F993B-D9A3-E546-AE3F-4D3986D8AE1D}" type="slidenum">
              <a:rPr lang="en-US" smtClean="0"/>
              <a:t>36</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next thing to note is what parallel is doing with that input for each job.  --</a:t>
            </a:r>
            <a:r>
              <a:rPr lang="en-US" baseline="0" dirty="0" err="1" smtClean="0"/>
              <a:t>recstart</a:t>
            </a:r>
            <a:r>
              <a:rPr lang="en-US" baseline="0" dirty="0" smtClean="0"/>
              <a:t> tells parallel to split up the input into multiple “records”.  In this case, I’m telling parallel that records start with a “&gt;”, which should be familiar to you as the start of a FASTA sequence.  I’m also telling parallel with -N1 to only pass one record at a time to blast.  This means we’ll run one blast job for every sequence, but the number of jobs running at the same time is limited by the number of cores.</a:t>
            </a:r>
          </a:p>
        </p:txBody>
      </p:sp>
      <p:sp>
        <p:nvSpPr>
          <p:cNvPr id="4" name="Slide Number Placeholder 3"/>
          <p:cNvSpPr>
            <a:spLocks noGrp="1"/>
          </p:cNvSpPr>
          <p:nvPr>
            <p:ph type="sldNum" sz="quarter" idx="10"/>
          </p:nvPr>
        </p:nvSpPr>
        <p:spPr/>
        <p:txBody>
          <a:bodyPr/>
          <a:lstStyle/>
          <a:p>
            <a:fld id="{F18F993B-D9A3-E546-AE3F-4D3986D8AE1D}" type="slidenum">
              <a:rPr lang="en-US" smtClean="0"/>
              <a:t>37</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parallel is splitting up the input file, we no longer have a filename for blast to process.  Instead, we tell parallel to pipe the query sequence to blast as standard input.  And we also tell blast that the query sequences are from </a:t>
            </a:r>
            <a:r>
              <a:rPr lang="en-US" baseline="0" dirty="0" err="1" smtClean="0"/>
              <a:t>stdin</a:t>
            </a:r>
            <a:r>
              <a:rPr lang="en-US" baseline="0" dirty="0" smtClean="0"/>
              <a:t>.  The dash in place of a filename is a Unix convention to specify “</a:t>
            </a:r>
            <a:r>
              <a:rPr lang="en-US" baseline="0" dirty="0" err="1" smtClean="0"/>
              <a:t>stdin</a:t>
            </a:r>
            <a:r>
              <a:rPr lang="en-US" baseline="0" dirty="0" smtClean="0"/>
              <a:t>” rather than an actual filename.</a:t>
            </a:r>
          </a:p>
        </p:txBody>
      </p:sp>
      <p:sp>
        <p:nvSpPr>
          <p:cNvPr id="4" name="Slide Number Placeholder 3"/>
          <p:cNvSpPr>
            <a:spLocks noGrp="1"/>
          </p:cNvSpPr>
          <p:nvPr>
            <p:ph type="sldNum" sz="quarter" idx="10"/>
          </p:nvPr>
        </p:nvSpPr>
        <p:spPr/>
        <p:txBody>
          <a:bodyPr/>
          <a:lstStyle/>
          <a:p>
            <a:fld id="{F18F993B-D9A3-E546-AE3F-4D3986D8AE1D}" type="slidenum">
              <a:rPr lang="en-US" smtClean="0"/>
              <a:t>38</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we have the blast command itself.  We’re using </a:t>
            </a:r>
            <a:r>
              <a:rPr lang="en-US" baseline="0" dirty="0" err="1" smtClean="0"/>
              <a:t>blastn</a:t>
            </a:r>
            <a:r>
              <a:rPr lang="en-US" baseline="0" dirty="0" smtClean="0"/>
              <a:t>, specifying a database, choosing a suitable output format and limiting the maximum hits to 25 per query.  You can use whatever options make sense for your query and database, such as to adjust the blast scoring or output format.</a:t>
            </a:r>
          </a:p>
          <a:p>
            <a:endParaRPr lang="en-US" baseline="0" dirty="0" smtClean="0"/>
          </a:p>
          <a:p>
            <a:r>
              <a:rPr lang="en-US" baseline="0" dirty="0" smtClean="0"/>
              <a:t>Output format 6 is tabular data and </a:t>
            </a:r>
            <a:r>
              <a:rPr lang="en-US" baseline="0" dirty="0" err="1" smtClean="0"/>
              <a:t>blastn</a:t>
            </a:r>
            <a:r>
              <a:rPr lang="en-US" baseline="0" dirty="0" smtClean="0"/>
              <a:t> will print it to </a:t>
            </a:r>
            <a:r>
              <a:rPr lang="en-US" baseline="0" dirty="0" err="1" smtClean="0"/>
              <a:t>stdout</a:t>
            </a:r>
            <a:r>
              <a:rPr lang="en-US" baseline="0" dirty="0" smtClean="0"/>
              <a:t>, which parallel will capture and print as jobs finish.  It’s what we redirect into </a:t>
            </a:r>
            <a:r>
              <a:rPr lang="en-US" baseline="0" dirty="0" err="1" smtClean="0"/>
              <a:t>results.tsv</a:t>
            </a:r>
            <a:r>
              <a:rPr lang="en-US" baseline="0" dirty="0" smtClean="0"/>
              <a:t>.</a:t>
            </a:r>
          </a:p>
          <a:p>
            <a:endParaRPr lang="en-US" baseline="0" dirty="0" smtClean="0"/>
          </a:p>
          <a:p>
            <a:r>
              <a:rPr lang="en-US" baseline="0" dirty="0" smtClean="0"/>
              <a:t>It’s important to choose an output format which can be joined together easily.  There are options for dealing with output formats that can’t just be </a:t>
            </a:r>
            <a:r>
              <a:rPr lang="en-US" baseline="0" dirty="0" err="1" smtClean="0"/>
              <a:t>smushed</a:t>
            </a:r>
            <a:r>
              <a:rPr lang="en-US" baseline="0" dirty="0" smtClean="0"/>
              <a:t> together, but explaining those is for another day.  If you find yourself in this boat, you can always have each blast job produce its own result file instead of joining them all together.</a:t>
            </a:r>
          </a:p>
        </p:txBody>
      </p:sp>
      <p:sp>
        <p:nvSpPr>
          <p:cNvPr id="4" name="Slide Number Placeholder 3"/>
          <p:cNvSpPr>
            <a:spLocks noGrp="1"/>
          </p:cNvSpPr>
          <p:nvPr>
            <p:ph type="sldNum" sz="quarter" idx="10"/>
          </p:nvPr>
        </p:nvSpPr>
        <p:spPr/>
        <p:txBody>
          <a:bodyPr/>
          <a:lstStyle/>
          <a:p>
            <a:fld id="{F18F993B-D9A3-E546-AE3F-4D3986D8AE1D}" type="slidenum">
              <a:rPr lang="en-US" smtClean="0"/>
              <a:t>39</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example, you could do this to get a pairwise output file for each blast job.  Parallel substitutes {#} for the input record number, so you’ll get as many files as you have input sequences.</a:t>
            </a:r>
          </a:p>
        </p:txBody>
      </p:sp>
      <p:sp>
        <p:nvSpPr>
          <p:cNvPr id="4" name="Slide Number Placeholder 3"/>
          <p:cNvSpPr>
            <a:spLocks noGrp="1"/>
          </p:cNvSpPr>
          <p:nvPr>
            <p:ph type="sldNum" sz="quarter" idx="10"/>
          </p:nvPr>
        </p:nvSpPr>
        <p:spPr/>
        <p:txBody>
          <a:bodyPr/>
          <a:lstStyle/>
          <a:p>
            <a:fld id="{F18F993B-D9A3-E546-AE3F-4D3986D8AE1D}" type="slidenum">
              <a:rPr lang="en-US" smtClean="0"/>
              <a:t>40</a:t>
            </a:fld>
            <a:endParaRPr lang="en-US"/>
          </a:p>
        </p:txBody>
      </p:sp>
    </p:spTree>
    <p:extLst>
      <p:ext uri="{BB962C8B-B14F-4D97-AF65-F5344CB8AC3E}">
        <p14:creationId xmlns:p14="http://schemas.microsoft.com/office/powerpoint/2010/main" val="3904060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make</a:t>
            </a:r>
            <a:r>
              <a:rPr lang="en-US" baseline="0" dirty="0" smtClean="0"/>
              <a:t> manual is a bit dense, but it’s the authoritative reference for how things work.  It contains useful things such as descriptions of the automatic variables like $@, $&lt;, $* and more.</a:t>
            </a:r>
          </a:p>
          <a:p>
            <a:endParaRPr lang="en-US" baseline="0" dirty="0" smtClean="0"/>
          </a:p>
          <a:p>
            <a:r>
              <a:rPr lang="en-US" baseline="0" dirty="0" smtClean="0"/>
              <a:t>The parallel tutorial is a little friendlier and better yet is chock full of examples showing how it works.  There are other substitution patterns than just {}, for example, which are often useful.</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42</a:t>
            </a:fld>
            <a:endParaRPr lang="en-US"/>
          </a:p>
        </p:txBody>
      </p:sp>
    </p:spTree>
    <p:extLst>
      <p:ext uri="{BB962C8B-B14F-4D97-AF65-F5344CB8AC3E}">
        <p14:creationId xmlns:p14="http://schemas.microsoft.com/office/powerpoint/2010/main" val="223187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caveat: Correctness isn’t compelling, and there was a study to prove it. Incentives are all wrong as few papers are subjected to reproduction attempts.</a:t>
            </a:r>
          </a:p>
          <a:p>
            <a:endParaRPr lang="en-US" baseline="0" dirty="0" smtClean="0"/>
          </a:p>
          <a:p>
            <a:r>
              <a:rPr lang="en-US" baseline="0" dirty="0" smtClean="0"/>
              <a:t>However, making your analyses reproducible and self-documenting will save you time puzzling over what you did and make it easy to redo analysis on an updated or new data set.</a:t>
            </a:r>
          </a:p>
          <a:p>
            <a:endParaRPr lang="en-US" baseline="0" dirty="0" smtClean="0"/>
          </a:p>
          <a:p>
            <a:r>
              <a:rPr lang="en-US" baseline="0" dirty="0" smtClean="0"/>
              <a:t>When you do similar analyses in the future or when another member of the lab or your collaborators want to run the same analysis, you’ll all save time not reinventing what you already did.  And when you reuse what you did previously, you’re more certain that it works.</a:t>
            </a:r>
          </a:p>
        </p:txBody>
      </p:sp>
      <p:sp>
        <p:nvSpPr>
          <p:cNvPr id="4" name="Slide Number Placeholder 3"/>
          <p:cNvSpPr>
            <a:spLocks noGrp="1"/>
          </p:cNvSpPr>
          <p:nvPr>
            <p:ph type="sldNum" sz="quarter" idx="10"/>
          </p:nvPr>
        </p:nvSpPr>
        <p:spPr/>
        <p:txBody>
          <a:bodyPr/>
          <a:lstStyle/>
          <a:p>
            <a:fld id="{F18F993B-D9A3-E546-AE3F-4D3986D8AE1D}" type="slidenum">
              <a:rPr lang="en-US" smtClean="0"/>
              <a:t>4</a:t>
            </a:fld>
            <a:endParaRPr lang="en-US"/>
          </a:p>
        </p:txBody>
      </p:sp>
    </p:spTree>
    <p:extLst>
      <p:ext uri="{BB962C8B-B14F-4D97-AF65-F5344CB8AC3E}">
        <p14:creationId xmlns:p14="http://schemas.microsoft.com/office/powerpoint/2010/main" val="52816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Scales to</a:t>
            </a:r>
            <a:r>
              <a:rPr lang="en-US" baseline="0" dirty="0" smtClean="0"/>
              <a:t> the size of your project, whether it’s very simple or very complex.</a:t>
            </a:r>
          </a:p>
          <a:p>
            <a:endParaRPr lang="en-US" baseline="0" dirty="0" smtClean="0"/>
          </a:p>
          <a:p>
            <a:r>
              <a:rPr lang="en-US" baseline="0" dirty="0" smtClean="0"/>
              <a:t>There are some sharp corners with </a:t>
            </a:r>
            <a:r>
              <a:rPr lang="en-US" baseline="0" dirty="0" err="1" smtClean="0"/>
              <a:t>Makefiles</a:t>
            </a:r>
            <a:r>
              <a:rPr lang="en-US" baseline="0" dirty="0" smtClean="0"/>
              <a:t> and make, but it’s a time-tested tool and no software doesn’t have sharp corners somewhere.</a:t>
            </a:r>
            <a:endParaRPr lang="en-US" dirty="0"/>
          </a:p>
        </p:txBody>
      </p:sp>
      <p:sp>
        <p:nvSpPr>
          <p:cNvPr id="4" name="Slide Number Placeholder 3"/>
          <p:cNvSpPr>
            <a:spLocks noGrp="1"/>
          </p:cNvSpPr>
          <p:nvPr>
            <p:ph type="sldNum" sz="quarter" idx="10"/>
          </p:nvPr>
        </p:nvSpPr>
        <p:spPr/>
        <p:txBody>
          <a:bodyPr/>
          <a:lstStyle/>
          <a:p>
            <a:fld id="{F18F993B-D9A3-E546-AE3F-4D3986D8AE1D}" type="slidenum">
              <a:rPr lang="en-US" smtClean="0"/>
              <a:t>5</a:t>
            </a:fld>
            <a:endParaRPr lang="en-US"/>
          </a:p>
        </p:txBody>
      </p:sp>
    </p:spTree>
    <p:extLst>
      <p:ext uri="{BB962C8B-B14F-4D97-AF65-F5344CB8AC3E}">
        <p14:creationId xmlns:p14="http://schemas.microsoft.com/office/powerpoint/2010/main" val="3948747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often prototype</a:t>
            </a:r>
            <a:r>
              <a:rPr lang="en-US" baseline="0" dirty="0" smtClean="0"/>
              <a:t> </a:t>
            </a:r>
            <a:r>
              <a:rPr lang="en-US" baseline="0" dirty="0" err="1" smtClean="0"/>
              <a:t>Makefile</a:t>
            </a:r>
            <a:r>
              <a:rPr lang="en-US" baseline="0" dirty="0" smtClean="0"/>
              <a:t> recipes straight on the command line before putting them into a </a:t>
            </a:r>
            <a:r>
              <a:rPr lang="en-US" baseline="0" dirty="0" err="1" smtClean="0"/>
              <a:t>Makefile</a:t>
            </a:r>
            <a:r>
              <a:rPr lang="en-US" baseline="0" dirty="0" smtClean="0"/>
              <a:t> and further testing and tweaking from there.</a:t>
            </a:r>
          </a:p>
          <a:p>
            <a:endParaRPr lang="en-US" baseline="0" dirty="0" smtClean="0"/>
          </a:p>
          <a:p>
            <a:r>
              <a:rPr lang="en-US" baseline="0" dirty="0" smtClean="0"/>
              <a:t>Recipes just describe what to run, the necessary prerequisites (or dependencies), and what files are produced.  You can run core Unix commands, your own Python, R, or Perl scripts, and use features of your shell to pipe data between commands.</a:t>
            </a:r>
          </a:p>
          <a:p>
            <a:endParaRPr lang="en-US" baseline="0" dirty="0" smtClean="0"/>
          </a:p>
          <a:p>
            <a:r>
              <a:rPr lang="en-US" baseline="0" dirty="0" smtClean="0"/>
              <a:t>The prerequisites are important because make uses those to determine what order to run the recipes.  It also uses them to skip over recipes if the files they produce already exist and the input files haven’t changed since then.  This can save a lot of time when writing complex workflows with steps that take a while.  Once you verify that the long running steps are correct, you can run them once and then move on to using them down the road without re-running it </a:t>
            </a:r>
            <a:r>
              <a:rPr lang="en-US" baseline="0" dirty="0" err="1" smtClean="0"/>
              <a:t>everytime</a:t>
            </a:r>
            <a:r>
              <a:rPr lang="en-US" baseline="0" dirty="0" smtClean="0"/>
              <a:t>.  Best yet, make will figure this out for you and you don’t need to remember what’s changed.</a:t>
            </a:r>
          </a:p>
        </p:txBody>
      </p:sp>
      <p:sp>
        <p:nvSpPr>
          <p:cNvPr id="4" name="Slide Number Placeholder 3"/>
          <p:cNvSpPr>
            <a:spLocks noGrp="1"/>
          </p:cNvSpPr>
          <p:nvPr>
            <p:ph type="sldNum" sz="quarter" idx="10"/>
          </p:nvPr>
        </p:nvSpPr>
        <p:spPr/>
        <p:txBody>
          <a:bodyPr/>
          <a:lstStyle/>
          <a:p>
            <a:fld id="{F18F993B-D9A3-E546-AE3F-4D3986D8AE1D}" type="slidenum">
              <a:rPr lang="en-US" smtClean="0"/>
              <a:t>6</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 example!</a:t>
            </a:r>
          </a:p>
          <a:p>
            <a:endParaRPr lang="en-US" baseline="0" dirty="0" smtClean="0"/>
          </a:p>
          <a:p>
            <a:r>
              <a:rPr lang="en-US" baseline="0" dirty="0" smtClean="0"/>
              <a:t>Note the line continuations.  This says that these three lines will be run as a single command.  Without those, each line would be a separate command (and wouldn’t work because -</a:t>
            </a:r>
            <a:r>
              <a:rPr lang="en-US" baseline="0" dirty="0" err="1" smtClean="0"/>
              <a:t>outseq</a:t>
            </a:r>
            <a:r>
              <a:rPr lang="en-US" baseline="0" dirty="0" smtClean="0"/>
              <a:t> isn’t a valid command).</a:t>
            </a:r>
          </a:p>
          <a:p>
            <a:endParaRPr lang="en-US" baseline="0" dirty="0" smtClean="0"/>
          </a:p>
          <a:p>
            <a:r>
              <a:rPr lang="en-US" baseline="0" dirty="0" smtClean="0"/>
              <a:t>To run this, we’d simply type: make </a:t>
            </a:r>
            <a:r>
              <a:rPr lang="en-US" baseline="0" dirty="0" err="1" smtClean="0"/>
              <a:t>seqs_aa.fasta</a:t>
            </a:r>
            <a:r>
              <a:rPr lang="en-US" baseline="0" dirty="0" smtClean="0"/>
              <a:t> and presto, make follows our recipe to produce it from </a:t>
            </a:r>
            <a:r>
              <a:rPr lang="en-US" baseline="0" dirty="0" err="1" smtClean="0"/>
              <a:t>seqs_na.fasta</a:t>
            </a:r>
            <a:r>
              <a:rPr lang="en-US" baseline="0" dirty="0" smtClean="0"/>
              <a:t>.  Nifty, though I guess not very impressive yet.</a:t>
            </a:r>
          </a:p>
        </p:txBody>
      </p:sp>
      <p:sp>
        <p:nvSpPr>
          <p:cNvPr id="4" name="Slide Number Placeholder 3"/>
          <p:cNvSpPr>
            <a:spLocks noGrp="1"/>
          </p:cNvSpPr>
          <p:nvPr>
            <p:ph type="sldNum" sz="quarter" idx="10"/>
          </p:nvPr>
        </p:nvSpPr>
        <p:spPr/>
        <p:txBody>
          <a:bodyPr/>
          <a:lstStyle/>
          <a:p>
            <a:fld id="{F18F993B-D9A3-E546-AE3F-4D3986D8AE1D}" type="slidenum">
              <a:rPr lang="en-US" smtClean="0"/>
              <a:t>7</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an equivalent recipe which save some typing.  It also provides you flexibility if you rename your targets or inputs later.  It’s especially useful for recipes which describe how to make multiple files, so I’ll use these variables from now on.  It’s a good practice.  Note that recipes can specify multiple targets or prerequisites and $&lt; and $@ are only the first of the files being made/input.  There are other variables to get all of them, which you’ll see later.</a:t>
            </a:r>
          </a:p>
        </p:txBody>
      </p:sp>
      <p:sp>
        <p:nvSpPr>
          <p:cNvPr id="4" name="Slide Number Placeholder 3"/>
          <p:cNvSpPr>
            <a:spLocks noGrp="1"/>
          </p:cNvSpPr>
          <p:nvPr>
            <p:ph type="sldNum" sz="quarter" idx="10"/>
          </p:nvPr>
        </p:nvSpPr>
        <p:spPr/>
        <p:txBody>
          <a:bodyPr/>
          <a:lstStyle/>
          <a:p>
            <a:fld id="{F18F993B-D9A3-E546-AE3F-4D3986D8AE1D}" type="slidenum">
              <a:rPr lang="en-US" smtClean="0"/>
              <a:t>8</a:t>
            </a:fld>
            <a:endParaRPr lang="en-US"/>
          </a:p>
        </p:txBody>
      </p:sp>
    </p:spTree>
    <p:extLst>
      <p:ext uri="{BB962C8B-B14F-4D97-AF65-F5344CB8AC3E}">
        <p14:creationId xmlns:p14="http://schemas.microsoft.com/office/powerpoint/2010/main" val="258695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longer example showing multiple targets that depend on each other.  This takes a </a:t>
            </a:r>
            <a:r>
              <a:rPr lang="en-US" baseline="0" dirty="0" err="1" smtClean="0"/>
              <a:t>fasta</a:t>
            </a:r>
            <a:r>
              <a:rPr lang="en-US" baseline="0" dirty="0" smtClean="0"/>
              <a:t> of nucleotide sequences, translates it to amino acids, aligns it with muscle, and then runs it through </a:t>
            </a:r>
            <a:r>
              <a:rPr lang="en-US" baseline="0" dirty="0" err="1" smtClean="0"/>
              <a:t>Wenjie’s</a:t>
            </a:r>
            <a:r>
              <a:rPr lang="en-US" baseline="0" dirty="0" smtClean="0"/>
              <a:t> </a:t>
            </a:r>
            <a:r>
              <a:rPr lang="en-US" baseline="0" dirty="0" err="1" smtClean="0"/>
              <a:t>CountAAFreq.pl</a:t>
            </a:r>
            <a:r>
              <a:rPr lang="en-US" baseline="0" dirty="0" smtClean="0"/>
              <a:t>.  It also has to convert the aligned </a:t>
            </a:r>
            <a:r>
              <a:rPr lang="en-US" baseline="0" dirty="0" err="1" smtClean="0"/>
              <a:t>fasta</a:t>
            </a:r>
            <a:r>
              <a:rPr lang="en-US" baseline="0" dirty="0" smtClean="0"/>
              <a:t> to nexus.  Note how each subsequent recipe depends on another.  These are ordered sequentially, but they don’t have to be and multiple recipes can depend on the same recipe.</a:t>
            </a:r>
          </a:p>
          <a:p>
            <a:endParaRPr lang="en-US" baseline="0" dirty="0" smtClean="0"/>
          </a:p>
          <a:p>
            <a:r>
              <a:rPr lang="en-US" baseline="0" dirty="0" smtClean="0"/>
              <a:t>It’s also worth noting the command line’s (shell’s) input and output redirection operators.  fasta2nexus, for example, takes an input stream and prints an output stream rather than taking an input filename and output filename itself.  </a:t>
            </a:r>
            <a:r>
              <a:rPr lang="en-US" baseline="0" dirty="0" err="1" smtClean="0"/>
              <a:t>CountAAFreq.pl</a:t>
            </a:r>
            <a:r>
              <a:rPr lang="en-US" baseline="0" dirty="0" smtClean="0"/>
              <a:t> on the other hand takes two filenames along with some cutoff values (gaps and frequency).  Do you see why $&lt; uses &lt;?</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Notice the temporary nexus file the last recipe creates and then deletes?  We can do it that way, but it’s a good practice to keep your recipes as short as possible to enable reuse and save time later.  With make, this is easy!  Let’s see how you could modify the recipes.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produce a table of amino acid frequencies from a </a:t>
            </a:r>
            <a:r>
              <a:rPr lang="en-US" baseline="0" dirty="0" err="1" smtClean="0"/>
              <a:t>seqs_na.fa</a:t>
            </a:r>
            <a:r>
              <a:rPr lang="en-US" baseline="0" dirty="0" smtClean="0"/>
              <a:t> file, we can now type: make </a:t>
            </a:r>
            <a:r>
              <a:rPr lang="en-US" baseline="0" dirty="0" err="1" smtClean="0"/>
              <a:t>seqs_aa_freq.tsv</a:t>
            </a:r>
            <a:r>
              <a:rPr lang="en-US" baseline="0" dirty="0" smtClean="0"/>
              <a:t> and make will follow all the necessary recipes.</a:t>
            </a:r>
          </a:p>
        </p:txBody>
      </p:sp>
      <p:sp>
        <p:nvSpPr>
          <p:cNvPr id="4" name="Slide Number Placeholder 3"/>
          <p:cNvSpPr>
            <a:spLocks noGrp="1"/>
          </p:cNvSpPr>
          <p:nvPr>
            <p:ph type="sldNum" sz="quarter" idx="10"/>
          </p:nvPr>
        </p:nvSpPr>
        <p:spPr/>
        <p:txBody>
          <a:bodyPr/>
          <a:lstStyle/>
          <a:p>
            <a:fld id="{F18F993B-D9A3-E546-AE3F-4D3986D8AE1D}" type="slidenum">
              <a:rPr lang="en-US" smtClean="0"/>
              <a:t>9</a:t>
            </a:fld>
            <a:endParaRPr lang="en-US"/>
          </a:p>
        </p:txBody>
      </p:sp>
    </p:spTree>
    <p:extLst>
      <p:ext uri="{BB962C8B-B14F-4D97-AF65-F5344CB8AC3E}">
        <p14:creationId xmlns:p14="http://schemas.microsoft.com/office/powerpoint/2010/main" val="2586950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4940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42044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0297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5BE74-8160-3B49-8D0F-E557085791B4}" type="datetimeFigureOut">
              <a:rPr lang="en-US" smtClean="0"/>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82257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5BE74-8160-3B49-8D0F-E557085791B4}" type="datetimeFigureOut">
              <a:rPr lang="en-US" smtClean="0"/>
              <a:t>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41335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5BE74-8160-3B49-8D0F-E557085791B4}" type="datetimeFigureOut">
              <a:rPr lang="en-US" smtClean="0"/>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352788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5BE74-8160-3B49-8D0F-E557085791B4}" type="datetimeFigureOut">
              <a:rPr lang="en-US" smtClean="0"/>
              <a:t>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792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5BE74-8160-3B49-8D0F-E557085791B4}" type="datetimeFigureOut">
              <a:rPr lang="en-US" smtClean="0"/>
              <a:t>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291489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5BE74-8160-3B49-8D0F-E557085791B4}" type="datetimeFigureOut">
              <a:rPr lang="en-US" smtClean="0"/>
              <a:t>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63808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05411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5BE74-8160-3B49-8D0F-E557085791B4}" type="datetimeFigureOut">
              <a:rPr lang="en-US" smtClean="0"/>
              <a:t>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B865D-3DF9-0645-8011-9936F226B8ED}" type="slidenum">
              <a:rPr lang="en-US" smtClean="0"/>
              <a:t>‹#›</a:t>
            </a:fld>
            <a:endParaRPr lang="en-US"/>
          </a:p>
        </p:txBody>
      </p:sp>
    </p:spTree>
    <p:extLst>
      <p:ext uri="{BB962C8B-B14F-4D97-AF65-F5344CB8AC3E}">
        <p14:creationId xmlns:p14="http://schemas.microsoft.com/office/powerpoint/2010/main" val="14472507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5BE74-8160-3B49-8D0F-E557085791B4}" type="datetimeFigureOut">
              <a:rPr lang="en-US" smtClean="0"/>
              <a:t>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B865D-3DF9-0645-8011-9936F226B8ED}" type="slidenum">
              <a:rPr lang="en-US" smtClean="0"/>
              <a:t>‹#›</a:t>
            </a:fld>
            <a:endParaRPr lang="en-US" dirty="0"/>
          </a:p>
        </p:txBody>
      </p:sp>
    </p:spTree>
    <p:extLst>
      <p:ext uri="{BB962C8B-B14F-4D97-AF65-F5344CB8AC3E}">
        <p14:creationId xmlns:p14="http://schemas.microsoft.com/office/powerpoint/2010/main" val="3991627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gnu.org/software/make/manual/make.html" TargetMode="External"/><Relationship Id="rId4" Type="http://schemas.openxmlformats.org/officeDocument/2006/relationships/hyperlink" Target="http://www.gnu.org/software/parallel/parallel_tutorial.html"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Time-saving workflows</a:t>
            </a:r>
            <a:br>
              <a:rPr lang="en-US" dirty="0" smtClean="0"/>
            </a:br>
            <a:r>
              <a:rPr lang="en-US" dirty="0" smtClean="0"/>
              <a:t>and easy parallel </a:t>
            </a:r>
            <a:r>
              <a:rPr lang="en-US" dirty="0" smtClean="0"/>
              <a:t>processing</a:t>
            </a:r>
            <a:endParaRPr lang="en-US" dirty="0"/>
          </a:p>
        </p:txBody>
      </p:sp>
      <p:sp>
        <p:nvSpPr>
          <p:cNvPr id="3" name="Subtitle 2"/>
          <p:cNvSpPr>
            <a:spLocks noGrp="1"/>
          </p:cNvSpPr>
          <p:nvPr>
            <p:ph type="subTitle" idx="1"/>
          </p:nvPr>
        </p:nvSpPr>
        <p:spPr>
          <a:xfrm>
            <a:off x="0" y="6475187"/>
            <a:ext cx="9144000" cy="395514"/>
          </a:xfrm>
        </p:spPr>
        <p:txBody>
          <a:bodyPr>
            <a:normAutofit/>
          </a:bodyPr>
          <a:lstStyle/>
          <a:p>
            <a:pPr algn="r"/>
            <a:r>
              <a:rPr lang="en-US" sz="1600" dirty="0" smtClean="0"/>
              <a:t>Thomas Sibley – 21 May 2014 – Mullins Comp Bio Group</a:t>
            </a:r>
            <a:endParaRPr lang="en-US" sz="1600" dirty="0"/>
          </a:p>
        </p:txBody>
      </p:sp>
    </p:spTree>
    <p:extLst>
      <p:ext uri="{BB962C8B-B14F-4D97-AF65-F5344CB8AC3E}">
        <p14:creationId xmlns:p14="http://schemas.microsoft.com/office/powerpoint/2010/main" val="204539799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err="1" smtClean="0">
                <a:solidFill>
                  <a:srgbClr val="558ED5"/>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seqs_aa.aligned.fa</a:t>
            </a:r>
            <a:endParaRPr lang="en-US" sz="2400" dirty="0">
              <a:solidFill>
                <a:schemeClr val="accent3">
                  <a:lumMod val="75000"/>
                </a:schemeClr>
              </a:solidFill>
              <a:latin typeface="Consolas"/>
              <a:cs typeface="Consolas"/>
            </a:endParaRPr>
          </a:p>
          <a:p>
            <a:pPr marL="0" indent="0">
              <a:buNone/>
            </a:pPr>
            <a:r>
              <a:rPr lang="en-US" sz="2400" dirty="0" smtClean="0">
                <a:latin typeface="Consolas"/>
                <a:cs typeface="Consolas"/>
              </a:rPr>
              <a:t>	fasta2nexus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36146935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seqs_aa.nxs</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rgbClr val="558ED5"/>
                </a:solidFill>
                <a:latin typeface="Consolas"/>
                <a:cs typeface="Consolas"/>
              </a:rPr>
              <a:t>seqs</a:t>
            </a:r>
            <a:r>
              <a:rPr lang="en-US" sz="2400" dirty="0" err="1">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0093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chemeClr val="tx2">
                    <a:lumMod val="60000"/>
                    <a:lumOff val="40000"/>
                  </a:schemeClr>
                </a:solidFill>
                <a:latin typeface="Consolas"/>
                <a:cs typeface="Consolas"/>
              </a:rPr>
              <a:t>seqs_aa.nxs</a:t>
            </a:r>
            <a:r>
              <a:rPr lang="en-US" sz="2400" dirty="0">
                <a:latin typeface="Consolas"/>
                <a:cs typeface="Consolas"/>
              </a:rPr>
              <a:t>: </a:t>
            </a:r>
            <a:r>
              <a:rPr lang="en-US" sz="2400" dirty="0" err="1">
                <a:solidFill>
                  <a:schemeClr val="accent3">
                    <a:lumMod val="75000"/>
                  </a:schemeClr>
                </a:solidFill>
                <a:latin typeface="Consolas"/>
                <a:cs typeface="Consolas"/>
              </a:rPr>
              <a:t>seqs_aa.fa</a:t>
            </a:r>
            <a:endParaRPr lang="en-US" sz="2400" dirty="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65796776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a:t>
            </a:r>
            <a:r>
              <a:rPr lang="en-US" sz="2400" dirty="0" err="1" smtClean="0">
                <a:solidFill>
                  <a:srgbClr val="558ED5"/>
                </a:solidFill>
                <a:latin typeface="Consolas"/>
                <a:cs typeface="Consolas"/>
              </a:rPr>
              <a:t>eqs_aa_freq.tsv</a:t>
            </a:r>
            <a:r>
              <a:rPr lang="en-US" sz="2400" dirty="0" smtClean="0">
                <a:latin typeface="Consolas"/>
                <a:cs typeface="Consolas"/>
              </a:rPr>
              <a:t>: </a:t>
            </a:r>
            <a:r>
              <a:rPr lang="en-US" sz="2400" dirty="0" err="1" smtClean="0">
                <a:solidFill>
                  <a:srgbClr val="77933C"/>
                </a:solidFill>
                <a:latin typeface="Consolas"/>
                <a:cs typeface="Consolas"/>
              </a:rPr>
              <a:t>seqs_aa.nxs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 </a:t>
            </a:r>
            <a:r>
              <a:rPr lang="en-US" sz="2400" dirty="0" smtClean="0">
                <a:latin typeface="Consolas"/>
                <a:cs typeface="Consolas"/>
              </a:rPr>
              <a:t>0.25 0.5</a:t>
            </a:r>
          </a:p>
        </p:txBody>
      </p:sp>
    </p:spTree>
    <p:extLst>
      <p:ext uri="{BB962C8B-B14F-4D97-AF65-F5344CB8AC3E}">
        <p14:creationId xmlns:p14="http://schemas.microsoft.com/office/powerpoint/2010/main" val="12518956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rgbClr val="E46C0A"/>
                </a:solidFill>
                <a:latin typeface="Consolas"/>
                <a:cs typeface="Consolas"/>
              </a:rPr>
              <a:t>|</a:t>
            </a:r>
            <a:r>
              <a:rPr lang="en-US" sz="2400" dirty="0">
                <a:latin typeface="Consolas"/>
                <a:cs typeface="Consolas"/>
              </a:rPr>
              <a:t> fasta2nexus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$&lt;</a:t>
            </a:r>
            <a:r>
              <a:rPr lang="en-US" sz="2400" dirty="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61922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ollum-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519" y="0"/>
            <a:ext cx="6784962" cy="7486855"/>
          </a:xfrm>
          <a:prstGeom prst="rect">
            <a:avLst/>
          </a:prstGeom>
        </p:spPr>
      </p:pic>
    </p:spTree>
    <p:extLst>
      <p:ext uri="{BB962C8B-B14F-4D97-AF65-F5344CB8AC3E}">
        <p14:creationId xmlns:p14="http://schemas.microsoft.com/office/powerpoint/2010/main" val="9103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76509598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fontScale="92500" lnSpcReduction="10000"/>
          </a:bodyPr>
          <a:lstStyle/>
          <a:p>
            <a:r>
              <a:rPr lang="en-US" dirty="0" smtClean="0"/>
              <a:t>Variables</a:t>
            </a:r>
          </a:p>
          <a:p>
            <a:pPr marL="457200" lvl="1" indent="0">
              <a:buNone/>
            </a:pPr>
            <a:r>
              <a:rPr lang="en-US" dirty="0" smtClean="0">
                <a:solidFill>
                  <a:schemeClr val="accent2"/>
                </a:solidFill>
                <a:latin typeface="Consolas"/>
                <a:cs typeface="Consolas"/>
              </a:rPr>
              <a:t>NAME </a:t>
            </a:r>
            <a:r>
              <a:rPr lang="en-US" dirty="0" smtClean="0">
                <a:latin typeface="Consolas"/>
                <a:cs typeface="Consolas"/>
              </a:rPr>
              <a:t>:</a:t>
            </a:r>
            <a:r>
              <a:rPr lang="en-US" dirty="0">
                <a:latin typeface="Consolas"/>
                <a:cs typeface="Consolas"/>
              </a:rPr>
              <a:t>= </a:t>
            </a:r>
            <a:r>
              <a:rPr lang="en-US" dirty="0" smtClean="0">
                <a:latin typeface="Consolas"/>
                <a:cs typeface="Consolas"/>
              </a:rPr>
              <a:t>Thomas</a:t>
            </a:r>
            <a:endParaRPr lang="en-US" dirty="0">
              <a:latin typeface="Consolas"/>
              <a:cs typeface="Consolas"/>
            </a:endParaRPr>
          </a:p>
          <a:p>
            <a:pPr marL="457200" lvl="1" indent="0">
              <a:buNone/>
            </a:pPr>
            <a:r>
              <a:rPr lang="en-US" dirty="0" smtClean="0">
                <a:solidFill>
                  <a:schemeClr val="tx2">
                    <a:lumMod val="60000"/>
                    <a:lumOff val="40000"/>
                  </a:schemeClr>
                </a:solidFill>
                <a:latin typeface="Consolas"/>
                <a:cs typeface="Consolas"/>
              </a:rPr>
              <a:t>hello</a:t>
            </a:r>
            <a:r>
              <a:rPr lang="en-US" dirty="0" smtClean="0">
                <a:latin typeface="Consolas"/>
                <a:cs typeface="Consolas"/>
              </a:rPr>
              <a:t>:</a:t>
            </a:r>
          </a:p>
          <a:p>
            <a:pPr marL="457200" lvl="1" indent="0">
              <a:buNone/>
            </a:pPr>
            <a:r>
              <a:rPr lang="en-US" dirty="0" smtClean="0">
                <a:latin typeface="Consolas"/>
                <a:cs typeface="Consolas"/>
              </a:rPr>
              <a:t>	</a:t>
            </a:r>
            <a:r>
              <a:rPr lang="en-US" dirty="0">
                <a:latin typeface="Consolas"/>
                <a:cs typeface="Consolas"/>
              </a:rPr>
              <a:t>echo </a:t>
            </a:r>
            <a:r>
              <a:rPr lang="en-US" dirty="0" smtClean="0">
                <a:latin typeface="Consolas"/>
                <a:cs typeface="Consolas"/>
              </a:rPr>
              <a:t>'Hi, my name is </a:t>
            </a:r>
            <a:r>
              <a:rPr lang="en-US" dirty="0" smtClean="0">
                <a:solidFill>
                  <a:srgbClr val="C0504D"/>
                </a:solidFill>
                <a:latin typeface="Consolas"/>
                <a:cs typeface="Consolas"/>
              </a:rPr>
              <a:t>$(NAME)</a:t>
            </a:r>
            <a:r>
              <a:rPr lang="en-US" dirty="0" smtClean="0">
                <a:latin typeface="Consolas"/>
                <a:cs typeface="Consolas"/>
              </a:rPr>
              <a:t>.'</a:t>
            </a:r>
          </a:p>
          <a:p>
            <a:endParaRPr lang="en-US" dirty="0" smtClean="0"/>
          </a:p>
          <a:p>
            <a:r>
              <a:rPr lang="en-US" dirty="0" smtClean="0"/>
              <a:t>Using $ signs in your recipes</a:t>
            </a:r>
          </a:p>
          <a:p>
            <a:pPr marL="0" indent="0">
              <a:buNone/>
            </a:pPr>
            <a:r>
              <a:rPr lang="en-US" sz="2800" dirty="0">
                <a:latin typeface="Consolas"/>
                <a:cs typeface="Consolas"/>
              </a:rPr>
              <a:t>	</a:t>
            </a:r>
            <a:r>
              <a:rPr lang="en-US" sz="2800" dirty="0" err="1" smtClean="0">
                <a:solidFill>
                  <a:srgbClr val="558ED5"/>
                </a:solidFill>
                <a:latin typeface="Consolas"/>
                <a:cs typeface="Consolas"/>
              </a:rPr>
              <a:t>check_balance</a:t>
            </a:r>
            <a:r>
              <a:rPr lang="en-US" sz="2800" dirty="0" smtClean="0">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a:t>
            </a:r>
            <a:r>
              <a:rPr lang="en-US" sz="2800" dirty="0">
                <a:latin typeface="Consolas"/>
                <a:cs typeface="Consolas"/>
              </a:rPr>
              <a:t>echo </a:t>
            </a:r>
            <a:r>
              <a:rPr lang="en-US" sz="2800" dirty="0" smtClean="0">
                <a:latin typeface="Consolas"/>
                <a:cs typeface="Consolas"/>
              </a:rPr>
              <a:t>'Your balance is </a:t>
            </a:r>
            <a:r>
              <a:rPr lang="en-US" sz="2800" dirty="0" smtClean="0">
                <a:solidFill>
                  <a:srgbClr val="C0504D"/>
                </a:solidFill>
                <a:latin typeface="Consolas"/>
                <a:cs typeface="Consolas"/>
              </a:rPr>
              <a:t>$$</a:t>
            </a:r>
            <a:r>
              <a:rPr lang="en-US" sz="2800" dirty="0" smtClean="0">
                <a:latin typeface="Consolas"/>
                <a:cs typeface="Consolas"/>
              </a:rPr>
              <a:t>17.03.'</a:t>
            </a:r>
          </a:p>
          <a:p>
            <a:endParaRPr lang="en-US" dirty="0" smtClean="0"/>
          </a:p>
          <a:p>
            <a:r>
              <a:rPr lang="en-US" dirty="0" smtClean="0"/>
              <a:t>Targets don’t have to be files</a:t>
            </a:r>
          </a:p>
        </p:txBody>
      </p:sp>
    </p:spTree>
    <p:extLst>
      <p:ext uri="{BB962C8B-B14F-4D97-AF65-F5344CB8AC3E}">
        <p14:creationId xmlns:p14="http://schemas.microsoft.com/office/powerpoint/2010/main" val="137384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p:txBody>
      </p:sp>
    </p:spTree>
    <p:extLst>
      <p:ext uri="{BB962C8B-B14F-4D97-AF65-F5344CB8AC3E}">
        <p14:creationId xmlns:p14="http://schemas.microsoft.com/office/powerpoint/2010/main" val="96975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a:xfrm>
            <a:off x="457200" y="1600200"/>
            <a:ext cx="8229600" cy="4896991"/>
          </a:xfrm>
        </p:spPr>
        <p:txBody>
          <a:bodyPr>
            <a:normAutofit/>
          </a:bodyPr>
          <a:lstStyle/>
          <a:p>
            <a:r>
              <a:rPr lang="en-US" dirty="0" smtClean="0"/>
              <a:t>Recipes don’t have to have actions</a:t>
            </a:r>
          </a:p>
          <a:p>
            <a:pPr marL="0" indent="0">
              <a:buNone/>
            </a:pPr>
            <a:r>
              <a:rPr lang="en-US" sz="2800" dirty="0">
                <a:latin typeface="Consolas"/>
                <a:cs typeface="Consolas"/>
              </a:rPr>
              <a:t>	</a:t>
            </a:r>
            <a:r>
              <a:rPr lang="en-US" sz="2800" dirty="0" smtClean="0">
                <a:solidFill>
                  <a:schemeClr val="tx2">
                    <a:lumMod val="60000"/>
                    <a:lumOff val="40000"/>
                  </a:schemeClr>
                </a:solidFill>
                <a:latin typeface="Consolas"/>
                <a:cs typeface="Consolas"/>
              </a:rPr>
              <a:t>all</a:t>
            </a:r>
            <a:r>
              <a:rPr lang="en-US" sz="2800" dirty="0" smtClean="0">
                <a:latin typeface="Consolas"/>
                <a:cs typeface="Consolas"/>
              </a:rPr>
              <a:t>: </a:t>
            </a:r>
            <a:r>
              <a:rPr lang="en-US" sz="2800" dirty="0" err="1" smtClean="0">
                <a:solidFill>
                  <a:schemeClr val="accent3">
                    <a:lumMod val="75000"/>
                  </a:schemeClr>
                </a:solidFill>
                <a:latin typeface="Consolas"/>
                <a:cs typeface="Consolas"/>
              </a:rPr>
              <a:t>gag_aa_freq.tsv</a:t>
            </a:r>
            <a:r>
              <a:rPr lang="en-US" sz="2800" dirty="0" smtClean="0">
                <a:solidFill>
                  <a:schemeClr val="accent3">
                    <a:lumMod val="75000"/>
                  </a:schemeClr>
                </a:solidFill>
                <a:latin typeface="Consolas"/>
                <a:cs typeface="Consolas"/>
              </a:rPr>
              <a:t> </a:t>
            </a:r>
            <a:r>
              <a:rPr lang="en-US" sz="2800" dirty="0" err="1" smtClean="0">
                <a:solidFill>
                  <a:schemeClr val="accent3">
                    <a:lumMod val="75000"/>
                  </a:schemeClr>
                </a:solidFill>
                <a:latin typeface="Consolas"/>
                <a:cs typeface="Consolas"/>
              </a:rPr>
              <a:t>env_aa_freq.tsv</a:t>
            </a:r>
            <a:endParaRPr lang="en-US" sz="2800" dirty="0" smtClean="0">
              <a:solidFill>
                <a:schemeClr val="accent3">
                  <a:lumMod val="75000"/>
                </a:schemeClr>
              </a:solidFill>
              <a:latin typeface="Consolas"/>
              <a:cs typeface="Consolas"/>
            </a:endParaRPr>
          </a:p>
          <a:p>
            <a:pPr marL="0" indent="0">
              <a:buNone/>
            </a:pPr>
            <a:endParaRPr lang="en-US" sz="2800" dirty="0" smtClean="0">
              <a:latin typeface="Consolas"/>
              <a:cs typeface="Consolas"/>
            </a:endParaRPr>
          </a:p>
          <a:p>
            <a:r>
              <a:rPr lang="en-US" dirty="0" smtClean="0"/>
              <a:t>Prerequisites don’t have to be recipes</a:t>
            </a: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a:solidFill>
                  <a:srgbClr val="77933C"/>
                </a:solidFill>
                <a:latin typeface="Consolas"/>
                <a:cs typeface="Consolas"/>
              </a:rPr>
              <a:t>%</a:t>
            </a:r>
            <a:r>
              <a:rPr lang="en-US" dirty="0" smtClean="0">
                <a:solidFill>
                  <a:srgbClr val="77933C"/>
                </a:solidFill>
                <a:latin typeface="Consolas"/>
                <a:cs typeface="Consolas"/>
              </a:rPr>
              <a:t>_</a:t>
            </a:r>
            <a:r>
              <a:rPr lang="en-US" dirty="0" err="1" smtClean="0">
                <a:solidFill>
                  <a:srgbClr val="77933C"/>
                </a:solidFill>
                <a:latin typeface="Consolas"/>
                <a:cs typeface="Consolas"/>
              </a:rPr>
              <a:t>aa.nxs</a:t>
            </a:r>
            <a:r>
              <a:rPr lang="en-US" dirty="0" smtClean="0">
                <a:solidFill>
                  <a:srgbClr val="77933C"/>
                </a:solidFill>
                <a:latin typeface="Consolas"/>
                <a:cs typeface="Consolas"/>
              </a:rPr>
              <a:t> </a:t>
            </a:r>
            <a:r>
              <a:rPr lang="en-US" dirty="0" err="1" smtClean="0">
                <a:solidFill>
                  <a:srgbClr val="77933C"/>
                </a:solidFill>
                <a:latin typeface="Consolas"/>
                <a:cs typeface="Consolas"/>
              </a:rPr>
              <a:t>CountAAFreq.pl</a:t>
            </a:r>
            <a:endParaRPr lang="en-US" dirty="0" smtClean="0">
              <a:solidFill>
                <a:srgbClr val="77933C"/>
              </a:solidFill>
              <a:latin typeface="Consolas"/>
              <a:cs typeface="Consolas"/>
            </a:endParaRPr>
          </a:p>
          <a:p>
            <a:pPr marL="457200" lvl="1" indent="0">
              <a:buNone/>
            </a:pPr>
            <a:r>
              <a:rPr lang="en-US" dirty="0" smtClean="0">
                <a:latin typeface="Consolas"/>
                <a:cs typeface="Consolas"/>
              </a:rPr>
              <a:t>	</a:t>
            </a:r>
            <a:r>
              <a:rPr lang="en-US" dirty="0" err="1" smtClean="0">
                <a:latin typeface="Consolas"/>
                <a:cs typeface="Consolas"/>
              </a:rPr>
              <a:t>perl</a:t>
            </a:r>
            <a:r>
              <a:rPr lang="en-US" dirty="0" smtClean="0">
                <a:latin typeface="Consolas"/>
                <a:cs typeface="Consolas"/>
              </a:rPr>
              <a:t> </a:t>
            </a:r>
            <a:r>
              <a:rPr lang="en-US" dirty="0" err="1">
                <a:latin typeface="Consolas"/>
                <a:cs typeface="Consolas"/>
              </a:rPr>
              <a:t>CountAAFreq.pl</a:t>
            </a:r>
            <a:r>
              <a:rPr lang="en-US" dirty="0">
                <a:latin typeface="Consolas"/>
                <a:cs typeface="Consolas"/>
              </a:rPr>
              <a:t> </a:t>
            </a:r>
            <a:r>
              <a:rPr lang="en-US" dirty="0">
                <a:solidFill>
                  <a:srgbClr val="77933C"/>
                </a:solidFill>
                <a:latin typeface="Consolas"/>
                <a:cs typeface="Consolas"/>
              </a:rPr>
              <a:t>$&lt;</a:t>
            </a:r>
            <a:r>
              <a:rPr lang="en-US" dirty="0">
                <a:latin typeface="Consolas"/>
                <a:cs typeface="Consolas"/>
              </a:rPr>
              <a:t> </a:t>
            </a:r>
            <a:r>
              <a:rPr lang="en-US" dirty="0">
                <a:solidFill>
                  <a:srgbClr val="558ED5"/>
                </a:solidFill>
                <a:latin typeface="Consolas"/>
                <a:cs typeface="Consolas"/>
              </a:rPr>
              <a:t>$@ </a:t>
            </a:r>
            <a:r>
              <a:rPr lang="en-US" dirty="0" smtClean="0">
                <a:latin typeface="Consolas"/>
                <a:cs typeface="Consolas"/>
              </a:rPr>
              <a:t>0.25 </a:t>
            </a:r>
            <a:r>
              <a:rPr lang="en-US" dirty="0">
                <a:latin typeface="Consolas"/>
                <a:cs typeface="Consolas"/>
              </a:rPr>
              <a:t>0.5</a:t>
            </a:r>
          </a:p>
          <a:p>
            <a:pPr marL="457200" lvl="1" indent="0">
              <a:buNone/>
            </a:pPr>
            <a:endParaRPr lang="en-US" dirty="0" smtClean="0">
              <a:latin typeface="Consolas"/>
              <a:cs typeface="Consolas"/>
            </a:endParaRPr>
          </a:p>
          <a:p>
            <a:pPr marL="457200" lvl="1" indent="0">
              <a:buNone/>
            </a:pPr>
            <a:r>
              <a:rPr lang="en-US" dirty="0">
                <a:solidFill>
                  <a:srgbClr val="558ED5"/>
                </a:solidFill>
                <a:latin typeface="Consolas"/>
                <a:cs typeface="Consolas"/>
              </a:rPr>
              <a:t>%_</a:t>
            </a:r>
            <a:r>
              <a:rPr lang="en-US" dirty="0" err="1">
                <a:solidFill>
                  <a:srgbClr val="558ED5"/>
                </a:solidFill>
                <a:latin typeface="Consolas"/>
                <a:cs typeface="Consolas"/>
              </a:rPr>
              <a:t>aa_freq.tsv</a:t>
            </a:r>
            <a:r>
              <a:rPr lang="en-US" dirty="0">
                <a:latin typeface="Consolas"/>
                <a:cs typeface="Consolas"/>
              </a:rPr>
              <a:t>: </a:t>
            </a:r>
            <a:r>
              <a:rPr lang="en-US" dirty="0" err="1" smtClean="0">
                <a:solidFill>
                  <a:srgbClr val="77933C"/>
                </a:solidFill>
                <a:latin typeface="Consolas"/>
                <a:cs typeface="Consolas"/>
              </a:rPr>
              <a:t>CountAAFreq.pl</a:t>
            </a:r>
            <a:r>
              <a:rPr lang="en-US" dirty="0" smtClean="0">
                <a:solidFill>
                  <a:srgbClr val="77933C"/>
                </a:solidFill>
                <a:latin typeface="Consolas"/>
                <a:cs typeface="Consolas"/>
              </a:rPr>
              <a:t> %_</a:t>
            </a:r>
            <a:r>
              <a:rPr lang="en-US" dirty="0" err="1" smtClean="0">
                <a:solidFill>
                  <a:srgbClr val="77933C"/>
                </a:solidFill>
                <a:latin typeface="Consolas"/>
                <a:cs typeface="Consolas"/>
              </a:rPr>
              <a:t>aa.nxs</a:t>
            </a:r>
            <a:endParaRPr lang="en-US" dirty="0" smtClean="0">
              <a:solidFill>
                <a:srgbClr val="77933C"/>
              </a:solidFill>
              <a:latin typeface="Consolas"/>
              <a:cs typeface="Consolas"/>
            </a:endParaRPr>
          </a:p>
          <a:p>
            <a:pPr marL="457200" lvl="1" indent="0">
              <a:buNone/>
            </a:pPr>
            <a:r>
              <a:rPr lang="en-US" dirty="0">
                <a:latin typeface="Consolas"/>
                <a:cs typeface="Consolas"/>
              </a:rPr>
              <a:t>	</a:t>
            </a:r>
            <a:r>
              <a:rPr lang="en-US" dirty="0" err="1">
                <a:latin typeface="Consolas"/>
                <a:cs typeface="Consolas"/>
              </a:rPr>
              <a:t>perl</a:t>
            </a:r>
            <a:r>
              <a:rPr lang="en-US" dirty="0">
                <a:latin typeface="Consolas"/>
                <a:cs typeface="Consolas"/>
              </a:rPr>
              <a:t> </a:t>
            </a:r>
            <a:r>
              <a:rPr lang="en-US" dirty="0" smtClean="0">
                <a:solidFill>
                  <a:srgbClr val="77933C"/>
                </a:solidFill>
                <a:latin typeface="Consolas"/>
                <a:cs typeface="Consolas"/>
              </a:rPr>
              <a:t>$^</a:t>
            </a:r>
            <a:r>
              <a:rPr lang="en-US" dirty="0" smtClean="0">
                <a:latin typeface="Consolas"/>
                <a:cs typeface="Consolas"/>
              </a:rPr>
              <a:t> </a:t>
            </a:r>
            <a:r>
              <a:rPr lang="en-US" dirty="0">
                <a:solidFill>
                  <a:srgbClr val="558ED5"/>
                </a:solidFill>
                <a:latin typeface="Consolas"/>
                <a:cs typeface="Consolas"/>
              </a:rPr>
              <a:t>$@ </a:t>
            </a:r>
            <a:r>
              <a:rPr lang="en-US" dirty="0" smtClean="0">
                <a:latin typeface="Consolas"/>
                <a:cs typeface="Consolas"/>
              </a:rPr>
              <a:t>0.25 0.5</a:t>
            </a:r>
            <a:endParaRPr lang="en-US" dirty="0">
              <a:latin typeface="Consolas"/>
              <a:cs typeface="Consolas"/>
            </a:endParaRPr>
          </a:p>
        </p:txBody>
      </p:sp>
    </p:spTree>
    <p:extLst>
      <p:ext uri="{BB962C8B-B14F-4D97-AF65-F5344CB8AC3E}">
        <p14:creationId xmlns:p14="http://schemas.microsoft.com/office/powerpoint/2010/main" val="287322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Pipelines</a:t>
            </a:r>
          </a:p>
          <a:p>
            <a:r>
              <a:rPr lang="en-US" dirty="0" smtClean="0"/>
              <a:t>Scripts</a:t>
            </a:r>
          </a:p>
          <a:p>
            <a:r>
              <a:rPr lang="en-US" dirty="0" smtClean="0"/>
              <a:t>Data cleanup</a:t>
            </a:r>
          </a:p>
          <a:p>
            <a:r>
              <a:rPr lang="en-US" dirty="0" smtClean="0"/>
              <a:t>Analysis steps</a:t>
            </a:r>
          </a:p>
          <a:p>
            <a:r>
              <a:rPr lang="en-US" dirty="0" smtClean="0"/>
              <a:t>Producing graphs and charts</a:t>
            </a:r>
          </a:p>
          <a:p>
            <a:r>
              <a:rPr lang="en-US" dirty="0" smtClean="0"/>
              <a:t>etc…</a:t>
            </a:r>
          </a:p>
          <a:p>
            <a:endParaRPr lang="en-US" dirty="0" smtClean="0"/>
          </a:p>
        </p:txBody>
      </p:sp>
    </p:spTree>
    <p:extLst>
      <p:ext uri="{BB962C8B-B14F-4D97-AF65-F5344CB8AC3E}">
        <p14:creationId xmlns:p14="http://schemas.microsoft.com/office/powerpoint/2010/main" val="14406270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Charts in R</a:t>
            </a:r>
            <a:endParaRPr lang="en-US" dirty="0"/>
          </a:p>
        </p:txBody>
      </p:sp>
    </p:spTree>
    <p:extLst>
      <p:ext uri="{BB962C8B-B14F-4D97-AF65-F5344CB8AC3E}">
        <p14:creationId xmlns:p14="http://schemas.microsoft.com/office/powerpoint/2010/main" val="189317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State assumptions</a:t>
            </a:r>
          </a:p>
          <a:p>
            <a:r>
              <a:rPr lang="en-US" dirty="0" smtClean="0"/>
              <a:t>Error if assumption doesn’t hold</a:t>
            </a:r>
          </a:p>
          <a:p>
            <a:r>
              <a:rPr lang="en-US" dirty="0" smtClean="0"/>
              <a:t>Catch problems with data earlier than later</a:t>
            </a:r>
          </a:p>
          <a:p>
            <a:r>
              <a:rPr lang="en-US" dirty="0" smtClean="0"/>
              <a:t>Avoid “information leakage”*</a:t>
            </a:r>
          </a:p>
          <a:p>
            <a:endParaRPr lang="en-US" dirty="0"/>
          </a:p>
          <a:p>
            <a:r>
              <a:rPr lang="en-US" dirty="0" smtClean="0"/>
              <a:t>Assertions are an old programming tool</a:t>
            </a:r>
          </a:p>
          <a:p>
            <a:endParaRPr lang="en-US" dirty="0"/>
          </a:p>
        </p:txBody>
      </p:sp>
      <p:sp>
        <p:nvSpPr>
          <p:cNvPr id="4"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390" dirty="0" smtClean="0">
                <a:solidFill>
                  <a:schemeClr val="bg1">
                    <a:lumMod val="50000"/>
                  </a:schemeClr>
                </a:solidFill>
              </a:rPr>
              <a:t>* http://</a:t>
            </a:r>
            <a:r>
              <a:rPr lang="en-US" sz="1390" dirty="0" err="1" smtClean="0">
                <a:solidFill>
                  <a:schemeClr val="bg1">
                    <a:lumMod val="50000"/>
                  </a:schemeClr>
                </a:solidFill>
              </a:rPr>
              <a:t>vincebuffalo.org</a:t>
            </a:r>
            <a:r>
              <a:rPr lang="en-US" sz="1390" dirty="0" smtClean="0">
                <a:solidFill>
                  <a:schemeClr val="bg1">
                    <a:lumMod val="50000"/>
                  </a:schemeClr>
                </a:solidFill>
              </a:rPr>
              <a:t>/2012/03/08/the-beauty-of-bioconductor.html#information_leakage_and_statistics_at_every_level</a:t>
            </a:r>
            <a:endParaRPr lang="en-US" sz="1390" dirty="0">
              <a:solidFill>
                <a:schemeClr val="bg1">
                  <a:lumMod val="50000"/>
                </a:schemeClr>
              </a:solidFill>
            </a:endParaRPr>
          </a:p>
        </p:txBody>
      </p:sp>
    </p:spTree>
    <p:extLst>
      <p:ext uri="{BB962C8B-B14F-4D97-AF65-F5344CB8AC3E}">
        <p14:creationId xmlns:p14="http://schemas.microsoft.com/office/powerpoint/2010/main" val="27961082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buNone/>
            </a:pPr>
            <a:r>
              <a:rPr lang="en-US" sz="2800" dirty="0" smtClean="0">
                <a:solidFill>
                  <a:schemeClr val="tx2">
                    <a:lumMod val="60000"/>
                    <a:lumOff val="40000"/>
                  </a:schemeClr>
                </a:solidFill>
                <a:latin typeface="Consolas"/>
                <a:cs typeface="Consolas"/>
              </a:rPr>
              <a:t>HVTN505.renamed.fa</a:t>
            </a:r>
            <a:r>
              <a:rPr lang="en-US" sz="2800" dirty="0" smtClean="0">
                <a:latin typeface="Consolas"/>
                <a:cs typeface="Consolas"/>
              </a:rPr>
              <a:t>: </a:t>
            </a:r>
            <a:r>
              <a:rPr lang="en-US" sz="2800" dirty="0" smtClean="0">
                <a:solidFill>
                  <a:srgbClr val="77933C"/>
                </a:solidFill>
                <a:latin typeface="Consolas"/>
                <a:cs typeface="Consolas"/>
              </a:rPr>
              <a:t>HVTN505.fa</a:t>
            </a:r>
          </a:p>
          <a:p>
            <a:pPr marL="0" indent="0">
              <a:buNone/>
            </a:pPr>
            <a:r>
              <a:rPr lang="en-US" sz="2800" dirty="0" smtClean="0">
                <a:latin typeface="Consolas"/>
                <a:cs typeface="Consolas"/>
              </a:rPr>
              <a:t>	rename-</a:t>
            </a:r>
            <a:r>
              <a:rPr lang="en-US" sz="2800" dirty="0" err="1" smtClean="0">
                <a:latin typeface="Consolas"/>
                <a:cs typeface="Consolas"/>
              </a:rPr>
              <a:t>seqs</a:t>
            </a:r>
            <a:r>
              <a:rPr lang="en-US" sz="2800" dirty="0" smtClean="0">
                <a:latin typeface="Consolas"/>
                <a:cs typeface="Consolas"/>
              </a:rPr>
              <a:t> </a:t>
            </a:r>
            <a:r>
              <a:rPr lang="en-US" sz="2800" dirty="0" smtClean="0">
                <a:solidFill>
                  <a:schemeClr val="accent6">
                    <a:lumMod val="75000"/>
                  </a:schemeClr>
                </a:solidFill>
                <a:latin typeface="Consolas"/>
                <a:cs typeface="Consolas"/>
              </a:rPr>
              <a:t>&lt;</a:t>
            </a:r>
            <a:r>
              <a:rPr lang="en-US" sz="2800" dirty="0" smtClean="0">
                <a:latin typeface="Consolas"/>
                <a:cs typeface="Consolas"/>
              </a:rPr>
              <a:t> </a:t>
            </a:r>
            <a:r>
              <a:rPr lang="en-US" sz="2800" dirty="0" smtClean="0">
                <a:solidFill>
                  <a:srgbClr val="77933C"/>
                </a:solidFill>
                <a:latin typeface="Consolas"/>
                <a:cs typeface="Consolas"/>
              </a:rPr>
              <a:t>$&lt;</a:t>
            </a:r>
            <a:r>
              <a:rPr lang="en-US" sz="2800" dirty="0" smtClean="0">
                <a:latin typeface="Consolas"/>
                <a:cs typeface="Consolas"/>
              </a:rPr>
              <a:t> </a:t>
            </a:r>
            <a:r>
              <a:rPr lang="en-US" sz="2800" dirty="0" smtClean="0">
                <a:solidFill>
                  <a:srgbClr val="E46C0A"/>
                </a:solidFill>
                <a:latin typeface="Consolas"/>
                <a:cs typeface="Consolas"/>
              </a:rPr>
              <a:t>&gt;</a:t>
            </a:r>
            <a:r>
              <a:rPr lang="en-US" sz="2800" dirty="0" smtClean="0">
                <a:latin typeface="Consolas"/>
                <a:cs typeface="Consolas"/>
              </a:rPr>
              <a:t> </a:t>
            </a:r>
            <a:r>
              <a:rPr lang="en-US" sz="2800" dirty="0" smtClean="0">
                <a:solidFill>
                  <a:srgbClr val="558ED5"/>
                </a:solidFill>
                <a:latin typeface="Consolas"/>
                <a:cs typeface="Consolas"/>
              </a:rPr>
              <a:t>$@</a:t>
            </a:r>
          </a:p>
          <a:p>
            <a:pPr marL="0" indent="0">
              <a:buNone/>
            </a:pPr>
            <a:r>
              <a:rPr lang="en-US" sz="2800" dirty="0">
                <a:latin typeface="Consolas"/>
                <a:cs typeface="Consolas"/>
              </a:rPr>
              <a:t>	</a:t>
            </a:r>
            <a:r>
              <a:rPr lang="en-US" sz="2800" dirty="0" smtClean="0">
                <a:solidFill>
                  <a:schemeClr val="accent6">
                    <a:lumMod val="75000"/>
                  </a:schemeClr>
                </a:solidFill>
                <a:latin typeface="Consolas"/>
                <a:cs typeface="Consolas"/>
              </a:rPr>
              <a:t>[</a:t>
            </a:r>
            <a:r>
              <a:rPr lang="en-US" sz="2800" dirty="0" smtClean="0">
                <a:latin typeface="Consolas"/>
                <a:cs typeface="Consolas"/>
              </a:rPr>
              <a:t> -z `</a:t>
            </a:r>
            <a:r>
              <a:rPr lang="en-US" sz="2800" dirty="0" err="1" smtClean="0">
                <a:latin typeface="Consolas"/>
                <a:cs typeface="Consolas"/>
              </a:rPr>
              <a:t>grep</a:t>
            </a:r>
            <a:r>
              <a:rPr lang="en-US" sz="2800" dirty="0" smtClean="0">
                <a:latin typeface="Consolas"/>
                <a:cs typeface="Consolas"/>
              </a:rPr>
              <a:t> '^&gt;' </a:t>
            </a:r>
            <a:r>
              <a:rPr lang="en-US" sz="2800" dirty="0" smtClean="0">
                <a:solidFill>
                  <a:srgbClr val="558ED5"/>
                </a:solidFill>
                <a:latin typeface="Consolas"/>
                <a:cs typeface="Consolas"/>
              </a:rPr>
              <a:t>$@</a:t>
            </a:r>
            <a:r>
              <a:rPr lang="en-US" sz="2800" dirty="0" smtClean="0">
                <a:latin typeface="Consolas"/>
                <a:cs typeface="Consolas"/>
              </a:rPr>
              <a:t> </a:t>
            </a:r>
            <a:r>
              <a:rPr lang="en-US" sz="2800" dirty="0" smtClean="0">
                <a:solidFill>
                  <a:srgbClr val="E46C0A"/>
                </a:solidFill>
                <a:latin typeface="Consolas"/>
                <a:cs typeface="Consolas"/>
              </a:rPr>
              <a:t>|</a:t>
            </a:r>
            <a:r>
              <a:rPr lang="en-US" sz="2800" dirty="0" smtClean="0">
                <a:latin typeface="Consolas"/>
                <a:cs typeface="Consolas"/>
              </a:rPr>
              <a:t> </a:t>
            </a:r>
            <a:r>
              <a:rPr lang="en-US" sz="2800" dirty="0" err="1" smtClean="0">
                <a:latin typeface="Consolas"/>
                <a:cs typeface="Consolas"/>
              </a:rPr>
              <a:t>grep</a:t>
            </a:r>
            <a:r>
              <a:rPr lang="en-US" sz="2800" dirty="0" smtClean="0">
                <a:latin typeface="Consolas"/>
                <a:cs typeface="Consolas"/>
              </a:rPr>
              <a:t> -E --invert </a:t>
            </a:r>
            <a:r>
              <a:rPr lang="en-US" sz="2800" dirty="0" smtClean="0">
                <a:solidFill>
                  <a:srgbClr val="E46C0A"/>
                </a:solidFill>
                <a:latin typeface="Consolas"/>
                <a:cs typeface="Consolas"/>
              </a:rPr>
              <a:t>\</a:t>
            </a:r>
          </a:p>
          <a:p>
            <a:pPr marL="0" indent="0">
              <a:buNone/>
            </a:pPr>
            <a:r>
              <a:rPr lang="en-US" sz="2800" dirty="0">
                <a:latin typeface="Consolas"/>
                <a:cs typeface="Consolas"/>
              </a:rPr>
              <a:t>	</a:t>
            </a:r>
            <a:r>
              <a:rPr lang="en-US" sz="2800" dirty="0" smtClean="0">
                <a:latin typeface="Consolas"/>
                <a:cs typeface="Consolas"/>
              </a:rPr>
              <a:t>		'^&gt;505\.\d{4}a_(WG|RH|LH)\d{2}'` </a:t>
            </a:r>
            <a:r>
              <a:rPr lang="en-US" sz="2800" dirty="0" smtClean="0">
                <a:solidFill>
                  <a:srgbClr val="E46C0A"/>
                </a:solidFill>
                <a:latin typeface="Consolas"/>
                <a:cs typeface="Consolas"/>
              </a:rPr>
              <a:t>]</a:t>
            </a:r>
          </a:p>
        </p:txBody>
      </p:sp>
    </p:spTree>
    <p:extLst>
      <p:ext uri="{BB962C8B-B14F-4D97-AF65-F5344CB8AC3E}">
        <p14:creationId xmlns:p14="http://schemas.microsoft.com/office/powerpoint/2010/main" val="1652581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t> gotchas</a:t>
            </a:r>
            <a:endParaRPr lang="en-US" dirty="0"/>
          </a:p>
        </p:txBody>
      </p:sp>
      <p:sp>
        <p:nvSpPr>
          <p:cNvPr id="3" name="Content Placeholder 2"/>
          <p:cNvSpPr>
            <a:spLocks noGrp="1"/>
          </p:cNvSpPr>
          <p:nvPr>
            <p:ph idx="1"/>
          </p:nvPr>
        </p:nvSpPr>
        <p:spPr/>
        <p:txBody>
          <a:bodyPr>
            <a:normAutofit/>
          </a:bodyPr>
          <a:lstStyle/>
          <a:p>
            <a:r>
              <a:rPr lang="en-US" dirty="0" smtClean="0">
                <a:cs typeface="Calibri"/>
              </a:rPr>
              <a:t>Hard tabs vs. spaces</a:t>
            </a:r>
          </a:p>
          <a:p>
            <a:r>
              <a:rPr lang="en-US" dirty="0" smtClean="0">
                <a:cs typeface="Calibri"/>
              </a:rPr>
              <a:t>Force updates after changing </a:t>
            </a:r>
            <a:r>
              <a:rPr lang="en-US" dirty="0" err="1" smtClean="0">
                <a:latin typeface="Consolas"/>
                <a:cs typeface="Consolas"/>
              </a:rPr>
              <a:t>Makefile</a:t>
            </a:r>
            <a:endParaRPr lang="en-US" dirty="0" smtClean="0">
              <a:cs typeface="Calibri"/>
            </a:endParaRPr>
          </a:p>
          <a:p>
            <a:r>
              <a:rPr lang="en-US" dirty="0" smtClean="0">
                <a:cs typeface="Calibri"/>
              </a:rPr>
              <a:t>Change default behavior on error:</a:t>
            </a:r>
          </a:p>
          <a:p>
            <a:endParaRPr lang="en-US" dirty="0">
              <a:latin typeface="Consolas"/>
              <a:cs typeface="Consolas"/>
            </a:endParaRPr>
          </a:p>
          <a:p>
            <a:pPr marL="0" indent="0">
              <a:buNone/>
            </a:pPr>
            <a:r>
              <a:rPr lang="en-US" dirty="0" smtClean="0">
                <a:solidFill>
                  <a:srgbClr val="C0504D"/>
                </a:solidFill>
                <a:latin typeface="Consolas"/>
                <a:cs typeface="Consolas"/>
              </a:rPr>
              <a:t>SHELL</a:t>
            </a:r>
            <a:r>
              <a:rPr lang="en-US" dirty="0" smtClean="0">
                <a:latin typeface="Consolas"/>
                <a:cs typeface="Consolas"/>
              </a:rPr>
              <a:t> := /bin/bash</a:t>
            </a:r>
          </a:p>
          <a:p>
            <a:pPr marL="0" indent="0">
              <a:buNone/>
            </a:pPr>
            <a:r>
              <a:rPr lang="en-US" dirty="0" smtClean="0">
                <a:latin typeface="Consolas"/>
                <a:cs typeface="Consolas"/>
              </a:rPr>
              <a:t>export </a:t>
            </a:r>
            <a:r>
              <a:rPr lang="en-US" dirty="0" smtClean="0">
                <a:solidFill>
                  <a:srgbClr val="C0504D"/>
                </a:solidFill>
                <a:latin typeface="Consolas"/>
                <a:cs typeface="Consolas"/>
              </a:rPr>
              <a:t>SHELLOPTS</a:t>
            </a:r>
            <a:r>
              <a:rPr lang="en-US" dirty="0" smtClean="0">
                <a:latin typeface="Consolas"/>
                <a:cs typeface="Consolas"/>
              </a:rPr>
              <a:t> := </a:t>
            </a:r>
            <a:r>
              <a:rPr lang="en-US" dirty="0" err="1" smtClean="0">
                <a:latin typeface="Consolas"/>
                <a:cs typeface="Consolas"/>
              </a:rPr>
              <a:t>errexit:pipefail</a:t>
            </a:r>
            <a:endParaRPr lang="en-US" dirty="0" smtClean="0">
              <a:latin typeface="Consolas"/>
              <a:cs typeface="Consolas"/>
            </a:endParaRPr>
          </a:p>
          <a:p>
            <a:pPr marL="0" indent="0">
              <a:buNone/>
            </a:pPr>
            <a:r>
              <a:rPr lang="en-US" dirty="0" smtClean="0">
                <a:solidFill>
                  <a:schemeClr val="tx2">
                    <a:lumMod val="60000"/>
                    <a:lumOff val="40000"/>
                  </a:schemeClr>
                </a:solidFill>
                <a:latin typeface="Consolas"/>
                <a:cs typeface="Consolas"/>
              </a:rPr>
              <a:t>.DELETE_ON_ERROR</a:t>
            </a:r>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7356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Parallel processing</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a:t>H</a:t>
            </a:r>
            <a:r>
              <a:rPr lang="en-US" dirty="0" smtClean="0"/>
              <a:t>ow to do more than one thing at a time</a:t>
            </a:r>
            <a:endParaRPr lang="en-US" dirty="0"/>
          </a:p>
        </p:txBody>
      </p:sp>
    </p:spTree>
    <p:extLst>
      <p:ext uri="{BB962C8B-B14F-4D97-AF65-F5344CB8AC3E}">
        <p14:creationId xmlns:p14="http://schemas.microsoft.com/office/powerpoint/2010/main" val="2663991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parallelized?</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Easiest is separate input files</a:t>
            </a:r>
          </a:p>
          <a:p>
            <a:r>
              <a:rPr lang="en-US" dirty="0" smtClean="0"/>
              <a:t>Single input files can be split up</a:t>
            </a:r>
          </a:p>
          <a:p>
            <a:endParaRPr lang="en-US" dirty="0"/>
          </a:p>
          <a:p>
            <a:r>
              <a:rPr lang="en-US" dirty="0"/>
              <a:t>Independent tasks</a:t>
            </a:r>
          </a:p>
          <a:p>
            <a:r>
              <a:rPr lang="en-US" dirty="0"/>
              <a:t>All prerequisites available</a:t>
            </a:r>
          </a:p>
          <a:p>
            <a:pPr marL="0" indent="0">
              <a:buNone/>
            </a:pPr>
            <a:endParaRPr lang="en-US" dirty="0" smtClean="0"/>
          </a:p>
        </p:txBody>
      </p:sp>
    </p:spTree>
    <p:extLst>
      <p:ext uri="{BB962C8B-B14F-4D97-AF65-F5344CB8AC3E}">
        <p14:creationId xmlns:p14="http://schemas.microsoft.com/office/powerpoint/2010/main" val="17858069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smtClean="0">
                <a:solidFill>
                  <a:schemeClr val="tx2">
                    <a:lumMod val="60000"/>
                    <a:lumOff val="40000"/>
                  </a:schemeClr>
                </a:solidFill>
                <a:latin typeface="Consolas"/>
                <a:cs typeface="Consolas"/>
              </a:rPr>
              <a:t>%_</a:t>
            </a:r>
            <a:r>
              <a:rPr lang="en-US" sz="2400" dirty="0" err="1" smtClean="0">
                <a:solidFill>
                  <a:schemeClr val="tx2">
                    <a:lumMod val="60000"/>
                    <a:lumOff val="40000"/>
                  </a:schemeClr>
                </a:solidFill>
                <a:latin typeface="Consolas"/>
                <a:cs typeface="Consolas"/>
              </a:rPr>
              <a:t>aa.fa</a:t>
            </a:r>
            <a:r>
              <a:rPr lang="en-US" sz="2400" dirty="0" smtClean="0">
                <a:latin typeface="Consolas"/>
                <a:cs typeface="Consolas"/>
              </a:rPr>
              <a:t>: </a:t>
            </a:r>
            <a:r>
              <a:rPr lang="en-US" sz="2400" dirty="0" smtClean="0">
                <a:solidFill>
                  <a:schemeClr val="accent3">
                    <a:lumMod val="75000"/>
                  </a:schemeClr>
                </a:solidFill>
                <a:latin typeface="Consolas"/>
                <a:cs typeface="Consolas"/>
              </a:rPr>
              <a:t>%_</a:t>
            </a:r>
            <a:r>
              <a:rPr lang="en-US" sz="2400" dirty="0" err="1" smtClean="0">
                <a:solidFill>
                  <a:schemeClr val="accent3">
                    <a:lumMod val="75000"/>
                  </a:schemeClr>
                </a:solidFill>
                <a:latin typeface="Consolas"/>
                <a:cs typeface="Consolas"/>
              </a:rPr>
              <a:t>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1 -clean</a:t>
            </a:r>
          </a:p>
          <a:p>
            <a:pPr marL="0" indent="0">
              <a:buNone/>
            </a:pPr>
            <a:endParaRPr lang="en-US" sz="2400" dirty="0">
              <a:latin typeface="Consolas"/>
              <a:cs typeface="Consolas"/>
            </a:endParaRPr>
          </a:p>
          <a:p>
            <a:pPr marL="0" indent="0">
              <a:buNone/>
            </a:pP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r>
              <a:rPr lang="en-US" sz="2400" dirty="0" smtClean="0">
                <a:latin typeface="Consolas"/>
                <a:cs typeface="Consolas"/>
              </a:rPr>
              <a:t>: </a:t>
            </a:r>
            <a:r>
              <a:rPr lang="en-US" sz="2400" dirty="0" smtClean="0">
                <a:solidFill>
                  <a:schemeClr val="accent3">
                    <a:lumMod val="75000"/>
                  </a:schemeClr>
                </a:solidFill>
                <a:latin typeface="Consolas"/>
                <a:cs typeface="Consolas"/>
              </a:rPr>
              <a:t>%.</a:t>
            </a:r>
            <a:r>
              <a:rPr lang="en-US" sz="2400" dirty="0" err="1" smtClean="0">
                <a:solidFill>
                  <a:schemeClr val="accent3">
                    <a:lumMod val="75000"/>
                  </a:schemeClr>
                </a:solidFill>
                <a:latin typeface="Consolas"/>
                <a:cs typeface="Consolas"/>
              </a:rPr>
              <a:t>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smtClean="0">
                <a:solidFill>
                  <a:srgbClr val="E46C0A"/>
                </a:solidFill>
                <a:latin typeface="Consolas"/>
                <a:cs typeface="Consolas"/>
              </a:rPr>
              <a:t>&lt; </a:t>
            </a:r>
            <a:r>
              <a:rPr lang="en-US" sz="2400" dirty="0" smtClean="0">
                <a:solidFill>
                  <a:srgbClr val="77933C"/>
                </a:solidFill>
                <a:latin typeface="Consolas"/>
                <a:cs typeface="Consolas"/>
              </a:rPr>
              <a:t>$&lt; </a:t>
            </a:r>
            <a:r>
              <a:rPr lang="en-US" sz="2400" dirty="0" smtClean="0">
                <a:solidFill>
                  <a:srgbClr val="E46C0A"/>
                </a:solidFill>
                <a:latin typeface="Consolas"/>
                <a:cs typeface="Consolas"/>
              </a:rPr>
              <a:t>|</a:t>
            </a:r>
            <a:r>
              <a:rPr lang="en-US" sz="2400" dirty="0" smtClean="0">
                <a:latin typeface="Consolas"/>
                <a:cs typeface="Consolas"/>
              </a:rPr>
              <a:t> fasta2nexus </a:t>
            </a:r>
            <a:r>
              <a:rPr lang="en-US" sz="2400" dirty="0" smtClean="0">
                <a:solidFill>
                  <a:schemeClr val="accent6">
                    <a:lumMod val="75000"/>
                  </a:schemeClr>
                </a:solidFill>
                <a:latin typeface="Consolas"/>
                <a:cs typeface="Consolas"/>
              </a:rPr>
              <a:t>&gt;</a:t>
            </a:r>
            <a:r>
              <a:rPr lang="en-US" sz="2400" dirty="0" smtClean="0">
                <a:latin typeface="Consolas"/>
                <a:cs typeface="Consolas"/>
              </a:rPr>
              <a:t> </a:t>
            </a:r>
            <a:r>
              <a:rPr lang="en-US" sz="2400" dirty="0" smtClean="0">
                <a:solidFill>
                  <a:srgbClr val="558ED5"/>
                </a:solidFill>
                <a:latin typeface="Consolas"/>
                <a:cs typeface="Consolas"/>
              </a:rPr>
              <a:t>$</a:t>
            </a:r>
            <a:r>
              <a:rPr lang="en-US" sz="2400" dirty="0">
                <a:solidFill>
                  <a:srgbClr val="558ED5"/>
                </a:solidFill>
                <a:latin typeface="Consolas"/>
                <a:cs typeface="Consolas"/>
              </a:rPr>
              <a:t>@</a:t>
            </a:r>
            <a:endParaRPr lang="en-US" sz="2400" dirty="0" smtClean="0">
              <a:solidFill>
                <a:srgbClr val="77933C"/>
              </a:solidFill>
              <a:latin typeface="Consolas"/>
              <a:cs typeface="Consolas"/>
            </a:endParaRPr>
          </a:p>
          <a:p>
            <a:pPr marL="0" indent="0">
              <a:buNone/>
            </a:pPr>
            <a:endParaRPr lang="en-US" sz="2400" dirty="0" smtClean="0">
              <a:latin typeface="Consolas"/>
              <a:cs typeface="Consolas"/>
            </a:endParaRPr>
          </a:p>
          <a:p>
            <a:pPr marL="0" indent="0">
              <a:buNone/>
            </a:pPr>
            <a:r>
              <a:rPr lang="en-US" sz="2400" dirty="0" smtClean="0">
                <a:solidFill>
                  <a:schemeClr val="bg1">
                    <a:lumMod val="50000"/>
                  </a:schemeClr>
                </a:solidFill>
                <a:latin typeface="Consolas"/>
                <a:cs typeface="Consolas"/>
              </a:rPr>
              <a:t># Keep intermediate alignments, for speed</a:t>
            </a:r>
          </a:p>
          <a:p>
            <a:pPr marL="0" indent="0">
              <a:buNone/>
            </a:pPr>
            <a:r>
              <a:rPr lang="en-US" sz="2400" dirty="0" smtClean="0">
                <a:latin typeface="Consolas"/>
                <a:cs typeface="Consolas"/>
              </a:rPr>
              <a:t>.PRECIOUS: </a:t>
            </a:r>
            <a:r>
              <a:rPr lang="en-US" sz="2400" dirty="0" smtClean="0">
                <a:solidFill>
                  <a:schemeClr val="tx2">
                    <a:lumMod val="60000"/>
                    <a:lumOff val="40000"/>
                  </a:schemeClr>
                </a:solidFill>
                <a:latin typeface="Consolas"/>
                <a:cs typeface="Consolas"/>
              </a:rPr>
              <a:t>%.</a:t>
            </a:r>
            <a:r>
              <a:rPr lang="en-US" sz="2400" dirty="0" err="1" smtClean="0">
                <a:solidFill>
                  <a:schemeClr val="tx2">
                    <a:lumMod val="60000"/>
                    <a:lumOff val="40000"/>
                  </a:schemeClr>
                </a:solidFill>
                <a:latin typeface="Consolas"/>
                <a:cs typeface="Consolas"/>
              </a:rPr>
              <a:t>nxs</a:t>
            </a:r>
            <a:endParaRPr lang="en-US" sz="2400" dirty="0">
              <a:solidFill>
                <a:schemeClr val="tx2">
                  <a:lumMod val="60000"/>
                  <a:lumOff val="40000"/>
                </a:schemeClr>
              </a:solidFill>
              <a:latin typeface="Consolas"/>
              <a:cs typeface="Consolas"/>
            </a:endParaRPr>
          </a:p>
          <a:p>
            <a:pPr marL="0" indent="0">
              <a:buNone/>
            </a:pPr>
            <a:endParaRPr lang="en-US" sz="2400" dirty="0">
              <a:latin typeface="Consolas"/>
              <a:cs typeface="Consolas"/>
            </a:endParaRPr>
          </a:p>
          <a:p>
            <a:pPr marL="0" indent="0">
              <a:buNone/>
            </a:pPr>
            <a:r>
              <a:rPr lang="en-US" sz="2400" dirty="0" smtClean="0">
                <a:solidFill>
                  <a:srgbClr val="558ED5"/>
                </a:solidFill>
                <a:latin typeface="Consolas"/>
                <a:cs typeface="Consolas"/>
              </a:rPr>
              <a:t>%_</a:t>
            </a:r>
            <a:r>
              <a:rPr lang="en-US" sz="2400" dirty="0" err="1" smtClean="0">
                <a:solidFill>
                  <a:srgbClr val="558ED5"/>
                </a:solidFill>
                <a:latin typeface="Consolas"/>
                <a:cs typeface="Consolas"/>
              </a:rPr>
              <a:t>aa_freq.tsv</a:t>
            </a:r>
            <a:r>
              <a:rPr lang="en-US" sz="2400" dirty="0" smtClean="0">
                <a:latin typeface="Consolas"/>
                <a:cs typeface="Consolas"/>
              </a:rPr>
              <a:t>: </a:t>
            </a:r>
            <a:r>
              <a:rPr lang="en-US" sz="2400" dirty="0" smtClean="0">
                <a:solidFill>
                  <a:srgbClr val="77933C"/>
                </a:solidFill>
                <a:latin typeface="Consolas"/>
                <a:cs typeface="Consolas"/>
              </a:rPr>
              <a:t>%_</a:t>
            </a:r>
            <a:r>
              <a:rPr lang="en-US" sz="2400" dirty="0" err="1" smtClean="0">
                <a:solidFill>
                  <a:srgbClr val="77933C"/>
                </a:solidFill>
                <a:latin typeface="Consolas"/>
                <a:cs typeface="Consolas"/>
              </a:rPr>
              <a:t>aa.nxs</a:t>
            </a:r>
            <a:endParaRPr lang="en-US" sz="2400" dirty="0" smtClean="0">
              <a:solidFill>
                <a:srgbClr val="77933C"/>
              </a:solidFill>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a:solidFill>
                  <a:srgbClr val="77933C"/>
                </a:solidFill>
                <a:latin typeface="Consolas"/>
                <a:cs typeface="Consolas"/>
              </a:rPr>
              <a:t>$</a:t>
            </a:r>
            <a:r>
              <a:rPr lang="en-US" sz="2400" dirty="0" smtClean="0">
                <a:solidFill>
                  <a:srgbClr val="77933C"/>
                </a:solidFill>
                <a:latin typeface="Consolas"/>
                <a:cs typeface="Consolas"/>
              </a:rPr>
              <a:t>&lt;</a:t>
            </a:r>
            <a:r>
              <a:rPr lang="en-US" sz="2400" dirty="0" smtClean="0">
                <a:latin typeface="Consolas"/>
                <a:cs typeface="Consolas"/>
              </a:rPr>
              <a:t> </a:t>
            </a:r>
            <a:r>
              <a:rPr lang="en-US" sz="2400" dirty="0">
                <a:solidFill>
                  <a:srgbClr val="558ED5"/>
                </a:solidFill>
                <a:latin typeface="Consolas"/>
                <a:cs typeface="Consolas"/>
              </a:rPr>
              <a:t>$</a:t>
            </a:r>
            <a:r>
              <a:rPr lang="en-US" sz="2400" dirty="0" smtClean="0">
                <a:solidFill>
                  <a:srgbClr val="558ED5"/>
                </a:solidFill>
                <a:latin typeface="Consolas"/>
                <a:cs typeface="Consolas"/>
              </a:rPr>
              <a:t>@</a:t>
            </a:r>
            <a:r>
              <a:rPr lang="en-US" sz="2400" dirty="0" smtClean="0">
                <a:latin typeface="Consolas"/>
                <a:cs typeface="Consolas"/>
              </a:rPr>
              <a:t> 0.25 0.5</a:t>
            </a:r>
          </a:p>
        </p:txBody>
      </p:sp>
    </p:spTree>
    <p:extLst>
      <p:ext uri="{BB962C8B-B14F-4D97-AF65-F5344CB8AC3E}">
        <p14:creationId xmlns:p14="http://schemas.microsoft.com/office/powerpoint/2010/main" val="910421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pPr marL="0" indent="0">
              <a:buNone/>
            </a:pPr>
            <a:r>
              <a:rPr lang="en-US" dirty="0" err="1" smtClean="0"/>
              <a:t>gag_na.fa</a:t>
            </a:r>
            <a:endParaRPr lang="en-US" dirty="0" smtClean="0"/>
          </a:p>
          <a:p>
            <a:pPr marL="0" indent="0">
              <a:buNone/>
            </a:pPr>
            <a:r>
              <a:rPr lang="en-US" dirty="0" err="1" smtClean="0"/>
              <a:t>env_na.fa</a:t>
            </a:r>
            <a:endParaRPr lang="en-US" dirty="0" smtClean="0"/>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gag_aa_freq.tsv</a:t>
            </a:r>
            <a:r>
              <a:rPr lang="en-US" sz="2800" dirty="0" smtClean="0">
                <a:latin typeface="Consolas"/>
                <a:cs typeface="Consolas"/>
              </a:rPr>
              <a:t> </a:t>
            </a:r>
            <a:r>
              <a:rPr lang="en-US" sz="2800" dirty="0" err="1" smtClean="0">
                <a:latin typeface="Consolas"/>
                <a:cs typeface="Consolas"/>
              </a:rPr>
              <a:t>env_aa_freq.tsv</a:t>
            </a:r>
            <a:endParaRPr lang="en-US" sz="2800" dirty="0" smtClean="0">
              <a:latin typeface="Consolas"/>
              <a:cs typeface="Consolas"/>
            </a:endParaRPr>
          </a:p>
          <a:p>
            <a:pPr marL="0" indent="0">
              <a:buNone/>
            </a:pPr>
            <a:r>
              <a:rPr lang="en-US" sz="2800" dirty="0" smtClean="0">
                <a:latin typeface="Consolas"/>
                <a:cs typeface="Consolas"/>
              </a:rPr>
              <a:t>make {</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16658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4525963"/>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smtClean="0">
                <a:latin typeface="Consolas"/>
                <a:cs typeface="Consolas"/>
              </a:rPr>
              <a:t>make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3125123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Parallelizing with </a:t>
            </a:r>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What if you had those files for 20 patients?</a:t>
            </a:r>
          </a:p>
          <a:p>
            <a:endParaRPr lang="en-US" dirty="0" smtClean="0"/>
          </a:p>
          <a:p>
            <a:pPr marL="0" indent="0">
              <a:buNone/>
            </a:pPr>
            <a:r>
              <a:rPr lang="en-US" dirty="0" smtClean="0"/>
              <a:t>Pt100_gag_na.fa, Pt100_env_na.fa</a:t>
            </a:r>
          </a:p>
          <a:p>
            <a:pPr marL="0" indent="0">
              <a:buNone/>
            </a:pPr>
            <a:r>
              <a:rPr lang="en-US" dirty="0" smtClean="0"/>
              <a:t>Pt101_gag_na.fa, Pt101_env_na.fa</a:t>
            </a:r>
          </a:p>
          <a:p>
            <a:pPr marL="0" indent="0">
              <a:buNone/>
            </a:pPr>
            <a:r>
              <a:rPr lang="en-US" dirty="0" smtClean="0"/>
              <a:t>…</a:t>
            </a:r>
          </a:p>
          <a:p>
            <a:pPr marL="0" indent="0">
              <a:buNone/>
            </a:pPr>
            <a:endParaRPr lang="en-US" dirty="0"/>
          </a:p>
          <a:p>
            <a:pPr marL="0" indent="0">
              <a:buNone/>
            </a:pPr>
            <a:r>
              <a:rPr lang="en-US" sz="2800" dirty="0">
                <a:latin typeface="Consolas"/>
                <a:cs typeface="Consolas"/>
              </a:rPr>
              <a:t>m</a:t>
            </a:r>
            <a:r>
              <a:rPr lang="en-US" sz="2800" dirty="0" smtClean="0">
                <a:latin typeface="Consolas"/>
                <a:cs typeface="Consolas"/>
              </a:rPr>
              <a:t>ake --jobs=24 \</a:t>
            </a:r>
          </a:p>
          <a:p>
            <a:pPr marL="0" indent="0">
              <a:buNone/>
            </a:pPr>
            <a:r>
              <a:rPr lang="en-US" sz="2800" dirty="0">
                <a:latin typeface="Consolas"/>
                <a:cs typeface="Consolas"/>
              </a:rPr>
              <a:t> </a:t>
            </a:r>
            <a:r>
              <a:rPr lang="en-US" sz="2800" dirty="0" smtClean="0">
                <a:latin typeface="Consolas"/>
                <a:cs typeface="Consolas"/>
              </a:rPr>
              <a:t> </a:t>
            </a:r>
            <a:r>
              <a:rPr lang="en-US" sz="2800" dirty="0" err="1" smtClean="0">
                <a:latin typeface="Consolas"/>
                <a:cs typeface="Consolas"/>
              </a:rPr>
              <a:t>Pt</a:t>
            </a:r>
            <a:r>
              <a:rPr lang="en-US" sz="2800" dirty="0" smtClean="0">
                <a:latin typeface="Consolas"/>
                <a:cs typeface="Consolas"/>
              </a:rPr>
              <a:t>{100,101,…}_{</a:t>
            </a:r>
            <a:r>
              <a:rPr lang="en-US" sz="2800" dirty="0" err="1" smtClean="0">
                <a:latin typeface="Consolas"/>
                <a:cs typeface="Consolas"/>
              </a:rPr>
              <a:t>gag,env</a:t>
            </a:r>
            <a:r>
              <a:rPr lang="en-US" sz="2800" dirty="0" smtClean="0">
                <a:latin typeface="Consolas"/>
                <a:cs typeface="Consolas"/>
              </a:rPr>
              <a:t>}_</a:t>
            </a:r>
            <a:r>
              <a:rPr lang="en-US" sz="2800" dirty="0" err="1" smtClean="0">
                <a:latin typeface="Consolas"/>
                <a:cs typeface="Consolas"/>
              </a:rPr>
              <a:t>aa_freq.tsv</a:t>
            </a:r>
            <a:endParaRPr lang="en-US" sz="2800" dirty="0" smtClean="0">
              <a:latin typeface="Consolas"/>
              <a:cs typeface="Consolas"/>
            </a:endParaRPr>
          </a:p>
        </p:txBody>
      </p:sp>
    </p:spTree>
    <p:extLst>
      <p:ext uri="{BB962C8B-B14F-4D97-AF65-F5344CB8AC3E}">
        <p14:creationId xmlns:p14="http://schemas.microsoft.com/office/powerpoint/2010/main" val="250438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endParaRPr lang="en-US" baseline="30000" dirty="0" smtClean="0"/>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p:txBody>
      </p:sp>
      <p:sp>
        <p:nvSpPr>
          <p:cNvPr id="5" name="Subtitle 2"/>
          <p:cNvSpPr txBox="1">
            <a:spLocks/>
          </p:cNvSpPr>
          <p:nvPr/>
        </p:nvSpPr>
        <p:spPr>
          <a:xfrm>
            <a:off x="0" y="6475187"/>
            <a:ext cx="9144000" cy="3955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endParaRPr lang="en-US" sz="1400" dirty="0">
              <a:solidFill>
                <a:schemeClr val="bg1">
                  <a:lumMod val="50000"/>
                </a:schemeClr>
              </a:solidFill>
            </a:endParaRPr>
          </a:p>
        </p:txBody>
      </p:sp>
    </p:spTree>
    <p:extLst>
      <p:ext uri="{BB962C8B-B14F-4D97-AF65-F5344CB8AC3E}">
        <p14:creationId xmlns:p14="http://schemas.microsoft.com/office/powerpoint/2010/main" val="285145989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cores?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Apple menu </a:t>
            </a:r>
            <a:r>
              <a:rPr lang="en-US" dirty="0">
                <a:cs typeface="Consolas"/>
              </a:rPr>
              <a:t>→</a:t>
            </a:r>
            <a:r>
              <a:rPr lang="en-US" dirty="0" smtClean="0">
                <a:cs typeface="Consolas"/>
              </a:rPr>
              <a:t> About </a:t>
            </a:r>
            <a:r>
              <a:rPr lang="en-US" dirty="0">
                <a:cs typeface="Consolas"/>
              </a:rPr>
              <a:t>This Mac → More Info → System Report → </a:t>
            </a:r>
            <a:r>
              <a:rPr lang="en-US" dirty="0" smtClean="0">
                <a:cs typeface="Consolas"/>
              </a:rPr>
              <a:t>“Total </a:t>
            </a:r>
            <a:r>
              <a:rPr lang="en-US" dirty="0">
                <a:cs typeface="Consolas"/>
              </a:rPr>
              <a:t>number of </a:t>
            </a:r>
            <a:r>
              <a:rPr lang="en-US" dirty="0" smtClean="0">
                <a:cs typeface="Consolas"/>
              </a:rPr>
              <a:t>cores”</a:t>
            </a:r>
          </a:p>
          <a:p>
            <a:endParaRPr lang="en-US" dirty="0" smtClean="0">
              <a:cs typeface="Consolas"/>
            </a:endParaRPr>
          </a:p>
          <a:p>
            <a:endParaRPr lang="en-US" dirty="0" smtClean="0">
              <a:cs typeface="Consolas"/>
            </a:endParaRPr>
          </a:p>
          <a:p>
            <a:endParaRPr lang="en-US" dirty="0">
              <a:latin typeface="Consolas"/>
              <a:cs typeface="Consolas"/>
            </a:endParaRPr>
          </a:p>
          <a:p>
            <a:r>
              <a:rPr lang="en-US" dirty="0" err="1" smtClean="0">
                <a:latin typeface="Consolas"/>
                <a:cs typeface="Consolas"/>
              </a:rPr>
              <a:t>lscpu</a:t>
            </a:r>
            <a:r>
              <a:rPr lang="en-US" dirty="0" smtClean="0">
                <a:latin typeface="Consolas"/>
                <a:cs typeface="Consolas"/>
              </a:rPr>
              <a:t> | </a:t>
            </a:r>
            <a:r>
              <a:rPr lang="en-US" dirty="0" err="1" smtClean="0">
                <a:latin typeface="Consolas"/>
                <a:cs typeface="Consolas"/>
              </a:rPr>
              <a:t>grep</a:t>
            </a:r>
            <a:r>
              <a:rPr lang="en-US" dirty="0" smtClean="0">
                <a:latin typeface="Consolas"/>
                <a:cs typeface="Consolas"/>
              </a:rPr>
              <a:t> -E '</a:t>
            </a:r>
            <a:r>
              <a:rPr lang="en-US" dirty="0" err="1" smtClean="0">
                <a:latin typeface="Consolas"/>
                <a:cs typeface="Consolas"/>
              </a:rPr>
              <a:t>Core|Socket</a:t>
            </a:r>
            <a:r>
              <a:rPr lang="en-US" dirty="0" smtClean="0">
                <a:latin typeface="Consolas"/>
                <a:cs typeface="Consolas"/>
              </a:rPr>
              <a:t>'</a:t>
            </a:r>
          </a:p>
          <a:p>
            <a:pPr marL="0" indent="0">
              <a:buNone/>
            </a:pPr>
            <a:r>
              <a:rPr lang="sv-SE" dirty="0" err="1">
                <a:latin typeface="Consolas"/>
                <a:cs typeface="Consolas"/>
              </a:rPr>
              <a:t>Core</a:t>
            </a:r>
            <a:r>
              <a:rPr lang="sv-SE" dirty="0">
                <a:latin typeface="Consolas"/>
                <a:cs typeface="Consolas"/>
              </a:rPr>
              <a:t>(s) per socket:    12</a:t>
            </a:r>
          </a:p>
          <a:p>
            <a:pPr marL="0" indent="0">
              <a:buNone/>
            </a:pPr>
            <a:r>
              <a:rPr lang="sv-SE" dirty="0">
                <a:latin typeface="Consolas"/>
                <a:cs typeface="Consolas"/>
              </a:rPr>
              <a:t>Socket(s):             2</a:t>
            </a:r>
            <a:endParaRPr lang="en-US" dirty="0" smtClean="0">
              <a:latin typeface="Consolas"/>
              <a:cs typeface="Consolas"/>
            </a:endParaRPr>
          </a:p>
          <a:p>
            <a:endParaRPr lang="en-US" dirty="0"/>
          </a:p>
        </p:txBody>
      </p:sp>
      <p:pic>
        <p:nvPicPr>
          <p:cNvPr id="4" name="Picture 3" descr="Screen_Shot_2014-05-19_at_17_02_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256" y="2848162"/>
            <a:ext cx="3441489" cy="1203397"/>
          </a:xfrm>
          <a:prstGeom prst="rect">
            <a:avLst/>
          </a:prstGeom>
        </p:spPr>
      </p:pic>
    </p:spTree>
    <p:extLst>
      <p:ext uri="{BB962C8B-B14F-4D97-AF65-F5344CB8AC3E}">
        <p14:creationId xmlns:p14="http://schemas.microsoft.com/office/powerpoint/2010/main" val="3423089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I’ve got 99 problems, but a </a:t>
            </a:r>
            <a:r>
              <a:rPr lang="en-US" sz="3800" dirty="0" err="1" smtClean="0">
                <a:latin typeface="Consolas"/>
                <a:cs typeface="Consolas"/>
              </a:rPr>
              <a:t>Makefile</a:t>
            </a:r>
            <a:r>
              <a:rPr lang="en-US" dirty="0" smtClean="0"/>
              <a:t> </a:t>
            </a:r>
            <a:r>
              <a:rPr lang="en-US" dirty="0" err="1" smtClean="0"/>
              <a:t>ain’t</a:t>
            </a:r>
            <a:r>
              <a:rPr lang="en-US" dirty="0" smtClean="0"/>
              <a:t> one.</a:t>
            </a:r>
            <a:endParaRPr lang="en-US" dirty="0"/>
          </a:p>
        </p:txBody>
      </p:sp>
      <p:sp>
        <p:nvSpPr>
          <p:cNvPr id="5" name="Subtitle 4"/>
          <p:cNvSpPr>
            <a:spLocks noGrp="1"/>
          </p:cNvSpPr>
          <p:nvPr>
            <p:ph type="subTitle" idx="1"/>
          </p:nvPr>
        </p:nvSpPr>
        <p:spPr>
          <a:xfrm>
            <a:off x="1018041" y="3886200"/>
            <a:ext cx="7107918" cy="1752600"/>
          </a:xfrm>
        </p:spPr>
        <p:txBody>
          <a:bodyPr/>
          <a:lstStyle/>
          <a:p>
            <a:r>
              <a:rPr lang="en-US" dirty="0" smtClean="0"/>
              <a:t>Parallel processing power tools</a:t>
            </a:r>
            <a:endParaRPr lang="en-US" dirty="0"/>
          </a:p>
        </p:txBody>
      </p:sp>
    </p:spTree>
    <p:extLst>
      <p:ext uri="{BB962C8B-B14F-4D97-AF65-F5344CB8AC3E}">
        <p14:creationId xmlns:p14="http://schemas.microsoft.com/office/powerpoint/2010/main" val="3134576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p:txBody>
      </p:sp>
    </p:spTree>
    <p:extLst>
      <p:ext uri="{BB962C8B-B14F-4D97-AF65-F5344CB8AC3E}">
        <p14:creationId xmlns:p14="http://schemas.microsoft.com/office/powerpoint/2010/main" val="28695154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49195896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a:t>
            </a:r>
            <a:r>
              <a:rPr lang="en-US" dirty="0" err="1" smtClean="0">
                <a:latin typeface="Consolas"/>
                <a:cs typeface="Consolas"/>
              </a:rPr>
              <a:t>Makefile</a:t>
            </a:r>
            <a:r>
              <a:rPr lang="en-US" dirty="0" smtClean="0"/>
              <a:t>?  No problem.</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marL="0" indent="0">
              <a:buNone/>
            </a:pPr>
            <a:r>
              <a:rPr lang="en-US" sz="2800" dirty="0" smtClean="0">
                <a:latin typeface="Consolas"/>
                <a:cs typeface="Consolas"/>
              </a:rPr>
              <a:t>for file in *.</a:t>
            </a:r>
            <a:r>
              <a:rPr lang="en-US" sz="2800" dirty="0" err="1" smtClean="0">
                <a:latin typeface="Consolas"/>
                <a:cs typeface="Consolas"/>
              </a:rPr>
              <a:t>fasta</a:t>
            </a:r>
            <a:r>
              <a:rPr lang="en-US" sz="2800" dirty="0" smtClean="0">
                <a:latin typeface="Consolas"/>
                <a:cs typeface="Consolas"/>
              </a:rPr>
              <a:t>; do</a:t>
            </a:r>
          </a:p>
          <a:p>
            <a:pPr marL="0" indent="0">
              <a:buNone/>
            </a:pPr>
            <a:r>
              <a:rPr lang="en-US" sz="2800" dirty="0" smtClean="0">
                <a:latin typeface="Consolas"/>
                <a:cs typeface="Consolas"/>
              </a:rPr>
              <a:t>  </a:t>
            </a:r>
            <a:r>
              <a:rPr lang="en-US" sz="2800" dirty="0" err="1" smtClean="0">
                <a:latin typeface="Consolas"/>
                <a:cs typeface="Consolas"/>
              </a:rPr>
              <a:t>do_something</a:t>
            </a:r>
            <a:r>
              <a:rPr lang="en-US" sz="2800" dirty="0" smtClean="0">
                <a:latin typeface="Consolas"/>
                <a:cs typeface="Consolas"/>
              </a:rPr>
              <a:t> -in $file -out $</a:t>
            </a:r>
            <a:r>
              <a:rPr lang="en-US" sz="2800" dirty="0" err="1" smtClean="0">
                <a:latin typeface="Consolas"/>
                <a:cs typeface="Consolas"/>
              </a:rPr>
              <a:t>file.new</a:t>
            </a:r>
            <a:endParaRPr lang="en-US" sz="2800" dirty="0" smtClean="0">
              <a:latin typeface="Consolas"/>
              <a:cs typeface="Consolas"/>
            </a:endParaRPr>
          </a:p>
          <a:p>
            <a:pPr marL="0" indent="0">
              <a:buNone/>
            </a:pPr>
            <a:r>
              <a:rPr lang="en-US" sz="2800" dirty="0" smtClean="0">
                <a:latin typeface="Consolas"/>
                <a:cs typeface="Consolas"/>
              </a:rPr>
              <a:t>done</a:t>
            </a:r>
          </a:p>
          <a:p>
            <a:pPr marL="0" indent="0">
              <a:buNone/>
            </a:pPr>
            <a:endParaRPr lang="en-US" sz="2800" dirty="0">
              <a:latin typeface="Consolas"/>
              <a:cs typeface="Consolas"/>
            </a:endParaRPr>
          </a:p>
          <a:p>
            <a:pPr marL="0" indent="0">
              <a:buNone/>
            </a:pPr>
            <a:r>
              <a:rPr lang="en-US" sz="2800" dirty="0" smtClean="0">
                <a:latin typeface="Consolas"/>
                <a:cs typeface="Consolas"/>
              </a:rPr>
              <a:t>parallel </a:t>
            </a:r>
            <a:r>
              <a:rPr lang="en-US" sz="2800" dirty="0" err="1" smtClean="0">
                <a:latin typeface="Consolas"/>
                <a:cs typeface="Consolas"/>
              </a:rPr>
              <a:t>do_something</a:t>
            </a:r>
            <a:r>
              <a:rPr lang="en-US" sz="2800" dirty="0" smtClean="0">
                <a:latin typeface="Consolas"/>
                <a:cs typeface="Consolas"/>
              </a:rPr>
              <a:t> -in {} -out {}.new \</a:t>
            </a:r>
          </a:p>
          <a:p>
            <a:pPr marL="0" indent="0">
              <a:buNone/>
            </a:pPr>
            <a:r>
              <a:rPr lang="en-US" sz="2800" dirty="0">
                <a:latin typeface="Consolas"/>
                <a:cs typeface="Consolas"/>
              </a:rPr>
              <a:t> </a:t>
            </a:r>
            <a:r>
              <a:rPr lang="en-US" sz="2800" dirty="0" smtClean="0">
                <a:latin typeface="Consolas"/>
                <a:cs typeface="Consolas"/>
              </a:rPr>
              <a:t> ::: *.</a:t>
            </a:r>
            <a:r>
              <a:rPr lang="en-US" sz="2800" dirty="0" err="1" smtClean="0">
                <a:latin typeface="Consolas"/>
                <a:cs typeface="Consolas"/>
              </a:rPr>
              <a:t>fasta</a:t>
            </a:r>
            <a:endParaRPr lang="en-US" sz="2800" dirty="0" smtClean="0">
              <a:latin typeface="Consolas"/>
              <a:cs typeface="Consolas"/>
            </a:endParaRPr>
          </a:p>
        </p:txBody>
      </p:sp>
    </p:spTree>
    <p:extLst>
      <p:ext uri="{BB962C8B-B14F-4D97-AF65-F5344CB8AC3E}">
        <p14:creationId xmlns:p14="http://schemas.microsoft.com/office/powerpoint/2010/main" val="16209915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1326731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a:t>
            </a:r>
            <a:r>
              <a:rPr lang="sk-SK" sz="2800" dirty="0">
                <a:solidFill>
                  <a:schemeClr val="accent6">
                    <a:lumMod val="75000"/>
                  </a:schemeClr>
                </a:solidFill>
                <a:latin typeface="Consolas"/>
                <a:cs typeface="Consolas"/>
              </a:rPr>
              <a:t>&lt; </a:t>
            </a:r>
            <a:r>
              <a:rPr lang="sk-SK" sz="2800" dirty="0" smtClean="0">
                <a:solidFill>
                  <a:schemeClr val="accent6">
                    <a:lumMod val="75000"/>
                  </a:schemeClr>
                </a:solidFill>
                <a:latin typeface="Consolas"/>
                <a:cs typeface="Consolas"/>
              </a:rPr>
              <a:t>input.fa </a:t>
            </a:r>
            <a:r>
              <a:rPr lang="sk-SK" sz="2800" dirty="0">
                <a:solidFill>
                  <a:schemeClr val="accent6">
                    <a:lumMod val="75000"/>
                  </a:schemeClr>
                </a:solidFill>
                <a:latin typeface="Consolas"/>
                <a:cs typeface="Consolas"/>
              </a:rPr>
              <a:t>\</a:t>
            </a:r>
          </a:p>
          <a:p>
            <a:pPr marL="0" indent="0">
              <a:buNone/>
            </a:pPr>
            <a:r>
              <a:rPr lang="sk-SK" sz="2800" dirty="0">
                <a:solidFill>
                  <a:schemeClr val="accent6">
                    <a:lumMod val="75000"/>
                  </a:schemeClr>
                </a:solidFill>
                <a:latin typeface="Consolas"/>
                <a:cs typeface="Consolas"/>
              </a:rPr>
              <a:t>    &gt; results.tsv</a:t>
            </a:r>
            <a:endParaRPr lang="en-US" sz="2800" dirty="0">
              <a:solidFill>
                <a:schemeClr val="accent6">
                  <a:lumMod val="75000"/>
                </a:schemeClr>
              </a:solidFill>
              <a:latin typeface="Consolas"/>
              <a:cs typeface="Consolas"/>
            </a:endParaRPr>
          </a:p>
        </p:txBody>
      </p:sp>
    </p:spTree>
    <p:extLst>
      <p:ext uri="{BB962C8B-B14F-4D97-AF65-F5344CB8AC3E}">
        <p14:creationId xmlns:p14="http://schemas.microsoft.com/office/powerpoint/2010/main" val="21520913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rgbClr val="E46C0A"/>
                </a:solidFill>
                <a:latin typeface="Consolas"/>
                <a:cs typeface="Consolas"/>
              </a:rPr>
              <a:t>--recstart '&gt;' -N1 </a:t>
            </a:r>
            <a:r>
              <a:rPr lang="sk-SK" sz="2800" dirty="0">
                <a:latin typeface="Consolas"/>
                <a:cs typeface="Consolas"/>
              </a:rPr>
              <a:t>\</a:t>
            </a:r>
          </a:p>
          <a:p>
            <a:pPr marL="0" indent="0">
              <a:buNone/>
            </a:pPr>
            <a:r>
              <a:rPr lang="sk-SK" sz="2800" dirty="0">
                <a:latin typeface="Consolas"/>
                <a:cs typeface="Consolas"/>
              </a:rPr>
              <a:t>    --pipe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39375657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solidFill>
                  <a:schemeClr val="accent6">
                    <a:lumMod val="75000"/>
                  </a:schemeClr>
                </a:solidFill>
                <a:latin typeface="Consolas"/>
                <a:cs typeface="Consolas"/>
              </a:rPr>
              <a:t>--pipe</a:t>
            </a:r>
            <a:r>
              <a:rPr lang="sk-SK" sz="2800" dirty="0">
                <a:solidFill>
                  <a:srgbClr val="E46C0A"/>
                </a:solidFill>
                <a:latin typeface="Consolas"/>
                <a:cs typeface="Consolas"/>
              </a:rPr>
              <a:t> </a:t>
            </a:r>
            <a:r>
              <a:rPr lang="sk-SK" sz="2800" dirty="0">
                <a:latin typeface="Consolas"/>
                <a:cs typeface="Consolas"/>
              </a:rPr>
              <a:t>\</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a:t>
            </a:r>
            <a:r>
              <a:rPr lang="sk-SK" sz="2800" dirty="0">
                <a:solidFill>
                  <a:srgbClr val="E46C0A"/>
                </a:solidFill>
                <a:latin typeface="Consolas"/>
                <a:cs typeface="Consolas"/>
              </a:rPr>
              <a:t>-query - </a:t>
            </a:r>
            <a:r>
              <a:rPr lang="sk-SK" sz="2800" dirty="0">
                <a:latin typeface="Consolas"/>
                <a:cs typeface="Consolas"/>
              </a:rPr>
              <a:t>\</a:t>
            </a:r>
          </a:p>
          <a:p>
            <a:pPr marL="0" indent="0">
              <a:buNone/>
            </a:pPr>
            <a:r>
              <a:rPr lang="sk-SK" sz="2800" dirty="0">
                <a:latin typeface="Consolas"/>
                <a:cs typeface="Consolas"/>
              </a:rPr>
              <a:t>        -outfmt 6 \</a:t>
            </a: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408591782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a:t>
            </a:r>
            <a:r>
              <a:rPr lang="sk-SK" sz="2800" dirty="0">
                <a:solidFill>
                  <a:srgbClr val="E46C0A"/>
                </a:solidFill>
                <a:latin typeface="Consolas"/>
                <a:cs typeface="Consolas"/>
              </a:rPr>
              <a:t>blastn \</a:t>
            </a:r>
          </a:p>
          <a:p>
            <a:pPr marL="0" indent="0">
              <a:buNone/>
            </a:pPr>
            <a:r>
              <a:rPr lang="sk-SK" sz="2800" dirty="0">
                <a:solidFill>
                  <a:srgbClr val="E46C0A"/>
                </a:solidFill>
                <a:latin typeface="Consolas"/>
                <a:cs typeface="Consolas"/>
              </a:rPr>
              <a:t>        -task blastn \</a:t>
            </a:r>
          </a:p>
          <a:p>
            <a:pPr marL="0" indent="0">
              <a:buNone/>
            </a:pPr>
            <a:r>
              <a:rPr lang="sk-SK" sz="2800" dirty="0">
                <a:solidFill>
                  <a:srgbClr val="E46C0A"/>
                </a:solidFill>
                <a:latin typeface="Consolas"/>
                <a:cs typeface="Consolas"/>
              </a:rPr>
              <a:t>        -db ./db/nucleotide/viroverse \</a:t>
            </a:r>
          </a:p>
          <a:p>
            <a:pPr marL="0" indent="0">
              <a:buNone/>
            </a:pPr>
            <a:r>
              <a:rPr lang="sk-SK" sz="2800" dirty="0">
                <a:solidFill>
                  <a:srgbClr val="E46C0A"/>
                </a:solidFill>
                <a:latin typeface="Consolas"/>
                <a:cs typeface="Consolas"/>
              </a:rPr>
              <a:t>        -query - \</a:t>
            </a:r>
          </a:p>
          <a:p>
            <a:pPr marL="0" indent="0">
              <a:buNone/>
            </a:pPr>
            <a:r>
              <a:rPr lang="sk-SK" sz="2800" dirty="0">
                <a:solidFill>
                  <a:srgbClr val="E46C0A"/>
                </a:solidFill>
                <a:latin typeface="Consolas"/>
                <a:cs typeface="Consolas"/>
              </a:rPr>
              <a:t>        -outfmt 6 \</a:t>
            </a:r>
          </a:p>
          <a:p>
            <a:pPr marL="0" indent="0">
              <a:buNone/>
            </a:pPr>
            <a:r>
              <a:rPr lang="sk-SK" sz="2800" dirty="0">
                <a:solidFill>
                  <a:srgbClr val="E46C0A"/>
                </a:solidFill>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 </a:t>
            </a:r>
            <a:r>
              <a:rPr lang="sk-SK" sz="2800" dirty="0">
                <a:latin typeface="Consolas"/>
                <a:cs typeface="Consolas"/>
              </a:rPr>
              <a:t>\</a:t>
            </a:r>
          </a:p>
          <a:p>
            <a:pPr marL="0" indent="0">
              <a:buNone/>
            </a:pPr>
            <a:r>
              <a:rPr lang="sk-SK" sz="2800" dirty="0">
                <a:latin typeface="Consolas"/>
                <a:cs typeface="Consolas"/>
              </a:rPr>
              <a:t>    &gt; results.tsv</a:t>
            </a:r>
            <a:endParaRPr lang="en-US" sz="2800" dirty="0">
              <a:latin typeface="Consolas"/>
              <a:cs typeface="Consolas"/>
            </a:endParaRPr>
          </a:p>
        </p:txBody>
      </p:sp>
    </p:spTree>
    <p:extLst>
      <p:ext uri="{BB962C8B-B14F-4D97-AF65-F5344CB8AC3E}">
        <p14:creationId xmlns:p14="http://schemas.microsoft.com/office/powerpoint/2010/main" val="9780105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Workflows</a:t>
            </a:r>
            <a:endParaRPr lang="en-US" dirty="0"/>
          </a:p>
        </p:txBody>
      </p:sp>
      <p:sp>
        <p:nvSpPr>
          <p:cNvPr id="3" name="Content Placeholder 2"/>
          <p:cNvSpPr>
            <a:spLocks noGrp="1"/>
          </p:cNvSpPr>
          <p:nvPr>
            <p:ph idx="1"/>
          </p:nvPr>
        </p:nvSpPr>
        <p:spPr/>
        <p:txBody>
          <a:bodyPr/>
          <a:lstStyle/>
          <a:p>
            <a:r>
              <a:rPr lang="en-US" dirty="0" smtClean="0"/>
              <a:t>Correct</a:t>
            </a:r>
            <a:r>
              <a:rPr lang="en-US" dirty="0" smtClean="0">
                <a:solidFill>
                  <a:schemeClr val="accent6">
                    <a:lumMod val="75000"/>
                  </a:schemeClr>
                </a:solidFill>
              </a:rPr>
              <a:t>*</a:t>
            </a:r>
            <a:endParaRPr lang="en-US" baseline="30000" dirty="0" smtClean="0">
              <a:solidFill>
                <a:schemeClr val="accent6">
                  <a:lumMod val="75000"/>
                </a:schemeClr>
              </a:solidFill>
            </a:endParaRPr>
          </a:p>
          <a:p>
            <a:r>
              <a:rPr lang="en-US" dirty="0" smtClean="0"/>
              <a:t>Reproducible</a:t>
            </a:r>
          </a:p>
          <a:p>
            <a:r>
              <a:rPr lang="en-US" dirty="0" smtClean="0"/>
              <a:t>Documented</a:t>
            </a:r>
          </a:p>
          <a:p>
            <a:endParaRPr lang="en-US" dirty="0" smtClean="0"/>
          </a:p>
          <a:p>
            <a:r>
              <a:rPr lang="en-US" dirty="0" smtClean="0"/>
              <a:t>Easy is better than tedious</a:t>
            </a:r>
          </a:p>
          <a:p>
            <a:r>
              <a:rPr lang="en-US" dirty="0" smtClean="0"/>
              <a:t>Fast is better than slow</a:t>
            </a:r>
          </a:p>
          <a:p>
            <a:pPr marL="0" indent="0">
              <a:buNone/>
            </a:pPr>
            <a:endParaRPr lang="en-US" dirty="0" smtClean="0"/>
          </a:p>
        </p:txBody>
      </p:sp>
      <p:sp>
        <p:nvSpPr>
          <p:cNvPr id="5" name="Subtitle 2"/>
          <p:cNvSpPr txBox="1">
            <a:spLocks/>
          </p:cNvSpPr>
          <p:nvPr/>
        </p:nvSpPr>
        <p:spPr>
          <a:xfrm>
            <a:off x="0" y="6276769"/>
            <a:ext cx="9144000" cy="59393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r">
              <a:buNone/>
            </a:pPr>
            <a:r>
              <a:rPr lang="en-US" sz="1400" dirty="0" smtClean="0">
                <a:solidFill>
                  <a:schemeClr val="bg1">
                    <a:lumMod val="50000"/>
                  </a:schemeClr>
                </a:solidFill>
              </a:rPr>
              <a:t> </a:t>
            </a:r>
            <a:r>
              <a:rPr lang="en-US" sz="1400" dirty="0" smtClean="0">
                <a:solidFill>
                  <a:schemeClr val="accent6">
                    <a:lumMod val="75000"/>
                  </a:schemeClr>
                </a:solidFill>
              </a:rPr>
              <a:t>*</a:t>
            </a:r>
            <a:r>
              <a:rPr lang="en-US" sz="1400" dirty="0" smtClean="0">
                <a:solidFill>
                  <a:schemeClr val="bg1">
                    <a:lumMod val="50000"/>
                  </a:schemeClr>
                </a:solidFill>
              </a:rPr>
              <a:t> http://software-</a:t>
            </a:r>
            <a:r>
              <a:rPr lang="en-US" sz="1400" dirty="0" err="1" smtClean="0">
                <a:solidFill>
                  <a:schemeClr val="bg1">
                    <a:lumMod val="50000"/>
                  </a:schemeClr>
                </a:solidFill>
              </a:rPr>
              <a:t>carpentry.org</a:t>
            </a:r>
            <a:r>
              <a:rPr lang="en-US" sz="1400" dirty="0" smtClean="0">
                <a:solidFill>
                  <a:schemeClr val="bg1">
                    <a:lumMod val="50000"/>
                  </a:schemeClr>
                </a:solidFill>
              </a:rPr>
              <a:t>/blog/2013/02/correctness-</a:t>
            </a:r>
            <a:r>
              <a:rPr lang="en-US" sz="1400" dirty="0" err="1" smtClean="0">
                <a:solidFill>
                  <a:schemeClr val="bg1">
                    <a:lumMod val="50000"/>
                  </a:schemeClr>
                </a:solidFill>
              </a:rPr>
              <a:t>isnt</a:t>
            </a:r>
            <a:r>
              <a:rPr lang="en-US" sz="1400" dirty="0" smtClean="0">
                <a:solidFill>
                  <a:schemeClr val="bg1">
                    <a:lumMod val="50000"/>
                  </a:schemeClr>
                </a:solidFill>
              </a:rPr>
              <a:t>-</a:t>
            </a:r>
            <a:r>
              <a:rPr lang="en-US" sz="1400" dirty="0" err="1" smtClean="0">
                <a:solidFill>
                  <a:schemeClr val="bg1">
                    <a:lumMod val="50000"/>
                  </a:schemeClr>
                </a:solidFill>
              </a:rPr>
              <a:t>compelling.html</a:t>
            </a:r>
            <a:endParaRPr lang="en-US" sz="1400" dirty="0" smtClean="0">
              <a:solidFill>
                <a:schemeClr val="bg1">
                  <a:lumMod val="50000"/>
                </a:schemeClr>
              </a:solidFill>
            </a:endParaRPr>
          </a:p>
          <a:p>
            <a:pPr marL="0" indent="0" algn="r">
              <a:buNone/>
            </a:pPr>
            <a:r>
              <a:rPr lang="en-US" sz="1400" dirty="0" smtClean="0">
                <a:solidFill>
                  <a:schemeClr val="bg1">
                    <a:lumMod val="50000"/>
                  </a:schemeClr>
                </a:solidFill>
              </a:rPr>
              <a:t>http://</a:t>
            </a:r>
            <a:r>
              <a:rPr lang="en-US" sz="1400" dirty="0" err="1" smtClean="0">
                <a:solidFill>
                  <a:schemeClr val="bg1">
                    <a:lumMod val="50000"/>
                  </a:schemeClr>
                </a:solidFill>
              </a:rPr>
              <a:t>www.davidhbailey.com</a:t>
            </a:r>
            <a:r>
              <a:rPr lang="en-US" sz="1400" dirty="0" smtClean="0">
                <a:solidFill>
                  <a:schemeClr val="bg1">
                    <a:lumMod val="50000"/>
                  </a:schemeClr>
                </a:solidFill>
              </a:rPr>
              <a:t>/</a:t>
            </a:r>
            <a:r>
              <a:rPr lang="en-US" sz="1400" dirty="0" err="1" smtClean="0">
                <a:solidFill>
                  <a:schemeClr val="bg1">
                    <a:lumMod val="50000"/>
                  </a:schemeClr>
                </a:solidFill>
              </a:rPr>
              <a:t>dhbpapers</a:t>
            </a:r>
            <a:r>
              <a:rPr lang="en-US" sz="1400" dirty="0" smtClean="0">
                <a:solidFill>
                  <a:schemeClr val="bg1">
                    <a:lumMod val="50000"/>
                  </a:schemeClr>
                </a:solidFill>
              </a:rPr>
              <a:t>/</a:t>
            </a:r>
            <a:r>
              <a:rPr lang="en-US" sz="1400" dirty="0" err="1" smtClean="0">
                <a:solidFill>
                  <a:schemeClr val="bg1">
                    <a:lumMod val="50000"/>
                  </a:schemeClr>
                </a:solidFill>
              </a:rPr>
              <a:t>icerm-report.pdf</a:t>
            </a:r>
            <a:endParaRPr lang="en-US" sz="1400" dirty="0">
              <a:solidFill>
                <a:schemeClr val="bg1">
                  <a:lumMod val="50000"/>
                </a:schemeClr>
              </a:solidFill>
            </a:endParaRPr>
          </a:p>
        </p:txBody>
      </p:sp>
    </p:spTree>
    <p:extLst>
      <p:ext uri="{BB962C8B-B14F-4D97-AF65-F5344CB8AC3E}">
        <p14:creationId xmlns:p14="http://schemas.microsoft.com/office/powerpoint/2010/main" val="3271393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NCBI BLAST+</a:t>
            </a:r>
            <a:endParaRPr lang="en-US" dirty="0"/>
          </a:p>
        </p:txBody>
      </p:sp>
      <p:sp>
        <p:nvSpPr>
          <p:cNvPr id="3" name="Content Placeholder 2"/>
          <p:cNvSpPr>
            <a:spLocks noGrp="1"/>
          </p:cNvSpPr>
          <p:nvPr>
            <p:ph idx="1"/>
          </p:nvPr>
        </p:nvSpPr>
        <p:spPr>
          <a:xfrm>
            <a:off x="457200" y="1600201"/>
            <a:ext cx="8686800" cy="5012450"/>
          </a:xfrm>
        </p:spPr>
        <p:txBody>
          <a:bodyPr>
            <a:normAutofit fontScale="92500" lnSpcReduction="20000"/>
          </a:bodyPr>
          <a:lstStyle/>
          <a:p>
            <a:pPr marL="0" indent="0">
              <a:buNone/>
            </a:pPr>
            <a:r>
              <a:rPr lang="sk-SK" sz="2800" dirty="0">
                <a:latin typeface="Consolas"/>
                <a:cs typeface="Consolas"/>
              </a:rPr>
              <a:t>parallel \</a:t>
            </a:r>
          </a:p>
          <a:p>
            <a:pPr marL="0" indent="0">
              <a:buNone/>
            </a:pPr>
            <a:r>
              <a:rPr lang="sk-SK" sz="2800" dirty="0" smtClean="0">
                <a:latin typeface="Consolas"/>
                <a:cs typeface="Consolas"/>
              </a:rPr>
              <a:t>    </a:t>
            </a:r>
            <a:r>
              <a:rPr lang="sk-SK" sz="2800" dirty="0">
                <a:latin typeface="Consolas"/>
                <a:cs typeface="Consolas"/>
              </a:rPr>
              <a:t>--halt 2 \</a:t>
            </a:r>
          </a:p>
          <a:p>
            <a:pPr marL="0" indent="0">
              <a:buNone/>
            </a:pPr>
            <a:r>
              <a:rPr lang="sk-SK" sz="2800" dirty="0">
                <a:latin typeface="Consolas"/>
                <a:cs typeface="Consolas"/>
              </a:rPr>
              <a:t>    --recstart '&gt;' -N1 </a:t>
            </a:r>
            <a:r>
              <a:rPr lang="sk-SK" sz="2800" dirty="0" smtClean="0">
                <a:latin typeface="Consolas"/>
                <a:cs typeface="Consolas"/>
              </a:rPr>
              <a:t>\</a:t>
            </a:r>
          </a:p>
          <a:p>
            <a:pPr marL="0" indent="0">
              <a:buNone/>
            </a:pPr>
            <a:r>
              <a:rPr lang="sk-SK" sz="2800" dirty="0" smtClean="0">
                <a:latin typeface="Consolas"/>
                <a:cs typeface="Consolas"/>
              </a:rPr>
              <a:t>    </a:t>
            </a:r>
            <a:r>
              <a:rPr lang="sk-SK" sz="2800" dirty="0">
                <a:latin typeface="Consolas"/>
                <a:cs typeface="Consolas"/>
              </a:rPr>
              <a:t>--pipe \</a:t>
            </a:r>
          </a:p>
          <a:p>
            <a:pPr marL="0" indent="0">
              <a:buNone/>
            </a:pPr>
            <a:r>
              <a:rPr lang="sk-SK" sz="2800" dirty="0">
                <a:latin typeface="Consolas"/>
                <a:cs typeface="Consolas"/>
              </a:rPr>
              <a:t>    blastn \</a:t>
            </a:r>
          </a:p>
          <a:p>
            <a:pPr marL="0" indent="0">
              <a:buNone/>
            </a:pPr>
            <a:r>
              <a:rPr lang="sk-SK" sz="2800" dirty="0">
                <a:latin typeface="Consolas"/>
                <a:cs typeface="Consolas"/>
              </a:rPr>
              <a:t>        -task blastn \</a:t>
            </a:r>
          </a:p>
          <a:p>
            <a:pPr marL="0" indent="0">
              <a:buNone/>
            </a:pPr>
            <a:r>
              <a:rPr lang="sk-SK" sz="2800" dirty="0">
                <a:latin typeface="Consolas"/>
                <a:cs typeface="Consolas"/>
              </a:rPr>
              <a:t>        -db ./db/nucleotide/viroverse \</a:t>
            </a:r>
          </a:p>
          <a:p>
            <a:pPr marL="0" indent="0">
              <a:buNone/>
            </a:pPr>
            <a:r>
              <a:rPr lang="sk-SK" sz="2800" dirty="0">
                <a:latin typeface="Consolas"/>
                <a:cs typeface="Consolas"/>
              </a:rPr>
              <a:t>        -query - \</a:t>
            </a:r>
          </a:p>
          <a:p>
            <a:pPr marL="0" indent="0">
              <a:buNone/>
            </a:pPr>
            <a:r>
              <a:rPr lang="sk-SK" sz="2800" dirty="0">
                <a:latin typeface="Consolas"/>
                <a:cs typeface="Consolas"/>
              </a:rPr>
              <a:t>        </a:t>
            </a:r>
            <a:r>
              <a:rPr lang="sk-SK" sz="2800" dirty="0">
                <a:solidFill>
                  <a:srgbClr val="E46C0A"/>
                </a:solidFill>
                <a:latin typeface="Consolas"/>
                <a:cs typeface="Consolas"/>
              </a:rPr>
              <a:t>-outfmt </a:t>
            </a:r>
            <a:r>
              <a:rPr lang="sk-SK" sz="2800" dirty="0" smtClean="0">
                <a:solidFill>
                  <a:srgbClr val="E46C0A"/>
                </a:solidFill>
                <a:latin typeface="Consolas"/>
                <a:cs typeface="Consolas"/>
              </a:rPr>
              <a:t>0 -out results-{#}.blastn </a:t>
            </a:r>
            <a:r>
              <a:rPr lang="sk-SK" sz="2800" dirty="0" smtClean="0">
                <a:latin typeface="Consolas"/>
                <a:cs typeface="Consolas"/>
              </a:rPr>
              <a:t>\</a:t>
            </a:r>
            <a:endParaRPr lang="sk-SK" sz="2800" dirty="0">
              <a:latin typeface="Consolas"/>
              <a:cs typeface="Consolas"/>
            </a:endParaRPr>
          </a:p>
          <a:p>
            <a:pPr marL="0" indent="0">
              <a:buNone/>
            </a:pPr>
            <a:r>
              <a:rPr lang="sk-SK" sz="2800" dirty="0">
                <a:latin typeface="Consolas"/>
                <a:cs typeface="Consolas"/>
              </a:rPr>
              <a:t>        -max_target_seqs 25 \</a:t>
            </a:r>
          </a:p>
          <a:p>
            <a:pPr marL="0" indent="0">
              <a:buNone/>
            </a:pPr>
            <a:r>
              <a:rPr lang="sk-SK" sz="2800" dirty="0">
                <a:latin typeface="Consolas"/>
                <a:cs typeface="Consolas"/>
              </a:rPr>
              <a:t>    &lt; </a:t>
            </a:r>
            <a:r>
              <a:rPr lang="sk-SK" sz="2800" dirty="0" smtClean="0">
                <a:latin typeface="Consolas"/>
                <a:cs typeface="Consolas"/>
              </a:rPr>
              <a:t>input.fa</a:t>
            </a:r>
          </a:p>
          <a:p>
            <a:pPr marL="0" indent="0">
              <a:buNone/>
            </a:pPr>
            <a:r>
              <a:rPr lang="sk-SK" sz="2800" dirty="0">
                <a:latin typeface="Consolas"/>
                <a:cs typeface="Consolas"/>
              </a:rPr>
              <a:t> </a:t>
            </a:r>
            <a:endParaRPr lang="sk-SK" sz="2800" dirty="0" smtClean="0">
              <a:latin typeface="Consolas"/>
              <a:cs typeface="Consolas"/>
            </a:endParaRPr>
          </a:p>
          <a:p>
            <a:pPr marL="0" indent="0">
              <a:buNone/>
            </a:pPr>
            <a:endParaRPr lang="sk-SK" sz="2800" dirty="0">
              <a:latin typeface="Consolas"/>
              <a:cs typeface="Consolas"/>
            </a:endParaRPr>
          </a:p>
        </p:txBody>
      </p:sp>
    </p:spTree>
    <p:extLst>
      <p:ext uri="{BB962C8B-B14F-4D97-AF65-F5344CB8AC3E}">
        <p14:creationId xmlns:p14="http://schemas.microsoft.com/office/powerpoint/2010/main" val="5581997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these tools</a:t>
            </a:r>
            <a:endParaRPr lang="en-US" dirty="0"/>
          </a:p>
        </p:txBody>
      </p:sp>
      <p:sp>
        <p:nvSpPr>
          <p:cNvPr id="3" name="Content Placeholder 2"/>
          <p:cNvSpPr>
            <a:spLocks noGrp="1"/>
          </p:cNvSpPr>
          <p:nvPr>
            <p:ph idx="1"/>
          </p:nvPr>
        </p:nvSpPr>
        <p:spPr/>
        <p:txBody>
          <a:bodyPr/>
          <a:lstStyle/>
          <a:p>
            <a:r>
              <a:rPr lang="en-US" dirty="0" smtClean="0"/>
              <a:t>parallel</a:t>
            </a:r>
          </a:p>
          <a:p>
            <a:pPr lvl="1"/>
            <a:r>
              <a:rPr lang="en-US" dirty="0" smtClean="0"/>
              <a:t>Installed on </a:t>
            </a:r>
            <a:r>
              <a:rPr lang="en-US" dirty="0" err="1" smtClean="0"/>
              <a:t>themis</a:t>
            </a:r>
            <a:endParaRPr lang="en-US" dirty="0" smtClean="0"/>
          </a:p>
          <a:p>
            <a:pPr lvl="1"/>
            <a:r>
              <a:rPr lang="en-US" dirty="0" smtClean="0"/>
              <a:t>I can install it elsewhere or help you do it</a:t>
            </a:r>
          </a:p>
          <a:p>
            <a:r>
              <a:rPr lang="en-US" dirty="0" smtClean="0"/>
              <a:t>make</a:t>
            </a:r>
          </a:p>
          <a:p>
            <a:pPr lvl="1"/>
            <a:r>
              <a:rPr lang="en-US" dirty="0" smtClean="0"/>
              <a:t>Part of Apple’s </a:t>
            </a:r>
            <a:r>
              <a:rPr lang="en-US" dirty="0" err="1" smtClean="0"/>
              <a:t>Xcode</a:t>
            </a:r>
            <a:endParaRPr lang="en-US" dirty="0"/>
          </a:p>
          <a:p>
            <a:pPr lvl="1"/>
            <a:r>
              <a:rPr lang="en-US" dirty="0" smtClean="0"/>
              <a:t>In the Mac App Store</a:t>
            </a:r>
            <a:endParaRPr lang="en-US" dirty="0"/>
          </a:p>
        </p:txBody>
      </p:sp>
    </p:spTree>
    <p:extLst>
      <p:ext uri="{BB962C8B-B14F-4D97-AF65-F5344CB8AC3E}">
        <p14:creationId xmlns:p14="http://schemas.microsoft.com/office/powerpoint/2010/main" val="291973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Manuals</a:t>
            </a:r>
          </a:p>
          <a:p>
            <a:pPr lvl="1"/>
            <a:r>
              <a:rPr lang="en-US" sz="1800" dirty="0" smtClean="0">
                <a:hlinkClick r:id="rId3"/>
              </a:rPr>
              <a:t>http</a:t>
            </a:r>
            <a:r>
              <a:rPr lang="en-US" sz="1800" dirty="0">
                <a:hlinkClick r:id="rId3"/>
              </a:rPr>
              <a:t>://www.gnu.org/software/make/manual/</a:t>
            </a:r>
            <a:r>
              <a:rPr lang="en-US" sz="1800" dirty="0" smtClean="0">
                <a:hlinkClick r:id="rId3"/>
              </a:rPr>
              <a:t>make.html</a:t>
            </a:r>
            <a:endParaRPr lang="en-US" sz="1800" dirty="0" smtClean="0"/>
          </a:p>
          <a:p>
            <a:pPr lvl="1"/>
            <a:r>
              <a:rPr lang="en-US" sz="1800" dirty="0">
                <a:hlinkClick r:id="rId4"/>
              </a:rPr>
              <a:t>http://www.gnu.org/software/parallel/</a:t>
            </a:r>
            <a:r>
              <a:rPr lang="en-US" sz="1800" dirty="0" smtClean="0">
                <a:hlinkClick r:id="rId4"/>
              </a:rPr>
              <a:t>parallel_tutorial.html</a:t>
            </a:r>
            <a:endParaRPr lang="en-US" sz="1800" dirty="0" smtClean="0"/>
          </a:p>
          <a:p>
            <a:r>
              <a:rPr lang="en-US" dirty="0" smtClean="0">
                <a:latin typeface="Consolas"/>
                <a:cs typeface="Consolas"/>
              </a:rPr>
              <a:t>man make</a:t>
            </a:r>
          </a:p>
          <a:p>
            <a:r>
              <a:rPr lang="en-US" dirty="0" smtClean="0">
                <a:latin typeface="Consolas"/>
                <a:cs typeface="Consolas"/>
              </a:rPr>
              <a:t>man parallel</a:t>
            </a:r>
          </a:p>
          <a:p>
            <a:r>
              <a:rPr lang="en-US" dirty="0" smtClean="0"/>
              <a:t>Ply me with donuts, or just ask nicely</a:t>
            </a:r>
            <a:endParaRPr lang="en-US" dirty="0"/>
          </a:p>
        </p:txBody>
      </p:sp>
    </p:spTree>
    <p:extLst>
      <p:ext uri="{BB962C8B-B14F-4D97-AF65-F5344CB8AC3E}">
        <p14:creationId xmlns:p14="http://schemas.microsoft.com/office/powerpoint/2010/main" val="273350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nsolas"/>
                <a:cs typeface="Consolas"/>
              </a:rPr>
              <a:t>make</a:t>
            </a:r>
            <a:endParaRPr lang="en-US" dirty="0">
              <a:latin typeface="Consolas"/>
              <a:cs typeface="Consolas"/>
            </a:endParaRPr>
          </a:p>
        </p:txBody>
      </p:sp>
      <p:sp>
        <p:nvSpPr>
          <p:cNvPr id="3" name="Content Placeholder 2"/>
          <p:cNvSpPr>
            <a:spLocks noGrp="1"/>
          </p:cNvSpPr>
          <p:nvPr>
            <p:ph idx="1"/>
          </p:nvPr>
        </p:nvSpPr>
        <p:spPr/>
        <p:txBody>
          <a:bodyPr/>
          <a:lstStyle/>
          <a:p>
            <a:r>
              <a:rPr lang="en-US" dirty="0" smtClean="0"/>
              <a:t>Produces (</a:t>
            </a:r>
            <a:r>
              <a:rPr lang="en-US" i="1" dirty="0" smtClean="0"/>
              <a:t>makes</a:t>
            </a:r>
            <a:r>
              <a:rPr lang="en-US" dirty="0" smtClean="0"/>
              <a:t>) files using recipes</a:t>
            </a:r>
          </a:p>
          <a:p>
            <a:r>
              <a:rPr lang="en-US" dirty="0" smtClean="0"/>
              <a:t>Recipes are plain text files named </a:t>
            </a:r>
            <a:r>
              <a:rPr lang="en-US" i="1" dirty="0" err="1" smtClean="0">
                <a:latin typeface="Consolas"/>
                <a:cs typeface="Consolas"/>
              </a:rPr>
              <a:t>Makefile</a:t>
            </a:r>
            <a:endParaRPr lang="en-US" i="1" dirty="0" smtClean="0">
              <a:latin typeface="Consolas"/>
              <a:cs typeface="Consolas"/>
            </a:endParaRPr>
          </a:p>
          <a:p>
            <a:r>
              <a:rPr lang="en-US" dirty="0" smtClean="0">
                <a:cs typeface="Consolas"/>
              </a:rPr>
              <a:t>Language agnostic</a:t>
            </a:r>
          </a:p>
          <a:p>
            <a:r>
              <a:rPr lang="en-US" dirty="0" smtClean="0">
                <a:cs typeface="Consolas"/>
              </a:rPr>
              <a:t>Only does the work necessary</a:t>
            </a:r>
          </a:p>
          <a:p>
            <a:r>
              <a:rPr lang="en-US" dirty="0" smtClean="0">
                <a:cs typeface="Consolas"/>
              </a:rPr>
              <a:t>Stops on error</a:t>
            </a:r>
          </a:p>
          <a:p>
            <a:endParaRPr lang="en-US" i="1" dirty="0" smtClean="0">
              <a:latin typeface="Consolas"/>
              <a:cs typeface="Consolas"/>
            </a:endParaRPr>
          </a:p>
          <a:p>
            <a:r>
              <a:rPr lang="en-US" dirty="0" smtClean="0"/>
              <a:t>Simple to start, allows complexity</a:t>
            </a:r>
          </a:p>
        </p:txBody>
      </p:sp>
    </p:spTree>
    <p:extLst>
      <p:ext uri="{BB962C8B-B14F-4D97-AF65-F5344CB8AC3E}">
        <p14:creationId xmlns:p14="http://schemas.microsoft.com/office/powerpoint/2010/main" val="31158726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p:txBody>
          <a:bodyPr/>
          <a:lstStyle/>
          <a:p>
            <a:r>
              <a:rPr lang="en-US" dirty="0" smtClean="0">
                <a:cs typeface="Consolas"/>
              </a:rPr>
              <a:t>Filename(s) to make = </a:t>
            </a:r>
            <a:r>
              <a:rPr lang="en-US" i="1" dirty="0" smtClean="0">
                <a:cs typeface="Consolas"/>
              </a:rPr>
              <a:t>targets</a:t>
            </a:r>
            <a:endParaRPr lang="en-US" dirty="0" smtClean="0">
              <a:cs typeface="Consolas"/>
            </a:endParaRPr>
          </a:p>
          <a:p>
            <a:r>
              <a:rPr lang="en-US" dirty="0" smtClean="0">
                <a:cs typeface="Consolas"/>
              </a:rPr>
              <a:t>Necessary input file(s) = </a:t>
            </a:r>
            <a:r>
              <a:rPr lang="en-US" i="1" dirty="0" smtClean="0">
                <a:solidFill>
                  <a:srgbClr val="000000"/>
                </a:solidFill>
                <a:cs typeface="Consolas"/>
              </a:rPr>
              <a:t>prerequisites</a:t>
            </a:r>
            <a:endParaRPr lang="en-US" dirty="0" smtClean="0">
              <a:solidFill>
                <a:srgbClr val="000000"/>
              </a:solidFill>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p>
        </p:txBody>
      </p:sp>
    </p:spTree>
    <p:extLst>
      <p:ext uri="{BB962C8B-B14F-4D97-AF65-F5344CB8AC3E}">
        <p14:creationId xmlns:p14="http://schemas.microsoft.com/office/powerpoint/2010/main" val="2938609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err="1">
                <a:solidFill>
                  <a:srgbClr val="77933C"/>
                </a:solidFill>
                <a:latin typeface="Consolas"/>
                <a:cs typeface="Consolas"/>
              </a:rPr>
              <a:t>seqs_na.fasta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solidFill>
                  <a:schemeClr val="accent6">
                    <a:lumMod val="75000"/>
                  </a:schemeClr>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a:solidFill>
                  <a:schemeClr val="accent6">
                    <a:lumMod val="75000"/>
                  </a:schemeClr>
                </a:solidFill>
                <a:latin typeface="Consolas"/>
                <a:cs typeface="Consolas"/>
              </a:rPr>
              <a:t>\</a:t>
            </a: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9473730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a:cs typeface="Consolas"/>
              </a:rPr>
              <a:t>Makefile</a:t>
            </a:r>
            <a:r>
              <a:rPr lang="en-US" dirty="0" smtClean="0">
                <a:latin typeface="Consolas"/>
                <a:cs typeface="Consolas"/>
              </a:rPr>
              <a:t> </a:t>
            </a:r>
            <a:r>
              <a:rPr lang="en-US" dirty="0" smtClean="0"/>
              <a:t>recipes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cs typeface="Consolas"/>
              </a:rPr>
              <a:t>Filename(s) to make = </a:t>
            </a:r>
            <a:r>
              <a:rPr lang="en-US" i="1" dirty="0" smtClean="0">
                <a:solidFill>
                  <a:srgbClr val="558ED5"/>
                </a:solidFill>
                <a:cs typeface="Consolas"/>
              </a:rPr>
              <a:t>targets</a:t>
            </a:r>
            <a:endParaRPr lang="en-US" dirty="0" smtClean="0">
              <a:cs typeface="Consolas"/>
            </a:endParaRPr>
          </a:p>
          <a:p>
            <a:r>
              <a:rPr lang="en-US" dirty="0" smtClean="0">
                <a:cs typeface="Consolas"/>
              </a:rPr>
              <a:t>Necessary input file(s) = </a:t>
            </a:r>
            <a:r>
              <a:rPr lang="en-US" i="1" dirty="0" smtClean="0">
                <a:solidFill>
                  <a:schemeClr val="accent3">
                    <a:lumMod val="75000"/>
                  </a:schemeClr>
                </a:solidFill>
                <a:cs typeface="Consolas"/>
              </a:rPr>
              <a:t>prerequisites</a:t>
            </a:r>
            <a:endParaRPr lang="en-US" dirty="0" smtClean="0">
              <a:cs typeface="Consolas"/>
            </a:endParaRPr>
          </a:p>
          <a:p>
            <a:r>
              <a:rPr lang="en-US" dirty="0" smtClean="0">
                <a:cs typeface="Consolas"/>
              </a:rPr>
              <a:t>A set of commands to run = </a:t>
            </a:r>
            <a:r>
              <a:rPr lang="en-US" i="1" dirty="0" smtClean="0">
                <a:cs typeface="Consolas"/>
              </a:rPr>
              <a:t>actions</a:t>
            </a:r>
            <a:endParaRPr lang="en-US" dirty="0" smtClean="0">
              <a:cs typeface="Consolas"/>
            </a:endParaRPr>
          </a:p>
          <a:p>
            <a:endParaRPr lang="en-US" dirty="0">
              <a:cs typeface="Consolas"/>
            </a:endParaRPr>
          </a:p>
          <a:p>
            <a:pPr marL="0" indent="0">
              <a:buNone/>
            </a:pPr>
            <a:r>
              <a:rPr lang="en-US" dirty="0" err="1">
                <a:solidFill>
                  <a:schemeClr val="tx2">
                    <a:lumMod val="60000"/>
                    <a:lumOff val="40000"/>
                  </a:schemeClr>
                </a:solidFill>
                <a:latin typeface="Consolas"/>
                <a:cs typeface="Consolas"/>
              </a:rPr>
              <a:t>seqs_aa.fasta</a:t>
            </a:r>
            <a:r>
              <a:rPr lang="en-US" dirty="0">
                <a:latin typeface="Consolas"/>
                <a:cs typeface="Consolas"/>
              </a:rPr>
              <a:t>: </a:t>
            </a:r>
            <a:r>
              <a:rPr lang="en-US" dirty="0" err="1">
                <a:solidFill>
                  <a:schemeClr val="accent3">
                    <a:lumMod val="75000"/>
                  </a:schemeClr>
                </a:solidFill>
                <a:latin typeface="Consolas"/>
                <a:cs typeface="Consolas"/>
              </a:rPr>
              <a:t>seqs_na.fasta</a:t>
            </a:r>
            <a:endParaRPr lang="en-US" dirty="0">
              <a:solidFill>
                <a:schemeClr val="accent3">
                  <a:lumMod val="75000"/>
                </a:schemeClr>
              </a:solidFill>
              <a:latin typeface="Consolas"/>
              <a:cs typeface="Consolas"/>
            </a:endParaRPr>
          </a:p>
          <a:p>
            <a:pPr marL="0" indent="0">
              <a:buNone/>
            </a:pPr>
            <a:r>
              <a:rPr lang="en-US" dirty="0">
                <a:latin typeface="Consolas"/>
                <a:cs typeface="Consolas"/>
              </a:rPr>
              <a:t>	</a:t>
            </a:r>
            <a:r>
              <a:rPr lang="en-US" dirty="0" err="1">
                <a:latin typeface="Consolas"/>
                <a:cs typeface="Consolas"/>
              </a:rPr>
              <a:t>transeq</a:t>
            </a:r>
            <a:r>
              <a:rPr lang="en-US" dirty="0">
                <a:latin typeface="Consolas"/>
                <a:cs typeface="Consolas"/>
              </a:rPr>
              <a:t> -sequence </a:t>
            </a:r>
            <a:r>
              <a:rPr lang="en-US" dirty="0">
                <a:solidFill>
                  <a:srgbClr val="77933C"/>
                </a:solidFill>
                <a:latin typeface="Consolas"/>
                <a:cs typeface="Consolas"/>
              </a:rPr>
              <a:t>$&lt; </a:t>
            </a:r>
            <a:r>
              <a:rPr lang="en-US" dirty="0" smtClean="0">
                <a:solidFill>
                  <a:srgbClr val="77933C"/>
                </a:solidFill>
                <a:latin typeface="Consolas"/>
                <a:cs typeface="Consolas"/>
              </a:rPr>
              <a:t>           </a:t>
            </a:r>
            <a:r>
              <a:rPr lang="en-US" dirty="0" smtClean="0">
                <a:solidFill>
                  <a:schemeClr val="accent6">
                    <a:lumMod val="75000"/>
                  </a:schemeClr>
                </a:solidFill>
                <a:latin typeface="Consolas"/>
                <a:cs typeface="Consolas"/>
              </a:rPr>
              <a:t>\</a:t>
            </a:r>
            <a:endParaRPr lang="en-US" dirty="0">
              <a:solidFill>
                <a:srgbClr val="77933C"/>
              </a:solidFill>
              <a:latin typeface="Consolas"/>
              <a:cs typeface="Consolas"/>
            </a:endParaRPr>
          </a:p>
          <a:p>
            <a:pPr marL="0" indent="0">
              <a:buNone/>
            </a:pPr>
            <a:r>
              <a:rPr lang="en-US" dirty="0">
                <a:solidFill>
                  <a:srgbClr val="77933C"/>
                </a:solidFill>
                <a:latin typeface="Consolas"/>
                <a:cs typeface="Consolas"/>
              </a:rPr>
              <a:t>	        </a:t>
            </a:r>
            <a:r>
              <a:rPr lang="en-US" dirty="0">
                <a:latin typeface="Consolas"/>
                <a:cs typeface="Consolas"/>
              </a:rPr>
              <a:t>-</a:t>
            </a:r>
            <a:r>
              <a:rPr lang="en-US" dirty="0" err="1">
                <a:latin typeface="Consolas"/>
                <a:cs typeface="Consolas"/>
              </a:rPr>
              <a:t>outseq</a:t>
            </a:r>
            <a:r>
              <a:rPr lang="en-US" dirty="0">
                <a:latin typeface="Consolas"/>
                <a:cs typeface="Consolas"/>
              </a:rPr>
              <a:t> </a:t>
            </a:r>
            <a:r>
              <a:rPr lang="en-US" dirty="0">
                <a:solidFill>
                  <a:schemeClr val="tx2">
                    <a:lumMod val="60000"/>
                    <a:lumOff val="40000"/>
                  </a:schemeClr>
                </a:solidFill>
                <a:latin typeface="Consolas"/>
                <a:cs typeface="Consolas"/>
              </a:rPr>
              <a:t>$@</a:t>
            </a:r>
            <a:r>
              <a:rPr lang="en-US" dirty="0">
                <a:latin typeface="Consolas"/>
                <a:cs typeface="Consolas"/>
              </a:rPr>
              <a:t>   </a:t>
            </a:r>
            <a:r>
              <a:rPr lang="en-US" dirty="0" smtClean="0">
                <a:latin typeface="Consolas"/>
                <a:cs typeface="Consolas"/>
              </a:rPr>
              <a:t>           </a:t>
            </a:r>
            <a:r>
              <a:rPr lang="en-US" dirty="0" smtClean="0">
                <a:solidFill>
                  <a:schemeClr val="accent6">
                    <a:lumMod val="75000"/>
                  </a:schemeClr>
                </a:solidFill>
                <a:latin typeface="Consolas"/>
                <a:cs typeface="Consolas"/>
              </a:rPr>
              <a:t>\</a:t>
            </a:r>
            <a:endParaRPr lang="en-US" dirty="0">
              <a:solidFill>
                <a:schemeClr val="accent6">
                  <a:lumMod val="75000"/>
                </a:schemeClr>
              </a:solidFill>
              <a:latin typeface="Consolas"/>
              <a:cs typeface="Consolas"/>
            </a:endParaRPr>
          </a:p>
          <a:p>
            <a:pPr marL="0" indent="0">
              <a:buNone/>
            </a:pPr>
            <a:r>
              <a:rPr lang="en-US" dirty="0">
                <a:latin typeface="Consolas"/>
                <a:cs typeface="Consolas"/>
              </a:rPr>
              <a:t>	        -frame 1 -clean</a:t>
            </a:r>
          </a:p>
        </p:txBody>
      </p:sp>
    </p:spTree>
    <p:extLst>
      <p:ext uri="{BB962C8B-B14F-4D97-AF65-F5344CB8AC3E}">
        <p14:creationId xmlns:p14="http://schemas.microsoft.com/office/powerpoint/2010/main" val="16287683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6583362"/>
          </a:xfrm>
        </p:spPr>
        <p:txBody>
          <a:bodyPr>
            <a:normAutofit/>
          </a:bodyPr>
          <a:lstStyle/>
          <a:p>
            <a:pPr marL="0" indent="0">
              <a:buNone/>
            </a:pPr>
            <a:r>
              <a:rPr lang="en-US" sz="2400" dirty="0" err="1" smtClean="0">
                <a:solidFill>
                  <a:schemeClr val="tx2">
                    <a:lumMod val="60000"/>
                    <a:lumOff val="40000"/>
                  </a:schemeClr>
                </a:solidFill>
                <a:latin typeface="Consolas"/>
                <a:cs typeface="Consolas"/>
              </a:rPr>
              <a:t>seqs_aa.fa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seqs_na.fa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a:t>
            </a:r>
            <a:r>
              <a:rPr lang="en-US" sz="2400" dirty="0" err="1" smtClean="0">
                <a:latin typeface="Consolas"/>
                <a:cs typeface="Consolas"/>
              </a:rPr>
              <a:t>transeq</a:t>
            </a:r>
            <a:r>
              <a:rPr lang="en-US" sz="2400" dirty="0" smtClean="0">
                <a:latin typeface="Consolas"/>
                <a:cs typeface="Consolas"/>
              </a:rPr>
              <a:t> -sequence </a:t>
            </a:r>
            <a:r>
              <a:rPr lang="en-US" sz="2400" dirty="0" smtClean="0">
                <a:solidFill>
                  <a:srgbClr val="77933C"/>
                </a:solidFill>
                <a:latin typeface="Consolas"/>
                <a:cs typeface="Consolas"/>
              </a:rPr>
              <a:t>$&lt;</a:t>
            </a:r>
            <a:r>
              <a:rPr lang="en-US" sz="2400" dirty="0" smtClean="0">
                <a:latin typeface="Consolas"/>
                <a:cs typeface="Consolas"/>
              </a:rPr>
              <a:t> -</a:t>
            </a:r>
            <a:r>
              <a:rPr lang="en-US" sz="2400" dirty="0" err="1" smtClean="0">
                <a:latin typeface="Consolas"/>
                <a:cs typeface="Consolas"/>
              </a:rPr>
              <a:t>outseq</a:t>
            </a:r>
            <a:r>
              <a:rPr lang="en-US" sz="2400" dirty="0" smtClean="0">
                <a:latin typeface="Consolas"/>
                <a:cs typeface="Consolas"/>
              </a:rPr>
              <a:t> </a:t>
            </a:r>
            <a:r>
              <a:rPr lang="en-US" sz="2400" dirty="0" smtClean="0">
                <a:solidFill>
                  <a:schemeClr val="tx2">
                    <a:lumMod val="60000"/>
                    <a:lumOff val="40000"/>
                  </a:schemeClr>
                </a:solidFill>
                <a:latin typeface="Consolas"/>
                <a:cs typeface="Consolas"/>
              </a:rPr>
              <a:t>$@</a:t>
            </a:r>
            <a:r>
              <a:rPr lang="en-US" sz="2400" dirty="0" smtClean="0">
                <a:latin typeface="Consolas"/>
                <a:cs typeface="Consolas"/>
              </a:rPr>
              <a:t> </a:t>
            </a:r>
            <a:r>
              <a:rPr lang="en-US" sz="2400" dirty="0" smtClean="0">
                <a:solidFill>
                  <a:schemeClr val="accent6">
                    <a:lumMod val="75000"/>
                  </a:schemeClr>
                </a:solidFill>
                <a:latin typeface="Consolas"/>
                <a:cs typeface="Consolas"/>
              </a:rPr>
              <a:t>\</a:t>
            </a:r>
          </a:p>
          <a:p>
            <a:pPr marL="0" indent="0">
              <a:buNone/>
            </a:pPr>
            <a:r>
              <a:rPr lang="en-US" sz="2400" dirty="0" smtClean="0">
                <a:latin typeface="Consolas"/>
                <a:cs typeface="Consolas"/>
              </a:rPr>
              <a:t>	</a:t>
            </a:r>
            <a:r>
              <a:rPr lang="en-US" sz="2400" dirty="0">
                <a:latin typeface="Consolas"/>
                <a:cs typeface="Consolas"/>
              </a:rPr>
              <a:t> </a:t>
            </a:r>
            <a:r>
              <a:rPr lang="en-US" sz="2400" dirty="0" smtClean="0">
                <a:latin typeface="Consolas"/>
                <a:cs typeface="Consolas"/>
              </a:rPr>
              <a:t>       -frame </a:t>
            </a:r>
            <a:r>
              <a:rPr lang="en-US" sz="2400" dirty="0">
                <a:latin typeface="Consolas"/>
                <a:cs typeface="Consolas"/>
              </a:rPr>
              <a:t>1 -clean</a:t>
            </a:r>
            <a:endParaRPr lang="en-US" sz="2400" dirty="0" smtClean="0">
              <a:latin typeface="Consolas"/>
              <a:cs typeface="Consolas"/>
            </a:endParaRPr>
          </a:p>
          <a:p>
            <a:pPr marL="0" indent="0">
              <a:buNone/>
            </a:pPr>
            <a:endParaRPr lang="en-US" sz="2400" dirty="0">
              <a:latin typeface="Consolas"/>
              <a:cs typeface="Consolas"/>
            </a:endParaRPr>
          </a:p>
          <a:p>
            <a:pPr marL="0" indent="0">
              <a:buNone/>
            </a:pPr>
            <a:r>
              <a:rPr lang="en-US" sz="2400" dirty="0" err="1" smtClean="0">
                <a:solidFill>
                  <a:schemeClr val="tx2">
                    <a:lumMod val="60000"/>
                    <a:lumOff val="40000"/>
                  </a:schemeClr>
                </a:solidFill>
                <a:latin typeface="Consolas"/>
                <a:cs typeface="Consolas"/>
              </a:rPr>
              <a:t>seqs_aa.aligned.fa</a:t>
            </a:r>
            <a:r>
              <a:rPr lang="en-US" sz="2400" dirty="0" smtClean="0">
                <a:latin typeface="Consolas"/>
                <a:cs typeface="Consolas"/>
              </a:rPr>
              <a:t>: </a:t>
            </a:r>
            <a:r>
              <a:rPr lang="en-US" sz="2400" dirty="0" err="1" smtClean="0">
                <a:solidFill>
                  <a:schemeClr val="accent3">
                    <a:lumMod val="75000"/>
                  </a:schemeClr>
                </a:solidFill>
                <a:latin typeface="Consolas"/>
                <a:cs typeface="Consolas"/>
              </a:rPr>
              <a:t>seqs_aa.fa</a:t>
            </a:r>
            <a:endParaRPr lang="en-US" sz="2400" dirty="0" smtClean="0">
              <a:solidFill>
                <a:schemeClr val="accent3">
                  <a:lumMod val="75000"/>
                </a:schemeClr>
              </a:solidFill>
              <a:latin typeface="Consolas"/>
              <a:cs typeface="Consolas"/>
            </a:endParaRPr>
          </a:p>
          <a:p>
            <a:pPr marL="0" indent="0">
              <a:buNone/>
            </a:pPr>
            <a:r>
              <a:rPr lang="en-US" sz="2400" dirty="0">
                <a:latin typeface="Consolas"/>
                <a:cs typeface="Consolas"/>
              </a:rPr>
              <a:t>	muscle -quiet </a:t>
            </a:r>
            <a:r>
              <a:rPr lang="en-US" sz="2400" dirty="0">
                <a:solidFill>
                  <a:srgbClr val="E46C0A"/>
                </a:solidFill>
                <a:latin typeface="Consolas"/>
                <a:cs typeface="Consolas"/>
              </a:rPr>
              <a:t>&lt; </a:t>
            </a:r>
            <a:r>
              <a:rPr lang="en-US" sz="2400" dirty="0">
                <a:solidFill>
                  <a:srgbClr val="77933C"/>
                </a:solidFill>
                <a:latin typeface="Consolas"/>
                <a:cs typeface="Consolas"/>
              </a:rPr>
              <a:t>$&lt; </a:t>
            </a:r>
            <a:r>
              <a:rPr lang="en-US" sz="2400" dirty="0">
                <a:solidFill>
                  <a:schemeClr val="accent6">
                    <a:lumMod val="75000"/>
                  </a:schemeClr>
                </a:solidFill>
                <a:latin typeface="Consolas"/>
                <a:cs typeface="Consolas"/>
              </a:rPr>
              <a:t>&gt;</a:t>
            </a:r>
            <a:r>
              <a:rPr lang="en-US" sz="2400" dirty="0">
                <a:latin typeface="Consolas"/>
                <a:cs typeface="Consolas"/>
              </a:rPr>
              <a:t> </a:t>
            </a:r>
            <a:r>
              <a:rPr lang="en-US" sz="2400" dirty="0">
                <a:solidFill>
                  <a:srgbClr val="558ED5"/>
                </a:solidFill>
                <a:latin typeface="Consolas"/>
                <a:cs typeface="Consolas"/>
              </a:rPr>
              <a:t>$@</a:t>
            </a:r>
            <a:endParaRPr lang="en-US" sz="2400" dirty="0">
              <a:solidFill>
                <a:srgbClr val="77933C"/>
              </a:solidFill>
              <a:latin typeface="Consolas"/>
              <a:cs typeface="Consolas"/>
            </a:endParaRPr>
          </a:p>
          <a:p>
            <a:pPr marL="0" indent="0">
              <a:buNone/>
            </a:pPr>
            <a:endParaRPr lang="en-US" sz="2400" dirty="0">
              <a:latin typeface="Consolas"/>
              <a:cs typeface="Consolas"/>
            </a:endParaRPr>
          </a:p>
          <a:p>
            <a:pPr marL="0" indent="0">
              <a:buNone/>
            </a:pPr>
            <a:r>
              <a:rPr lang="en-US" sz="2400" dirty="0" err="1">
                <a:solidFill>
                  <a:srgbClr val="558ED5"/>
                </a:solidFill>
                <a:latin typeface="Consolas"/>
                <a:cs typeface="Consolas"/>
              </a:rPr>
              <a:t>seqs_aa_freq.tsv</a:t>
            </a:r>
            <a:r>
              <a:rPr lang="en-US" sz="2400" dirty="0" smtClean="0">
                <a:latin typeface="Consolas"/>
                <a:cs typeface="Consolas"/>
              </a:rPr>
              <a:t>: </a:t>
            </a:r>
            <a:r>
              <a:rPr lang="en-US" sz="2400" dirty="0" err="1" smtClean="0">
                <a:solidFill>
                  <a:srgbClr val="77933C"/>
                </a:solidFill>
                <a:latin typeface="Consolas"/>
                <a:cs typeface="Consolas"/>
              </a:rPr>
              <a:t>seqs_aa.aligned.fa</a:t>
            </a:r>
            <a:endParaRPr lang="en-US" sz="2400" dirty="0" smtClean="0">
              <a:solidFill>
                <a:srgbClr val="77933C"/>
              </a:solidFill>
              <a:latin typeface="Consolas"/>
              <a:cs typeface="Consolas"/>
            </a:endParaRPr>
          </a:p>
          <a:p>
            <a:pPr marL="0" indent="0">
              <a:buNone/>
            </a:pPr>
            <a:r>
              <a:rPr lang="en-US" sz="2400" dirty="0">
                <a:solidFill>
                  <a:srgbClr val="77933C"/>
                </a:solidFill>
                <a:latin typeface="Consolas"/>
                <a:cs typeface="Consolas"/>
              </a:rPr>
              <a:t>	</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only takes Nexus</a:t>
            </a:r>
          </a:p>
          <a:p>
            <a:pPr marL="0" indent="0">
              <a:buNone/>
            </a:pPr>
            <a:r>
              <a:rPr lang="en-US" sz="2400" dirty="0">
                <a:latin typeface="Consolas"/>
                <a:cs typeface="Consolas"/>
              </a:rPr>
              <a:t>	</a:t>
            </a:r>
            <a:r>
              <a:rPr lang="en-US" sz="2400" dirty="0" smtClean="0">
                <a:latin typeface="Consolas"/>
                <a:cs typeface="Consolas"/>
              </a:rPr>
              <a:t>fasta2nexus </a:t>
            </a:r>
            <a:r>
              <a:rPr lang="en-US" sz="2400" dirty="0" smtClean="0">
                <a:solidFill>
                  <a:srgbClr val="E46C0A"/>
                </a:solidFill>
                <a:latin typeface="Consolas"/>
                <a:cs typeface="Consolas"/>
              </a:rPr>
              <a:t>&lt;</a:t>
            </a:r>
            <a:r>
              <a:rPr lang="en-US" sz="2400" dirty="0" smtClean="0">
                <a:latin typeface="Consolas"/>
                <a:cs typeface="Consolas"/>
              </a:rPr>
              <a:t> </a:t>
            </a:r>
            <a:r>
              <a:rPr lang="en-US" sz="2400" dirty="0">
                <a:solidFill>
                  <a:srgbClr val="77933C"/>
                </a:solidFill>
                <a:latin typeface="Consolas"/>
                <a:cs typeface="Consolas"/>
              </a:rPr>
              <a:t>$&lt;</a:t>
            </a:r>
            <a:r>
              <a:rPr lang="en-US" sz="2400" dirty="0" smtClean="0">
                <a:latin typeface="Consolas"/>
                <a:cs typeface="Consolas"/>
              </a:rPr>
              <a:t> </a:t>
            </a:r>
            <a:r>
              <a:rPr lang="en-US" sz="2400" dirty="0" smtClean="0">
                <a:solidFill>
                  <a:srgbClr val="E46C0A"/>
                </a:solidFill>
                <a:latin typeface="Consolas"/>
                <a:cs typeface="Consolas"/>
              </a:rPr>
              <a:t>&gt;</a:t>
            </a:r>
            <a:r>
              <a:rPr lang="en-US" sz="2400" dirty="0" smtClean="0">
                <a:latin typeface="Consolas"/>
                <a:cs typeface="Consolas"/>
              </a:rPr>
              <a:t> </a:t>
            </a:r>
            <a:r>
              <a:rPr lang="en-US" sz="2400" dirty="0" err="1" smtClean="0">
                <a:latin typeface="Consolas"/>
                <a:cs typeface="Consolas"/>
              </a:rPr>
              <a:t>seqs_aa.nxs</a:t>
            </a:r>
            <a:endParaRPr lang="en-US" sz="2400" dirty="0" smtClean="0">
              <a:latin typeface="Consolas"/>
              <a:cs typeface="Consolas"/>
            </a:endParaRPr>
          </a:p>
          <a:p>
            <a:pPr marL="0" indent="0">
              <a:buNone/>
            </a:pPr>
            <a:r>
              <a:rPr lang="en-US" sz="2400" dirty="0" smtClean="0">
                <a:latin typeface="Consolas"/>
                <a:cs typeface="Consolas"/>
              </a:rPr>
              <a:t>	</a:t>
            </a:r>
            <a:r>
              <a:rPr lang="en-US" sz="2400" dirty="0" err="1" smtClean="0">
                <a:latin typeface="Consolas"/>
                <a:cs typeface="Consolas"/>
              </a:rPr>
              <a:t>perl</a:t>
            </a:r>
            <a:r>
              <a:rPr lang="en-US" sz="2400" dirty="0" smtClean="0">
                <a:latin typeface="Consolas"/>
                <a:cs typeface="Consolas"/>
              </a:rPr>
              <a:t> </a:t>
            </a:r>
            <a:r>
              <a:rPr lang="en-US" sz="2400" dirty="0" err="1" smtClean="0">
                <a:latin typeface="Consolas"/>
                <a:cs typeface="Consolas"/>
              </a:rPr>
              <a:t>CountAAFreq.pl</a:t>
            </a:r>
            <a:r>
              <a:rPr lang="en-US" sz="2400" dirty="0" smtClean="0">
                <a:latin typeface="Consolas"/>
                <a:cs typeface="Consolas"/>
              </a:rPr>
              <a:t> </a:t>
            </a:r>
            <a:r>
              <a:rPr lang="en-US" sz="2400" dirty="0" err="1" smtClean="0">
                <a:latin typeface="Consolas"/>
                <a:cs typeface="Consolas"/>
              </a:rPr>
              <a:t>seqs_aa.nxs</a:t>
            </a:r>
            <a:r>
              <a:rPr lang="en-US" sz="2400" dirty="0" smtClean="0">
                <a:latin typeface="Consolas"/>
                <a:cs typeface="Consolas"/>
              </a:rPr>
              <a:t> </a:t>
            </a:r>
            <a:r>
              <a:rPr lang="en-US" sz="2400" dirty="0">
                <a:solidFill>
                  <a:srgbClr val="558ED5"/>
                </a:solidFill>
                <a:latin typeface="Consolas"/>
                <a:cs typeface="Consolas"/>
              </a:rPr>
              <a:t>$@</a:t>
            </a:r>
            <a:r>
              <a:rPr lang="en-US" sz="2400" dirty="0" smtClean="0">
                <a:latin typeface="Consolas"/>
                <a:cs typeface="Consolas"/>
              </a:rPr>
              <a:t> 0.25 0.5</a:t>
            </a:r>
          </a:p>
          <a:p>
            <a:pPr marL="0" indent="0">
              <a:buNone/>
            </a:pPr>
            <a:r>
              <a:rPr lang="en-US" sz="2400" dirty="0">
                <a:latin typeface="Consolas"/>
                <a:cs typeface="Consolas"/>
              </a:rPr>
              <a:t>	</a:t>
            </a:r>
            <a:r>
              <a:rPr lang="en-US" sz="2400" dirty="0" err="1" smtClean="0">
                <a:latin typeface="Consolas"/>
                <a:cs typeface="Consolas"/>
              </a:rPr>
              <a:t>rm</a:t>
            </a:r>
            <a:r>
              <a:rPr lang="en-US" sz="2400" dirty="0" smtClean="0">
                <a:latin typeface="Consolas"/>
                <a:cs typeface="Consolas"/>
              </a:rPr>
              <a:t> </a:t>
            </a:r>
            <a:r>
              <a:rPr lang="en-US" sz="2400" dirty="0" err="1" smtClean="0">
                <a:latin typeface="Consolas"/>
                <a:cs typeface="Consolas"/>
              </a:rPr>
              <a:t>seqs_aa.nexus</a:t>
            </a:r>
            <a:endParaRPr lang="en-US" sz="2400" dirty="0" smtClean="0">
              <a:latin typeface="Consolas"/>
              <a:cs typeface="Consolas"/>
            </a:endParaRPr>
          </a:p>
        </p:txBody>
      </p:sp>
    </p:spTree>
    <p:extLst>
      <p:ext uri="{BB962C8B-B14F-4D97-AF65-F5344CB8AC3E}">
        <p14:creationId xmlns:p14="http://schemas.microsoft.com/office/powerpoint/2010/main" val="15271336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20667</TotalTime>
  <Words>5023</Words>
  <Application>Microsoft Macintosh PowerPoint</Application>
  <PresentationFormat>On-screen Show (4:3)</PresentationFormat>
  <Paragraphs>527</Paragraphs>
  <Slides>42</Slides>
  <Notes>36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Time-saving workflows and easy parallel processing</vt:lpstr>
      <vt:lpstr>Workflows</vt:lpstr>
      <vt:lpstr>Workflows</vt:lpstr>
      <vt:lpstr>Workflows</vt:lpstr>
      <vt:lpstr>make</vt:lpstr>
      <vt:lpstr>Makefile recipes</vt:lpstr>
      <vt:lpstr>Makefile recipes</vt:lpstr>
      <vt:lpstr>Makefile recipes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Advanced features</vt:lpstr>
      <vt:lpstr>Advanced features</vt:lpstr>
      <vt:lpstr>Advanced features</vt:lpstr>
      <vt:lpstr>Validation</vt:lpstr>
      <vt:lpstr>Assertions</vt:lpstr>
      <vt:lpstr>Assertions</vt:lpstr>
      <vt:lpstr>Makefile gotchas</vt:lpstr>
      <vt:lpstr>Parallel processing</vt:lpstr>
      <vt:lpstr>What can be parallelized?</vt:lpstr>
      <vt:lpstr>PowerPoint Presentation</vt:lpstr>
      <vt:lpstr>Parallelizing with make</vt:lpstr>
      <vt:lpstr>Parallelizing with make</vt:lpstr>
      <vt:lpstr>Parallelizing with make</vt:lpstr>
      <vt:lpstr>How many cores?</vt:lpstr>
      <vt:lpstr>I’ve got 99 problems, but a Makefile ain’t one.</vt:lpstr>
      <vt:lpstr>No Makefile?  No problem.</vt:lpstr>
      <vt:lpstr>No Makefile?  No problem.</vt:lpstr>
      <vt:lpstr>No Makefile?  No problem.</vt:lpstr>
      <vt:lpstr>Parallel NCBI BLAST+</vt:lpstr>
      <vt:lpstr>Parallel NCBI BLAST+</vt:lpstr>
      <vt:lpstr>Parallel NCBI BLAST+</vt:lpstr>
      <vt:lpstr>Parallel NCBI BLAST+</vt:lpstr>
      <vt:lpstr>Parallel NCBI BLAST+</vt:lpstr>
      <vt:lpstr>Parallel NCBI BLAST+</vt:lpstr>
      <vt:lpstr>Getting these tools</vt:lpstr>
      <vt:lpstr>Resources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Reproducible workflows and easy parallel processing</dc:title>
  <dc:creator>Thomas Sibley</dc:creator>
  <cp:lastModifiedBy>Thomas Sibley</cp:lastModifiedBy>
  <cp:revision>730</cp:revision>
  <dcterms:created xsi:type="dcterms:W3CDTF">2014-05-06T16:36:18Z</dcterms:created>
  <dcterms:modified xsi:type="dcterms:W3CDTF">2014-05-21T05:10:18Z</dcterms:modified>
</cp:coreProperties>
</file>