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9" r:id="rId3"/>
    <p:sldId id="257" r:id="rId4"/>
    <p:sldId id="260" r:id="rId5"/>
    <p:sldId id="258" r:id="rId6"/>
    <p:sldId id="266" r:id="rId7"/>
    <p:sldId id="267" r:id="rId8"/>
    <p:sldId id="277" r:id="rId9"/>
    <p:sldId id="268" r:id="rId10"/>
    <p:sldId id="271" r:id="rId11"/>
    <p:sldId id="269" r:id="rId12"/>
    <p:sldId id="278" r:id="rId13"/>
    <p:sldId id="274" r:id="rId14"/>
    <p:sldId id="273" r:id="rId15"/>
    <p:sldId id="280" r:id="rId16"/>
    <p:sldId id="275" r:id="rId17"/>
    <p:sldId id="279" r:id="rId18"/>
    <p:sldId id="281" r:id="rId19"/>
    <p:sldId id="282" r:id="rId20"/>
    <p:sldId id="265" r:id="rId21"/>
    <p:sldId id="264" r:id="rId22"/>
    <p:sldId id="261" r:id="rId23"/>
    <p:sldId id="262" r:id="rId24"/>
    <p:sldId id="26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52" autoAdjust="0"/>
  </p:normalViewPr>
  <p:slideViewPr>
    <p:cSldViewPr snapToGrid="0" snapToObjects="1">
      <p:cViewPr varScale="1">
        <p:scale>
          <a:sx n="121" d="100"/>
          <a:sy n="121" d="100"/>
        </p:scale>
        <p:origin x="-184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EBBA48-4CEA-FF4B-8E04-86A5D1C09742}" type="datetimeFigureOut">
              <a:rPr lang="en-US" smtClean="0"/>
              <a:t>5/6/14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F993B-D9A3-E546-AE3F-4D3986D8AE1D}" type="slidenum">
              <a:rPr lang="en-US" smtClean="0"/>
              <a:t>‹#›</a:t>
            </a:fld>
            <a:endParaRPr lang="en-US"/>
          </a:p>
        </p:txBody>
      </p:sp>
    </p:spTree>
    <p:extLst>
      <p:ext uri="{BB962C8B-B14F-4D97-AF65-F5344CB8AC3E}">
        <p14:creationId xmlns:p14="http://schemas.microsoft.com/office/powerpoint/2010/main" val="24457271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1</a:t>
            </a:fld>
            <a:endParaRPr lang="en-US"/>
          </a:p>
        </p:txBody>
      </p:sp>
    </p:spTree>
    <p:extLst>
      <p:ext uri="{BB962C8B-B14F-4D97-AF65-F5344CB8AC3E}">
        <p14:creationId xmlns:p14="http://schemas.microsoft.com/office/powerpoint/2010/main" val="3819383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our recipes are simpler again by making a separate recipe to describe how to make the nexus file out of the aligned </a:t>
            </a:r>
            <a:r>
              <a:rPr lang="en-US" baseline="0" dirty="0" err="1" smtClean="0"/>
              <a:t>fasta</a:t>
            </a:r>
            <a:r>
              <a:rPr lang="en-US" baseline="0" dirty="0" smtClean="0"/>
              <a:t>.</a:t>
            </a:r>
          </a:p>
          <a:p>
            <a:endParaRPr lang="en-US" baseline="0" dirty="0" smtClean="0"/>
          </a:p>
          <a:p>
            <a:r>
              <a:rPr lang="en-US" baseline="0" dirty="0" smtClean="0"/>
              <a:t>We can take it a step further though since there’s little use for both a nexus file and the aligned </a:t>
            </a:r>
            <a:r>
              <a:rPr lang="en-US" baseline="0" dirty="0" err="1" smtClean="0"/>
              <a:t>fasta</a:t>
            </a:r>
            <a:r>
              <a:rPr lang="en-US" baseline="0" dirty="0" smtClean="0"/>
              <a:t>.  Why not just produce a nexus file to begin with?</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t>10</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we’re getting somewhere!  We can pipe the output of muscle directly to fasta2nexus and convert it on the fly.  Using pipes not only simplifies the recipe, but it’s faster than writing a bunch of files.</a:t>
            </a:r>
          </a:p>
          <a:p>
            <a:endParaRPr lang="en-US" baseline="0" dirty="0" smtClean="0"/>
          </a:p>
          <a:p>
            <a:r>
              <a:rPr lang="en-US" baseline="0" dirty="0" smtClean="0"/>
              <a:t>Great, we have a workflow to get amino acid frequencies from a set of nucleotide sequences!</a:t>
            </a:r>
          </a:p>
          <a:p>
            <a:endParaRPr lang="en-US" baseline="0" dirty="0" smtClean="0"/>
          </a:p>
          <a:p>
            <a:r>
              <a:rPr lang="en-US" baseline="0" dirty="0" smtClean="0"/>
              <a:t>But it only works for one file, and that’s annoying.  Ideally we’d like to generalize it so it works for any nucleotide </a:t>
            </a:r>
            <a:r>
              <a:rPr lang="en-US" baseline="0" dirty="0" err="1" smtClean="0"/>
              <a:t>fasta</a:t>
            </a:r>
            <a:r>
              <a:rPr lang="en-US" baseline="0" dirty="0" smtClean="0"/>
              <a:t> we have without renaming all our files to </a:t>
            </a:r>
            <a:r>
              <a:rPr lang="en-US" baseline="0" dirty="0" err="1" smtClean="0"/>
              <a:t>seqs_na.fa</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t>11</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Luckily, make supports this by writing recipes that use pattern matching in the target and prerequisites.  The % is a wildcard here and represents the same name on each side of the colon.</a:t>
            </a:r>
          </a:p>
          <a:p>
            <a:endParaRPr lang="en-US" baseline="0" dirty="0" smtClean="0"/>
          </a:p>
          <a:p>
            <a:r>
              <a:rPr lang="en-US" baseline="0" dirty="0" smtClean="0"/>
              <a:t>This means we can take any file named </a:t>
            </a:r>
            <a:r>
              <a:rPr lang="en-US" baseline="0" dirty="0" err="1" smtClean="0"/>
              <a:t>sometext_na.fa</a:t>
            </a:r>
            <a:r>
              <a:rPr lang="en-US" baseline="0" dirty="0" smtClean="0"/>
              <a:t> and produce a </a:t>
            </a:r>
            <a:r>
              <a:rPr lang="en-US" baseline="0" dirty="0" err="1" smtClean="0"/>
              <a:t>sometext_aa.fa</a:t>
            </a:r>
            <a:r>
              <a:rPr lang="en-US" baseline="0" dirty="0" smtClean="0"/>
              <a:t> just by typing: make </a:t>
            </a:r>
            <a:r>
              <a:rPr lang="en-US" baseline="0" dirty="0" err="1" smtClean="0"/>
              <a:t>sometext_aa.fa</a:t>
            </a:r>
            <a:endParaRPr lang="en-US" baseline="0" dirty="0" smtClean="0"/>
          </a:p>
          <a:p>
            <a:endParaRPr lang="en-US" baseline="0" dirty="0" smtClean="0"/>
          </a:p>
          <a:p>
            <a:r>
              <a:rPr lang="en-US" baseline="0" dirty="0" smtClean="0"/>
              <a:t>That’s pretty nifty, but notice that our other recipes are still hardcoded.  Let’s fix that.</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t>12</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recipe will now take any </a:t>
            </a:r>
            <a:r>
              <a:rPr lang="en-US" baseline="0" dirty="0" err="1" smtClean="0"/>
              <a:t>fasta</a:t>
            </a:r>
            <a:r>
              <a:rPr lang="en-US" baseline="0" dirty="0" smtClean="0"/>
              <a:t> and produce a nexus file.  With just a </a:t>
            </a:r>
            <a:r>
              <a:rPr lang="en-US" baseline="0" dirty="0" err="1" smtClean="0"/>
              <a:t>seqs_na.fa</a:t>
            </a:r>
            <a:r>
              <a:rPr lang="en-US" baseline="0" dirty="0" smtClean="0"/>
              <a:t> file, you can now type: make </a:t>
            </a:r>
            <a:r>
              <a:rPr lang="en-US" baseline="0" dirty="0" err="1" smtClean="0"/>
              <a:t>seqs_aa.nxs</a:t>
            </a:r>
            <a:r>
              <a:rPr lang="en-US" baseline="0" dirty="0" smtClean="0"/>
              <a:t> and get an aligned amino acid sequences in a nexus file.  Make will run the first rule if it needs to, and then run the second rule with the output from the first.</a:t>
            </a:r>
          </a:p>
          <a:p>
            <a:endParaRPr lang="en-US" baseline="0" dirty="0" smtClean="0"/>
          </a:p>
          <a:p>
            <a:r>
              <a:rPr lang="en-US" baseline="0" dirty="0" smtClean="0"/>
              <a:t>But note that there’s no restriction on the filenames other than the extensions, so if want to align your nucleotide sequences instead and get a nexus file of those, you can also do: make </a:t>
            </a:r>
            <a:r>
              <a:rPr lang="en-US" baseline="0" dirty="0" err="1" smtClean="0"/>
              <a:t>seqs_na.nxs</a:t>
            </a:r>
            <a:r>
              <a:rPr lang="en-US" baseline="0" dirty="0" smtClean="0"/>
              <a:t>.  The first rule won’t be run since no </a:t>
            </a:r>
            <a:r>
              <a:rPr lang="en-US" baseline="0" dirty="0" err="1" smtClean="0"/>
              <a:t>seqs_aa.fa</a:t>
            </a:r>
            <a:r>
              <a:rPr lang="en-US" baseline="0" dirty="0" smtClean="0"/>
              <a:t> needs to be made.</a:t>
            </a:r>
          </a:p>
          <a:p>
            <a:endParaRPr lang="en-US" baseline="0" dirty="0" smtClean="0"/>
          </a:p>
          <a:p>
            <a:r>
              <a:rPr lang="en-US" baseline="0" dirty="0" smtClean="0"/>
              <a:t>Let’s keep going to make the whole workflow generalized.</a:t>
            </a:r>
          </a:p>
        </p:txBody>
      </p:sp>
      <p:sp>
        <p:nvSpPr>
          <p:cNvPr id="4" name="Slide Number Placeholder 3"/>
          <p:cNvSpPr>
            <a:spLocks noGrp="1"/>
          </p:cNvSpPr>
          <p:nvPr>
            <p:ph type="sldNum" sz="quarter" idx="10"/>
          </p:nvPr>
        </p:nvSpPr>
        <p:spPr/>
        <p:txBody>
          <a:bodyPr/>
          <a:lstStyle/>
          <a:p>
            <a:fld id="{F18F993B-D9A3-E546-AE3F-4D3986D8AE1D}" type="slidenum">
              <a:rPr lang="en-US" smtClean="0"/>
              <a:t>13</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the last piece of the puzzle.  Our rule for counting amino acid frequencies now describes how to take any nexus file of amino acid sequences (using the convention _</a:t>
            </a:r>
            <a:r>
              <a:rPr lang="en-US" baseline="0" dirty="0" err="1" smtClean="0"/>
              <a:t>aa.nxs</a:t>
            </a:r>
            <a:r>
              <a:rPr lang="en-US" baseline="0" dirty="0" smtClean="0"/>
              <a:t>) and runs it through </a:t>
            </a:r>
            <a:r>
              <a:rPr lang="en-US" baseline="0" dirty="0" err="1" smtClean="0"/>
              <a:t>Wenjie’s</a:t>
            </a:r>
            <a:r>
              <a:rPr lang="en-US" baseline="0" dirty="0" smtClean="0"/>
              <a:t> program to produce a frequency table.</a:t>
            </a:r>
          </a:p>
          <a:p>
            <a:endParaRPr lang="en-US" baseline="0" dirty="0" smtClean="0"/>
          </a:p>
          <a:p>
            <a:r>
              <a:rPr lang="en-US" baseline="0" dirty="0" smtClean="0"/>
              <a:t>If I have a file </a:t>
            </a:r>
            <a:r>
              <a:rPr lang="en-US" baseline="0" dirty="0" err="1" smtClean="0"/>
              <a:t>pic_na.fa</a:t>
            </a:r>
            <a:r>
              <a:rPr lang="en-US" baseline="0" dirty="0" smtClean="0"/>
              <a:t>, I can now run: make </a:t>
            </a:r>
            <a:r>
              <a:rPr lang="en-US" baseline="0" dirty="0" err="1" smtClean="0"/>
              <a:t>pic_aa_freq.tsv</a:t>
            </a:r>
            <a:r>
              <a:rPr lang="en-US" baseline="0" dirty="0" smtClean="0"/>
              <a:t>.  It’s important to note that if I already have a </a:t>
            </a:r>
            <a:r>
              <a:rPr lang="en-US" baseline="0" dirty="0" err="1" smtClean="0"/>
              <a:t>someseqs_aa.fa</a:t>
            </a:r>
            <a:r>
              <a:rPr lang="en-US" baseline="0" dirty="0" smtClean="0"/>
              <a:t> file from somewhere else, I can still run `make </a:t>
            </a:r>
            <a:r>
              <a:rPr lang="en-US" baseline="0" dirty="0" err="1" smtClean="0"/>
              <a:t>someseqs_aa_freq.tsv</a:t>
            </a:r>
            <a:r>
              <a:rPr lang="en-US" baseline="0" dirty="0" smtClean="0"/>
              <a:t>` and make will realize it doesn’t need to run the first rule to translate from nucleotides.</a:t>
            </a:r>
          </a:p>
          <a:p>
            <a:endParaRPr lang="en-US" baseline="0" dirty="0" smtClean="0"/>
          </a:p>
          <a:p>
            <a:r>
              <a:rPr lang="en-US" baseline="0" dirty="0" smtClean="0"/>
              <a:t>It’s also important to note that the filenames I’m using are just conventions.  You can use whatever you want, for example, to distinguish between amino acid and nucleotide </a:t>
            </a:r>
            <a:r>
              <a:rPr lang="en-US" baseline="0" dirty="0" err="1" smtClean="0"/>
              <a:t>fastas</a:t>
            </a:r>
            <a:r>
              <a:rPr lang="en-US" baseline="0" dirty="0" smtClean="0"/>
              <a:t>, as long as you’re consistent within your recipes.</a:t>
            </a:r>
          </a:p>
          <a:p>
            <a:endParaRPr lang="en-US" baseline="0" dirty="0" smtClean="0"/>
          </a:p>
          <a:p>
            <a:r>
              <a:rPr lang="en-US" baseline="0" dirty="0" smtClean="0"/>
              <a:t>Normally make will delete intermediate files after it’s done with them.  Intermediate files are any files you didn’t ask for, but that it had to produce to get from your input to the output you asked for.  In the case of going from </a:t>
            </a:r>
            <a:r>
              <a:rPr lang="en-US" baseline="0" dirty="0" err="1" smtClean="0"/>
              <a:t>seqs_na.fa</a:t>
            </a:r>
            <a:r>
              <a:rPr lang="en-US" baseline="0" dirty="0" smtClean="0"/>
              <a:t> to </a:t>
            </a:r>
            <a:r>
              <a:rPr lang="en-US" baseline="0" dirty="0" err="1" smtClean="0"/>
              <a:t>seqs_aa_freq.tsv</a:t>
            </a:r>
            <a:r>
              <a:rPr lang="en-US" baseline="0" dirty="0" smtClean="0"/>
              <a:t>, there are two intermediate files: </a:t>
            </a:r>
            <a:r>
              <a:rPr lang="en-US" baseline="0" dirty="0" err="1" smtClean="0"/>
              <a:t>seqs_aa.fa</a:t>
            </a:r>
            <a:r>
              <a:rPr lang="en-US" baseline="0" dirty="0" smtClean="0"/>
              <a:t> and </a:t>
            </a:r>
            <a:r>
              <a:rPr lang="en-US" baseline="0" dirty="0" err="1" smtClean="0"/>
              <a:t>seqs_aa.nxs</a:t>
            </a:r>
            <a:r>
              <a:rPr lang="en-US" baseline="0" dirty="0" smtClean="0"/>
              <a:t> which make will delete when it’s done.  This is just a cleanliness thing so you have less files to look at in your directory.  But sometimes you want to keep those files around, especially if they take a while to produce.  muscle, for example, might take a long time on a large set of sequences.  There’s a way to tell make that it shouldn’t delete certain intermediate files, that certain files are…  precious.</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t>14</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special target “.PRECIOUS” does this and any prerequisites you specify won’t be deleted even if they’re intermediate files.</a:t>
            </a:r>
          </a:p>
          <a:p>
            <a:endParaRPr lang="en-US" baseline="0" dirty="0" smtClean="0"/>
          </a:p>
          <a:p>
            <a:r>
              <a:rPr lang="en-US" baseline="0" dirty="0" smtClean="0"/>
              <a:t>The gray text is a comment, which you can put in your </a:t>
            </a:r>
            <a:r>
              <a:rPr lang="en-US" baseline="0" dirty="0" err="1" smtClean="0"/>
              <a:t>Makefiles</a:t>
            </a:r>
            <a:r>
              <a:rPr lang="en-US" baseline="0" dirty="0" smtClean="0"/>
              <a:t> by starting a line with a hash or pound sign.</a:t>
            </a:r>
          </a:p>
        </p:txBody>
      </p:sp>
      <p:sp>
        <p:nvSpPr>
          <p:cNvPr id="4" name="Slide Number Placeholder 3"/>
          <p:cNvSpPr>
            <a:spLocks noGrp="1"/>
          </p:cNvSpPr>
          <p:nvPr>
            <p:ph type="sldNum" sz="quarter" idx="10"/>
          </p:nvPr>
        </p:nvSpPr>
        <p:spPr/>
        <p:txBody>
          <a:bodyPr/>
          <a:lstStyle/>
          <a:p>
            <a:fld id="{F18F993B-D9A3-E546-AE3F-4D3986D8AE1D}" type="slidenum">
              <a:rPr lang="en-US" smtClean="0"/>
              <a:t>16</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see that targets don’t have to be files.  Make doesn’t create a target file itself, that’s up to the recipe.</a:t>
            </a:r>
            <a:r>
              <a:rPr lang="en-US" baseline="0" dirty="0" smtClean="0"/>
              <a:t>  So targets may just be a convenient name for a recipe to run a bunch of commands that doesn’t actually produce a file.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17</a:t>
            </a:fld>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also create targets who’s sole purpose is to list a bunch of other targets as prerequisites, which is a way of running multiple targets at once which don’t depend on each other, or producing a number of specific files from a set of generalized recipes.</a:t>
            </a:r>
            <a:endParaRPr lang="en-US" dirty="0" smtClean="0"/>
          </a:p>
          <a:p>
            <a:endParaRPr lang="en-US" dirty="0" smtClean="0"/>
          </a:p>
          <a:p>
            <a:r>
              <a:rPr lang="en-US" dirty="0" smtClean="0"/>
              <a:t>Prerequisites</a:t>
            </a:r>
            <a:r>
              <a:rPr lang="en-US" baseline="0" dirty="0" smtClean="0"/>
              <a:t> also don’t have to be recipes.  </a:t>
            </a:r>
            <a:r>
              <a:rPr lang="en-US" dirty="0" smtClean="0"/>
              <a:t>Remember that prerequisites</a:t>
            </a:r>
            <a:r>
              <a:rPr lang="en-US" baseline="0" dirty="0" smtClean="0"/>
              <a:t> are just the targets or files that a recipe needs to run and that when they change the recipe needs to be re-run.  You can list your own programs as prerequisites and then make will know it needs to remake the files the next time you ask for them after updating your program.  Make will know when you fix bugs!</a:t>
            </a:r>
          </a:p>
        </p:txBody>
      </p:sp>
      <p:sp>
        <p:nvSpPr>
          <p:cNvPr id="4" name="Slide Number Placeholder 3"/>
          <p:cNvSpPr>
            <a:spLocks noGrp="1"/>
          </p:cNvSpPr>
          <p:nvPr>
            <p:ph type="sldNum" sz="quarter" idx="10"/>
          </p:nvPr>
        </p:nvSpPr>
        <p:spPr/>
        <p:txBody>
          <a:bodyPr/>
          <a:lstStyle/>
          <a:p>
            <a:fld id="{F18F993B-D9A3-E546-AE3F-4D3986D8AE1D}" type="slidenum">
              <a:rPr lang="en-US" smtClean="0"/>
              <a:t>18</a:t>
            </a:fld>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could write that last recipe like this too.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is the special variable that lists all the prerequisites, separated by spaces.  In this case, it’ll expand to the script name and the input filename to make the first two arguments to </a:t>
            </a:r>
            <a:r>
              <a:rPr lang="en-US" baseline="0" dirty="0" err="1" smtClean="0"/>
              <a:t>perl</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t>19</a:t>
            </a:fld>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Assertions are useful for avoiding informational</a:t>
            </a:r>
            <a:r>
              <a:rPr lang="en-US" baseline="0" dirty="0" smtClean="0"/>
              <a:t> leakage and catching problems before they go any further and become larger.  They declare that an assumption you’re making about the data must be true or the computer shouldn’t continue.</a:t>
            </a:r>
          </a:p>
        </p:txBody>
      </p:sp>
      <p:sp>
        <p:nvSpPr>
          <p:cNvPr id="4" name="Slide Number Placeholder 3"/>
          <p:cNvSpPr>
            <a:spLocks noGrp="1"/>
          </p:cNvSpPr>
          <p:nvPr>
            <p:ph type="sldNum" sz="quarter" idx="10"/>
          </p:nvPr>
        </p:nvSpPr>
        <p:spPr/>
        <p:txBody>
          <a:bodyPr/>
          <a:lstStyle/>
          <a:p>
            <a:fld id="{F18F993B-D9A3-E546-AE3F-4D3986D8AE1D}" type="slidenum">
              <a:rPr lang="en-US" smtClean="0"/>
              <a:t>20</a:t>
            </a:fld>
            <a:endParaRPr lang="en-US"/>
          </a:p>
        </p:txBody>
      </p:sp>
    </p:spTree>
    <p:extLst>
      <p:ext uri="{BB962C8B-B14F-4D97-AF65-F5344CB8AC3E}">
        <p14:creationId xmlns:p14="http://schemas.microsoft.com/office/powerpoint/2010/main" val="3322079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your computational methods</a:t>
            </a:r>
            <a:r>
              <a:rPr lang="en-US" baseline="0" dirty="0" smtClean="0"/>
              <a:t> in a paper.</a:t>
            </a:r>
          </a:p>
          <a:p>
            <a:endParaRPr lang="en-US" baseline="0" dirty="0" smtClean="0"/>
          </a:p>
          <a:p>
            <a:r>
              <a:rPr lang="en-US" baseline="0" dirty="0" smtClean="0"/>
              <a:t>Whatever you did to go from the raw data to your charts and graphs and final data tables.</a:t>
            </a:r>
          </a:p>
        </p:txBody>
      </p:sp>
      <p:sp>
        <p:nvSpPr>
          <p:cNvPr id="4" name="Slide Number Placeholder 3"/>
          <p:cNvSpPr>
            <a:spLocks noGrp="1"/>
          </p:cNvSpPr>
          <p:nvPr>
            <p:ph type="sldNum" sz="quarter" idx="10"/>
          </p:nvPr>
        </p:nvSpPr>
        <p:spPr/>
        <p:txBody>
          <a:bodyPr/>
          <a:lstStyle/>
          <a:p>
            <a:fld id="{F18F993B-D9A3-E546-AE3F-4D3986D8AE1D}" type="slidenum">
              <a:rPr lang="en-US" smtClean="0"/>
              <a:t>2</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part of a recipe must use hard tabs for the first indent, not spaces.  This is often a source of problems.  All editors should have a way of highlighting hard tabs vs. spaces.</a:t>
            </a:r>
          </a:p>
          <a:p>
            <a:endParaRPr lang="en-US" baseline="0" dirty="0" smtClean="0"/>
          </a:p>
          <a:p>
            <a:r>
              <a:rPr lang="en-US" baseline="0" dirty="0" smtClean="0"/>
              <a:t>When a </a:t>
            </a:r>
            <a:r>
              <a:rPr lang="en-US" baseline="0" dirty="0" err="1" smtClean="0"/>
              <a:t>Makefile</a:t>
            </a:r>
            <a:r>
              <a:rPr lang="en-US" baseline="0" dirty="0" smtClean="0"/>
              <a:t> changes, you often need to rerun the recipes.  Since the creation times of the input and output files don’t change, just running make won’t do that.  To get around this, you can run `make -B` to force run a target and all dependent targets.  You can also update the timestamps of all your input files using `touch` and then rerun your targets with make.</a:t>
            </a:r>
          </a:p>
          <a:p>
            <a:endParaRPr lang="en-US" baseline="0" dirty="0" smtClean="0"/>
          </a:p>
          <a:p>
            <a:r>
              <a:rPr lang="en-US" dirty="0" smtClean="0"/>
              <a:t>make’s default </a:t>
            </a:r>
            <a:r>
              <a:rPr lang="en-US" dirty="0" err="1" smtClean="0"/>
              <a:t>behaviour</a:t>
            </a:r>
            <a:r>
              <a:rPr lang="en-US" dirty="0" smtClean="0"/>
              <a:t> on errors is less than ideal.  Only the success/failure status of the</a:t>
            </a:r>
            <a:r>
              <a:rPr lang="en-US" baseline="0" dirty="0" smtClean="0"/>
              <a:t> last command in a pipeline is considered a failure, even if a command in the middle fails partway through the data.</a:t>
            </a:r>
          </a:p>
          <a:p>
            <a:endParaRPr lang="en-US" baseline="0" dirty="0" smtClean="0"/>
          </a:p>
          <a:p>
            <a:r>
              <a:rPr lang="en-US" baseline="0" dirty="0" smtClean="0"/>
              <a:t>When make does catch an error, it leaves any partially made target files around.  You can include the special empty target .DELETE_ON_ERROR: to make it delete any partially-complete target files if the recipe fails.</a:t>
            </a:r>
          </a:p>
          <a:p>
            <a:endParaRPr lang="en-US" baseline="0" dirty="0" smtClean="0"/>
          </a:p>
          <a:p>
            <a:r>
              <a:rPr lang="en-US" baseline="0" dirty="0" smtClean="0"/>
              <a:t>This avoids running other recipes later which may use the partial data.</a:t>
            </a:r>
          </a:p>
        </p:txBody>
      </p:sp>
      <p:sp>
        <p:nvSpPr>
          <p:cNvPr id="4" name="Slide Number Placeholder 3"/>
          <p:cNvSpPr>
            <a:spLocks noGrp="1"/>
          </p:cNvSpPr>
          <p:nvPr>
            <p:ph type="sldNum" sz="quarter" idx="10"/>
          </p:nvPr>
        </p:nvSpPr>
        <p:spPr/>
        <p:txBody>
          <a:bodyPr/>
          <a:lstStyle/>
          <a:p>
            <a:fld id="{F18F993B-D9A3-E546-AE3F-4D3986D8AE1D}" type="slidenum">
              <a:rPr lang="en-US" smtClean="0"/>
              <a:t>21</a:t>
            </a:fld>
            <a:endParaRPr lang="en-US"/>
          </a:p>
        </p:txBody>
      </p:sp>
    </p:spTree>
    <p:extLst>
      <p:ext uri="{BB962C8B-B14F-4D97-AF65-F5344CB8AC3E}">
        <p14:creationId xmlns:p14="http://schemas.microsoft.com/office/powerpoint/2010/main" val="304220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about dependencies.</a:t>
            </a:r>
            <a:r>
              <a:rPr lang="en-US" baseline="0" dirty="0" smtClean="0"/>
              <a:t>  Hey we just did this for </a:t>
            </a:r>
            <a:r>
              <a:rPr lang="en-US" baseline="0" dirty="0" err="1" smtClean="0"/>
              <a:t>Makefiles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23</a:t>
            </a:fld>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your computational methods</a:t>
            </a:r>
            <a:r>
              <a:rPr lang="en-US" baseline="0" dirty="0" smtClean="0"/>
              <a:t> in a paper.</a:t>
            </a:r>
          </a:p>
          <a:p>
            <a:endParaRPr lang="en-US" baseline="0" dirty="0" smtClean="0"/>
          </a:p>
          <a:p>
            <a:r>
              <a:rPr lang="en-US" baseline="0" dirty="0" smtClean="0"/>
              <a:t>Reproducible doesn’t just mean people in other labs.  It means people in your lab and even you, a few months or few years later.</a:t>
            </a:r>
          </a:p>
          <a:p>
            <a:endParaRPr lang="en-US" baseline="0" dirty="0" smtClean="0"/>
          </a:p>
          <a:p>
            <a:r>
              <a:rPr lang="en-US" baseline="0" dirty="0" smtClean="0"/>
              <a:t>Documentation also includes software versions, sources, data input/output, and more, but the steps you took to process and analyze the data is a huge one.</a:t>
            </a:r>
          </a:p>
          <a:p>
            <a:endParaRPr lang="en-US" baseline="0" dirty="0" smtClean="0"/>
          </a:p>
          <a:p>
            <a:r>
              <a:rPr lang="en-US" baseline="0" dirty="0" smtClean="0"/>
              <a:t>If all of those hold about your workflow, then you’d also like it to be easy and fast rather than tedious and slow.  Not only do you not spend needless time waiting, but there are tangible benefits in terms of thinking critically about a problem when you can iterate quickly trying out new ideas or fixing problems in the analysis.  If it takes you 8 hours to run an analysis, fixing problems is frustrating and you’re afraid to make changes and try new things.</a:t>
            </a:r>
          </a:p>
        </p:txBody>
      </p:sp>
      <p:sp>
        <p:nvSpPr>
          <p:cNvPr id="4" name="Slide Number Placeholder 3"/>
          <p:cNvSpPr>
            <a:spLocks noGrp="1"/>
          </p:cNvSpPr>
          <p:nvPr>
            <p:ph type="sldNum" sz="quarter" idx="10"/>
          </p:nvPr>
        </p:nvSpPr>
        <p:spPr/>
        <p:txBody>
          <a:bodyPr/>
          <a:lstStyle/>
          <a:p>
            <a:fld id="{F18F993B-D9A3-E546-AE3F-4D3986D8AE1D}" type="slidenum">
              <a:rPr lang="en-US" smtClean="0"/>
              <a:t>3</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caveat: Correctness isn’t compelling, and there was a study to prove it. Incentives are all wrong as few papers are subjected to reproduction attempts.</a:t>
            </a:r>
          </a:p>
          <a:p>
            <a:endParaRPr lang="en-US" baseline="0" dirty="0" smtClean="0"/>
          </a:p>
          <a:p>
            <a:r>
              <a:rPr lang="en-US" baseline="0" dirty="0" smtClean="0"/>
              <a:t>However, making your analyses reproducible and self-documenting will save you time puzzling over what you did and make it easy to redo analysis on an updated or new data set.</a:t>
            </a:r>
          </a:p>
          <a:p>
            <a:endParaRPr lang="en-US" baseline="0" dirty="0" smtClean="0"/>
          </a:p>
          <a:p>
            <a:r>
              <a:rPr lang="en-US" baseline="0" dirty="0" smtClean="0"/>
              <a:t>When you do similar analyses in the future or when another member of the lab or your collaborators want to run the same analysis, you’ll all save time not reinventing what you already did.  And when you reuse what you did previously, you’re more certain that it works.</a:t>
            </a:r>
          </a:p>
        </p:txBody>
      </p:sp>
      <p:sp>
        <p:nvSpPr>
          <p:cNvPr id="4" name="Slide Number Placeholder 3"/>
          <p:cNvSpPr>
            <a:spLocks noGrp="1"/>
          </p:cNvSpPr>
          <p:nvPr>
            <p:ph type="sldNum" sz="quarter" idx="10"/>
          </p:nvPr>
        </p:nvSpPr>
        <p:spPr/>
        <p:txBody>
          <a:bodyPr/>
          <a:lstStyle/>
          <a:p>
            <a:fld id="{F18F993B-D9A3-E546-AE3F-4D3986D8AE1D}" type="slidenum">
              <a:rPr lang="en-US" smtClean="0"/>
              <a:t>4</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Scales to</a:t>
            </a:r>
            <a:r>
              <a:rPr lang="en-US" baseline="0" dirty="0" smtClean="0"/>
              <a:t> the size of your project, whether it’s very simple or very complex.</a:t>
            </a:r>
          </a:p>
          <a:p>
            <a:endParaRPr lang="en-US" baseline="0" dirty="0" smtClean="0"/>
          </a:p>
          <a:p>
            <a:r>
              <a:rPr lang="en-US" baseline="0" dirty="0" smtClean="0"/>
              <a:t>There are some sharp corners with </a:t>
            </a:r>
            <a:r>
              <a:rPr lang="en-US" baseline="0" dirty="0" err="1" smtClean="0"/>
              <a:t>Makefiles</a:t>
            </a:r>
            <a:r>
              <a:rPr lang="en-US" baseline="0" dirty="0" smtClean="0"/>
              <a:t> and make, but it’s a time-tested tool and no software doesn’t have sharp corners somewhere.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5</a:t>
            </a:fld>
            <a:endParaRPr lang="en-US"/>
          </a:p>
        </p:txBody>
      </p:sp>
    </p:spTree>
    <p:extLst>
      <p:ext uri="{BB962C8B-B14F-4D97-AF65-F5344CB8AC3E}">
        <p14:creationId xmlns:p14="http://schemas.microsoft.com/office/powerpoint/2010/main" val="3948747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often prototype</a:t>
            </a:r>
            <a:r>
              <a:rPr lang="en-US" baseline="0" dirty="0" smtClean="0"/>
              <a:t> </a:t>
            </a:r>
            <a:r>
              <a:rPr lang="en-US" baseline="0" dirty="0" err="1" smtClean="0"/>
              <a:t>Makefile</a:t>
            </a:r>
            <a:r>
              <a:rPr lang="en-US" baseline="0" dirty="0" smtClean="0"/>
              <a:t> recipes straight on the command line before putting them into a </a:t>
            </a:r>
            <a:r>
              <a:rPr lang="en-US" baseline="0" dirty="0" err="1" smtClean="0"/>
              <a:t>Makefile</a:t>
            </a:r>
            <a:r>
              <a:rPr lang="en-US" baseline="0" dirty="0" smtClean="0"/>
              <a:t> and further testing and tweaking from there.</a:t>
            </a:r>
          </a:p>
          <a:p>
            <a:endParaRPr lang="en-US" baseline="0" dirty="0" smtClean="0"/>
          </a:p>
          <a:p>
            <a:r>
              <a:rPr lang="en-US" baseline="0" dirty="0" smtClean="0"/>
              <a:t>Recipes just describe what to run, the necessary prerequisites (or dependencies), and what files are produced.  You can run core Unix commands, your own Python, R, or Perl scripts, and use features of your shell to pipe data between commands</a:t>
            </a:r>
            <a:r>
              <a:rPr lang="en-US" baseline="0" dirty="0" smtClean="0"/>
              <a:t>.</a:t>
            </a:r>
          </a:p>
          <a:p>
            <a:endParaRPr lang="en-US" baseline="0" dirty="0" smtClean="0"/>
          </a:p>
          <a:p>
            <a:r>
              <a:rPr lang="en-US" baseline="0" dirty="0" smtClean="0"/>
              <a:t>The prerequisites are important because make uses those to determine what order to run the recipes.  It also uses them to skip over recipes if the files they produce already exist and the input files haven’t changed since then.  This can save a lot of time when writing complex workflows with steps that take a while.  Once you verify that the long running steps are correct, you can run them once and then move on to using them down the road without re-running it </a:t>
            </a:r>
            <a:r>
              <a:rPr lang="en-US" baseline="0" dirty="0" err="1" smtClean="0"/>
              <a:t>everytime</a:t>
            </a:r>
            <a:r>
              <a:rPr lang="en-US" baseline="0" dirty="0" smtClean="0"/>
              <a:t>.  Best yet, make will figure this out for you and you don’t need to remember what’s changed.</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t>6</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 </a:t>
            </a:r>
            <a:r>
              <a:rPr lang="en-US" baseline="0" dirty="0" smtClean="0"/>
              <a:t>example!</a:t>
            </a:r>
          </a:p>
          <a:p>
            <a:endParaRPr lang="en-US" baseline="0" dirty="0" smtClean="0"/>
          </a:p>
          <a:p>
            <a:r>
              <a:rPr lang="en-US" baseline="0" dirty="0" smtClean="0"/>
              <a:t>Note the line continuations.  This says that these three lines will be run as a single command.  Without those, each line would be a separate command (and wouldn’t work because -</a:t>
            </a:r>
            <a:r>
              <a:rPr lang="en-US" baseline="0" dirty="0" err="1" smtClean="0"/>
              <a:t>outseq</a:t>
            </a:r>
            <a:r>
              <a:rPr lang="en-US" baseline="0" dirty="0" smtClean="0"/>
              <a:t> isn’t a valid command).</a:t>
            </a:r>
          </a:p>
          <a:p>
            <a:endParaRPr lang="en-US" baseline="0" dirty="0" smtClean="0"/>
          </a:p>
          <a:p>
            <a:r>
              <a:rPr lang="en-US" baseline="0" dirty="0" smtClean="0"/>
              <a:t>To run this, we’d simply type: make </a:t>
            </a:r>
            <a:r>
              <a:rPr lang="en-US" baseline="0" dirty="0" err="1" smtClean="0"/>
              <a:t>seqs_aa.fasta</a:t>
            </a:r>
            <a:r>
              <a:rPr lang="en-US" baseline="0" dirty="0" smtClean="0"/>
              <a:t> and presto, make follows our recipe to produce it from </a:t>
            </a:r>
            <a:r>
              <a:rPr lang="en-US" baseline="0" dirty="0" err="1" smtClean="0"/>
              <a:t>seqs_na.fasta</a:t>
            </a:r>
            <a:r>
              <a:rPr lang="en-US" baseline="0" dirty="0" smtClean="0"/>
              <a:t>.  Nifty, though I guess not very impressive yet.</a:t>
            </a:r>
          </a:p>
        </p:txBody>
      </p:sp>
      <p:sp>
        <p:nvSpPr>
          <p:cNvPr id="4" name="Slide Number Placeholder 3"/>
          <p:cNvSpPr>
            <a:spLocks noGrp="1"/>
          </p:cNvSpPr>
          <p:nvPr>
            <p:ph type="sldNum" sz="quarter" idx="10"/>
          </p:nvPr>
        </p:nvSpPr>
        <p:spPr/>
        <p:txBody>
          <a:bodyPr/>
          <a:lstStyle/>
          <a:p>
            <a:fld id="{F18F993B-D9A3-E546-AE3F-4D3986D8AE1D}" type="slidenum">
              <a:rPr lang="en-US" smtClean="0"/>
              <a:t>7</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an equivalent recipe which save some typing.  It also provides you flexibility if you rename your targets or inputs later.  It’s especially useful for recipes which describe how to make multiple files, so I’ll use these variables from now on.  It’s a good practice.  Note that recipes can specify multiple targets or prerequisites and $&lt; and $@ are only the first of the files being made/input.  There are other variables to get all of them, which you’ll see later.</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t>8</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longer example showing multiple targets that depend on each other.  This takes a </a:t>
            </a:r>
            <a:r>
              <a:rPr lang="en-US" baseline="0" dirty="0" err="1" smtClean="0"/>
              <a:t>fasta</a:t>
            </a:r>
            <a:r>
              <a:rPr lang="en-US" baseline="0" dirty="0" smtClean="0"/>
              <a:t> of nucleotide sequences, translates it to amino acids, aligns it with muscle, and then runs it through </a:t>
            </a:r>
            <a:r>
              <a:rPr lang="en-US" baseline="0" dirty="0" err="1" smtClean="0"/>
              <a:t>Wenjie’s</a:t>
            </a:r>
            <a:r>
              <a:rPr lang="en-US" baseline="0" dirty="0" smtClean="0"/>
              <a:t> </a:t>
            </a:r>
            <a:r>
              <a:rPr lang="en-US" baseline="0" dirty="0" err="1" smtClean="0"/>
              <a:t>CountAAFreq.pl</a:t>
            </a:r>
            <a:r>
              <a:rPr lang="en-US" baseline="0" dirty="0" smtClean="0"/>
              <a:t>.  It also has to convert the aligned </a:t>
            </a:r>
            <a:r>
              <a:rPr lang="en-US" baseline="0" dirty="0" err="1" smtClean="0"/>
              <a:t>fasta</a:t>
            </a:r>
            <a:r>
              <a:rPr lang="en-US" baseline="0" dirty="0" smtClean="0"/>
              <a:t> to nexus.  Note how each subsequent recipe depends on another.  These are ordered sequentially, but they don’t have to be and multiple recipes can depend on the same recipe.</a:t>
            </a:r>
          </a:p>
          <a:p>
            <a:endParaRPr lang="en-US" baseline="0" dirty="0" smtClean="0"/>
          </a:p>
          <a:p>
            <a:r>
              <a:rPr lang="en-US" baseline="0" dirty="0" smtClean="0"/>
              <a:t>It’s also worth noting the command line’s (shell’s) input and output redirection operators.  fasta2nexus, for example, takes an input stream and prints an output stream rather than taking an input filename and output filename itself.  </a:t>
            </a:r>
            <a:r>
              <a:rPr lang="en-US" baseline="0" dirty="0" err="1" smtClean="0"/>
              <a:t>CountAAFreq.pl</a:t>
            </a:r>
            <a:r>
              <a:rPr lang="en-US" baseline="0" dirty="0" smtClean="0"/>
              <a:t> on the other hand takes two filenames along with some cutoff values (gaps and frequency).  Do you see why $&lt; uses &lt;?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Notice the temporary nexus file the last recipe creates and then deletes?  We can do it that way, but it’s a good practice to keep your recipes as short as possible to enable reuse and save time later.  With make, this is easy!  Let’s see how you could modify the recipes.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produce a table of amino acid frequencies from a </a:t>
            </a:r>
            <a:r>
              <a:rPr lang="en-US" baseline="0" dirty="0" err="1" smtClean="0"/>
              <a:t>seqs_na.fa</a:t>
            </a:r>
            <a:r>
              <a:rPr lang="en-US" baseline="0" dirty="0" smtClean="0"/>
              <a:t> file, we can now type: make </a:t>
            </a:r>
            <a:r>
              <a:rPr lang="en-US" baseline="0" dirty="0" err="1" smtClean="0"/>
              <a:t>seqs_aa_freq.tsv</a:t>
            </a:r>
            <a:r>
              <a:rPr lang="en-US" baseline="0" dirty="0" smtClean="0"/>
              <a:t> and make will follow all the necessary recipes.</a:t>
            </a:r>
          </a:p>
        </p:txBody>
      </p:sp>
      <p:sp>
        <p:nvSpPr>
          <p:cNvPr id="4" name="Slide Number Placeholder 3"/>
          <p:cNvSpPr>
            <a:spLocks noGrp="1"/>
          </p:cNvSpPr>
          <p:nvPr>
            <p:ph type="sldNum" sz="quarter" idx="10"/>
          </p:nvPr>
        </p:nvSpPr>
        <p:spPr/>
        <p:txBody>
          <a:bodyPr/>
          <a:lstStyle/>
          <a:p>
            <a:fld id="{F18F993B-D9A3-E546-AE3F-4D3986D8AE1D}" type="slidenum">
              <a:rPr lang="en-US" smtClean="0"/>
              <a:t>9</a:t>
            </a:fld>
            <a:endParaRPr lang="en-US"/>
          </a:p>
        </p:txBody>
      </p:sp>
    </p:spTree>
    <p:extLst>
      <p:ext uri="{BB962C8B-B14F-4D97-AF65-F5344CB8AC3E}">
        <p14:creationId xmlns:p14="http://schemas.microsoft.com/office/powerpoint/2010/main" val="2586950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64940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420441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30297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282257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5BE74-8160-3B49-8D0F-E557085791B4}" type="datetimeFigureOut">
              <a:rPr lang="en-US" smtClean="0"/>
              <a:t>5/6/14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341335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5BE74-8160-3B49-8D0F-E557085791B4}" type="datetimeFigureOut">
              <a:rPr lang="en-US" smtClean="0"/>
              <a:t>5/6/14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352788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5BE74-8160-3B49-8D0F-E557085791B4}" type="datetimeFigureOut">
              <a:rPr lang="en-US" smtClean="0"/>
              <a:t>5/6/14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4792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5BE74-8160-3B49-8D0F-E557085791B4}" type="datetimeFigureOut">
              <a:rPr lang="en-US" smtClean="0"/>
              <a:t>5/6/14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291489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5BE74-8160-3B49-8D0F-E557085791B4}" type="datetimeFigureOut">
              <a:rPr lang="en-US" smtClean="0"/>
              <a:t>5/6/14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63808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5BE74-8160-3B49-8D0F-E557085791B4}" type="datetimeFigureOut">
              <a:rPr lang="en-US" smtClean="0"/>
              <a:t>5/6/14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05411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5BE74-8160-3B49-8D0F-E557085791B4}" type="datetimeFigureOut">
              <a:rPr lang="en-US" smtClean="0"/>
              <a:t>5/6/14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447250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5BE74-8160-3B49-8D0F-E557085791B4}" type="datetimeFigureOut">
              <a:rPr lang="en-US" smtClean="0"/>
              <a:t>5/6/14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B865D-3DF9-0645-8011-9936F226B8ED}" type="slidenum">
              <a:rPr lang="en-US" smtClean="0"/>
              <a:t>‹#›</a:t>
            </a:fld>
            <a:endParaRPr lang="en-US" dirty="0"/>
          </a:p>
        </p:txBody>
      </p:sp>
    </p:spTree>
    <p:extLst>
      <p:ext uri="{BB962C8B-B14F-4D97-AF65-F5344CB8AC3E}">
        <p14:creationId xmlns:p14="http://schemas.microsoft.com/office/powerpoint/2010/main" val="3991627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Time-saving workflows</a:t>
            </a:r>
            <a:br>
              <a:rPr lang="en-US" dirty="0" smtClean="0"/>
            </a:br>
            <a:r>
              <a:rPr lang="en-US" dirty="0" smtClean="0"/>
              <a:t>and easy parallel processing</a:t>
            </a:r>
            <a:endParaRPr lang="en-US" dirty="0"/>
          </a:p>
        </p:txBody>
      </p:sp>
      <p:sp>
        <p:nvSpPr>
          <p:cNvPr id="3" name="Subtitle 2"/>
          <p:cNvSpPr>
            <a:spLocks noGrp="1"/>
          </p:cNvSpPr>
          <p:nvPr>
            <p:ph type="subTitle" idx="1"/>
          </p:nvPr>
        </p:nvSpPr>
        <p:spPr>
          <a:xfrm>
            <a:off x="0" y="6475187"/>
            <a:ext cx="9144000" cy="395514"/>
          </a:xfrm>
        </p:spPr>
        <p:txBody>
          <a:bodyPr>
            <a:normAutofit/>
          </a:bodyPr>
          <a:lstStyle/>
          <a:p>
            <a:pPr algn="r"/>
            <a:r>
              <a:rPr lang="en-US" sz="1600" dirty="0" smtClean="0"/>
              <a:t>Thomas Sibley – </a:t>
            </a:r>
            <a:r>
              <a:rPr lang="en-US" sz="1600" dirty="0" smtClean="0"/>
              <a:t>21 </a:t>
            </a:r>
            <a:r>
              <a:rPr lang="en-US" sz="1600" dirty="0" smtClean="0"/>
              <a:t>May 2014 – Mullins Comp Bio Group</a:t>
            </a:r>
            <a:endParaRPr lang="en-US" sz="1600" dirty="0"/>
          </a:p>
        </p:txBody>
      </p:sp>
    </p:spTree>
    <p:extLst>
      <p:ext uri="{BB962C8B-B14F-4D97-AF65-F5344CB8AC3E}">
        <p14:creationId xmlns:p14="http://schemas.microsoft.com/office/powerpoint/2010/main" val="2045397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smtClean="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seqs_aa.aligned.fa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a:latin typeface="Consolas"/>
                <a:cs typeface="Consolas"/>
              </a:rPr>
              <a:t>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r>
              <a:rPr lang="en-US" sz="2400" dirty="0" err="1" smtClean="0">
                <a:solidFill>
                  <a:srgbClr val="558ED5"/>
                </a:solidFill>
                <a:latin typeface="Consolas"/>
                <a:cs typeface="Consolas"/>
              </a:rPr>
              <a:t>seqs_aa.nxs</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seqs_aa.aligned.fa</a:t>
            </a:r>
            <a:endParaRPr lang="en-US" sz="2400" dirty="0">
              <a:solidFill>
                <a:schemeClr val="accent3">
                  <a:lumMod val="75000"/>
                </a:schemeClr>
              </a:solidFill>
              <a:latin typeface="Consolas"/>
              <a:cs typeface="Consolas"/>
            </a:endParaRPr>
          </a:p>
          <a:p>
            <a:pPr marL="0" indent="0">
              <a:buNone/>
            </a:pPr>
            <a:r>
              <a:rPr lang="en-US" sz="2400" dirty="0" smtClean="0">
                <a:latin typeface="Consolas"/>
                <a:cs typeface="Consolas"/>
              </a:rPr>
              <a:t>	fasta2nexus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a:t>
            </a:r>
            <a:r>
              <a:rPr lang="en-US" sz="2400" dirty="0" smtClean="0">
                <a:solidFill>
                  <a:srgbClr val="77933C"/>
                </a:solidFill>
                <a:latin typeface="Consolas"/>
                <a:cs typeface="Consolas"/>
              </a:rPr>
              <a:t>&lt;</a:t>
            </a:r>
            <a:r>
              <a:rPr lang="en-US" sz="2400" dirty="0" smtClean="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 </a:t>
            </a:r>
            <a:r>
              <a:rPr lang="en-US" sz="2400" dirty="0" smtClean="0">
                <a:latin typeface="Consolas"/>
                <a:cs typeface="Consolas"/>
              </a:rPr>
              <a:t>0.25 </a:t>
            </a:r>
            <a:r>
              <a:rPr lang="en-US" sz="2400" dirty="0" smtClean="0">
                <a:latin typeface="Consolas"/>
                <a:cs typeface="Consolas"/>
              </a:rPr>
              <a:t>0.5</a:t>
            </a:r>
          </a:p>
        </p:txBody>
      </p:sp>
    </p:spTree>
    <p:extLst>
      <p:ext uri="{BB962C8B-B14F-4D97-AF65-F5344CB8AC3E}">
        <p14:creationId xmlns:p14="http://schemas.microsoft.com/office/powerpoint/2010/main" val="3614693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seqs_aa.nxs</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a:latin typeface="Consolas"/>
                <a:cs typeface="Consolas"/>
              </a:rPr>
              <a:t>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rgbClr val="558ED5"/>
                </a:solidFill>
                <a:latin typeface="Consolas"/>
                <a:cs typeface="Consolas"/>
              </a:rPr>
              <a:t>seqs</a:t>
            </a:r>
            <a:r>
              <a:rPr lang="en-US" sz="2400" dirty="0" err="1">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a:t>
            </a:r>
            <a:r>
              <a:rPr lang="en-US" sz="2400" dirty="0" smtClean="0">
                <a:latin typeface="Consolas"/>
                <a:cs typeface="Consolas"/>
              </a:rPr>
              <a:t>0.5</a:t>
            </a:r>
          </a:p>
        </p:txBody>
      </p:sp>
    </p:spTree>
    <p:extLst>
      <p:ext uri="{BB962C8B-B14F-4D97-AF65-F5344CB8AC3E}">
        <p14:creationId xmlns:p14="http://schemas.microsoft.com/office/powerpoint/2010/main" val="12009349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seqs_aa.nxs</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a:latin typeface="Consolas"/>
                <a:cs typeface="Consolas"/>
              </a:rPr>
              <a:t>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a:t>
            </a:r>
            <a:r>
              <a:rPr lang="en-US" sz="2400" dirty="0" smtClean="0">
                <a:latin typeface="Consolas"/>
                <a:cs typeface="Consolas"/>
              </a:rPr>
              <a:t>0.5</a:t>
            </a:r>
          </a:p>
        </p:txBody>
      </p:sp>
    </p:spTree>
    <p:extLst>
      <p:ext uri="{BB962C8B-B14F-4D97-AF65-F5344CB8AC3E}">
        <p14:creationId xmlns:p14="http://schemas.microsoft.com/office/powerpoint/2010/main" val="16579677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a:latin typeface="Consolas"/>
                <a:cs typeface="Consolas"/>
              </a:rPr>
              <a:t>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a:t>
            </a:r>
            <a:r>
              <a:rPr lang="en-US" sz="2400" dirty="0" smtClean="0">
                <a:latin typeface="Consolas"/>
                <a:cs typeface="Consolas"/>
              </a:rPr>
              <a:t>0.5</a:t>
            </a:r>
          </a:p>
        </p:txBody>
      </p:sp>
    </p:spTree>
    <p:extLst>
      <p:ext uri="{BB962C8B-B14F-4D97-AF65-F5344CB8AC3E}">
        <p14:creationId xmlns:p14="http://schemas.microsoft.com/office/powerpoint/2010/main" val="12518956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smtClean="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a:t>
            </a: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a:t>
            </a:r>
            <a:r>
              <a:rPr lang="en-US" sz="2400" dirty="0" smtClean="0">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961922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ollum-rin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519" y="0"/>
            <a:ext cx="6784962" cy="7486855"/>
          </a:xfrm>
          <a:prstGeom prst="rect">
            <a:avLst/>
          </a:prstGeom>
        </p:spPr>
      </p:pic>
    </p:spTree>
    <p:extLst>
      <p:ext uri="{BB962C8B-B14F-4D97-AF65-F5344CB8AC3E}">
        <p14:creationId xmlns:p14="http://schemas.microsoft.com/office/powerpoint/2010/main" val="91033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smtClean="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a:latin typeface="Consolas"/>
                <a:cs typeface="Consolas"/>
              </a:rPr>
              <a:t>muscle -quiet </a:t>
            </a:r>
            <a:r>
              <a:rPr lang="en-US" sz="2400" dirty="0" smtClean="0">
                <a:solidFill>
                  <a:srgbClr val="E46C0A"/>
                </a:solidFill>
                <a:latin typeface="Consolas"/>
                <a:cs typeface="Consolas"/>
              </a:rPr>
              <a:t>&lt; </a:t>
            </a:r>
            <a:r>
              <a:rPr lang="en-US" sz="2400" dirty="0" smtClean="0">
                <a:solidFill>
                  <a:srgbClr val="77933C"/>
                </a:solidFill>
                <a:latin typeface="Consolas"/>
                <a:cs typeface="Consolas"/>
              </a:rPr>
              <a:t>$&lt; </a:t>
            </a:r>
            <a:r>
              <a:rPr lang="en-US" sz="2400" dirty="0" smtClean="0">
                <a:solidFill>
                  <a:srgbClr val="E46C0A"/>
                </a:solidFill>
                <a:latin typeface="Consolas"/>
                <a:cs typeface="Consolas"/>
              </a:rPr>
              <a:t>|</a:t>
            </a:r>
            <a:r>
              <a:rPr lang="en-US" sz="2400" dirty="0" smtClean="0">
                <a:latin typeface="Consolas"/>
                <a:cs typeface="Consolas"/>
              </a:rPr>
              <a:t> </a:t>
            </a:r>
            <a:r>
              <a:rPr lang="en-US" sz="2400" dirty="0" smtClean="0">
                <a:latin typeface="Consolas"/>
                <a:cs typeface="Consolas"/>
              </a:rPr>
              <a:t>fasta2nexus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smtClean="0">
                <a:solidFill>
                  <a:srgbClr val="558ED5"/>
                </a:solidFill>
                <a:latin typeface="Consolas"/>
                <a:cs typeface="Consolas"/>
              </a:rPr>
              <a:t>$</a:t>
            </a:r>
            <a:r>
              <a:rPr lang="en-US" sz="2400" dirty="0">
                <a:solidFill>
                  <a:srgbClr val="558ED5"/>
                </a:solidFill>
                <a:latin typeface="Consolas"/>
                <a:cs typeface="Consolas"/>
              </a:rPr>
              <a:t>@</a:t>
            </a:r>
            <a:endParaRPr lang="en-US" sz="2400" dirty="0" smtClean="0">
              <a:solidFill>
                <a:srgbClr val="77933C"/>
              </a:solidFill>
              <a:latin typeface="Consolas"/>
              <a:cs typeface="Consolas"/>
            </a:endParaRPr>
          </a:p>
          <a:p>
            <a:pPr marL="0" indent="0">
              <a:buNone/>
            </a:pPr>
            <a:endParaRPr lang="en-US" sz="2400" dirty="0" smtClean="0">
              <a:latin typeface="Consolas"/>
              <a:cs typeface="Consolas"/>
            </a:endParaRPr>
          </a:p>
          <a:p>
            <a:pPr marL="0" indent="0">
              <a:buNone/>
            </a:pPr>
            <a:r>
              <a:rPr lang="en-US" sz="2400" dirty="0" smtClean="0">
                <a:solidFill>
                  <a:schemeClr val="bg1">
                    <a:lumMod val="50000"/>
                  </a:schemeClr>
                </a:solidFill>
                <a:latin typeface="Consolas"/>
                <a:cs typeface="Consolas"/>
              </a:rPr>
              <a:t># Keep intermediate alignments, for speed</a:t>
            </a:r>
          </a:p>
          <a:p>
            <a:pPr marL="0" indent="0">
              <a:buNone/>
            </a:pPr>
            <a:r>
              <a:rPr lang="en-US" sz="2400" dirty="0" smtClean="0">
                <a:latin typeface="Consolas"/>
                <a:cs typeface="Consolas"/>
              </a:rPr>
              <a:t>.PRECIOUS: </a:t>
            </a: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a:t>
            </a: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a:t>
            </a:r>
            <a:r>
              <a:rPr lang="en-US" sz="2400" dirty="0" smtClean="0">
                <a:solidFill>
                  <a:srgbClr val="77933C"/>
                </a:solidFill>
                <a:latin typeface="Consolas"/>
                <a:cs typeface="Consolas"/>
              </a:rPr>
              <a:t>&lt;</a:t>
            </a:r>
            <a:r>
              <a:rPr lang="en-US" sz="2400" dirty="0" smtClean="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a:t>
            </a:r>
            <a:r>
              <a:rPr lang="en-US" sz="2400" dirty="0" smtClean="0">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7650959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fontScale="92500" lnSpcReduction="10000"/>
          </a:bodyPr>
          <a:lstStyle/>
          <a:p>
            <a:r>
              <a:rPr lang="en-US" dirty="0" smtClean="0"/>
              <a:t>Variables</a:t>
            </a:r>
          </a:p>
          <a:p>
            <a:pPr marL="457200" lvl="1" indent="0">
              <a:buNone/>
            </a:pPr>
            <a:r>
              <a:rPr lang="en-US" dirty="0" smtClean="0">
                <a:solidFill>
                  <a:schemeClr val="accent2"/>
                </a:solidFill>
                <a:latin typeface="Consolas"/>
                <a:cs typeface="Consolas"/>
              </a:rPr>
              <a:t>NAME </a:t>
            </a:r>
            <a:r>
              <a:rPr lang="en-US" dirty="0" smtClean="0">
                <a:latin typeface="Consolas"/>
                <a:cs typeface="Consolas"/>
              </a:rPr>
              <a:t>:</a:t>
            </a:r>
            <a:r>
              <a:rPr lang="en-US" dirty="0">
                <a:latin typeface="Consolas"/>
                <a:cs typeface="Consolas"/>
              </a:rPr>
              <a:t>= </a:t>
            </a:r>
            <a:r>
              <a:rPr lang="en-US" dirty="0" smtClean="0">
                <a:latin typeface="Consolas"/>
                <a:cs typeface="Consolas"/>
              </a:rPr>
              <a:t>Thomas</a:t>
            </a:r>
            <a:endParaRPr lang="en-US" dirty="0">
              <a:latin typeface="Consolas"/>
              <a:cs typeface="Consolas"/>
            </a:endParaRPr>
          </a:p>
          <a:p>
            <a:pPr marL="457200" lvl="1" indent="0">
              <a:buNone/>
            </a:pPr>
            <a:r>
              <a:rPr lang="en-US" dirty="0" smtClean="0">
                <a:solidFill>
                  <a:schemeClr val="tx2">
                    <a:lumMod val="60000"/>
                    <a:lumOff val="40000"/>
                  </a:schemeClr>
                </a:solidFill>
                <a:latin typeface="Consolas"/>
                <a:cs typeface="Consolas"/>
              </a:rPr>
              <a:t>hello</a:t>
            </a:r>
            <a:r>
              <a:rPr lang="en-US" dirty="0" smtClean="0">
                <a:latin typeface="Consolas"/>
                <a:cs typeface="Consolas"/>
              </a:rPr>
              <a:t>:</a:t>
            </a:r>
          </a:p>
          <a:p>
            <a:pPr marL="457200" lvl="1" indent="0">
              <a:buNone/>
            </a:pPr>
            <a:r>
              <a:rPr lang="en-US" dirty="0" smtClean="0">
                <a:latin typeface="Consolas"/>
                <a:cs typeface="Consolas"/>
              </a:rPr>
              <a:t>	echo “Hi, my name is </a:t>
            </a:r>
            <a:r>
              <a:rPr lang="en-US" dirty="0" smtClean="0">
                <a:solidFill>
                  <a:srgbClr val="C0504D"/>
                </a:solidFill>
                <a:latin typeface="Consolas"/>
                <a:cs typeface="Consolas"/>
              </a:rPr>
              <a:t>$(NAME)</a:t>
            </a:r>
            <a:r>
              <a:rPr lang="en-US" dirty="0" smtClean="0">
                <a:latin typeface="Consolas"/>
                <a:cs typeface="Consolas"/>
              </a:rPr>
              <a:t>.”</a:t>
            </a:r>
          </a:p>
          <a:p>
            <a:endParaRPr lang="en-US" dirty="0" smtClean="0"/>
          </a:p>
          <a:p>
            <a:r>
              <a:rPr lang="en-US" dirty="0" smtClean="0"/>
              <a:t>Using $ signs in your recipes</a:t>
            </a:r>
          </a:p>
          <a:p>
            <a:pPr marL="0" indent="0">
              <a:buNone/>
            </a:pPr>
            <a:r>
              <a:rPr lang="en-US" sz="2800" dirty="0">
                <a:latin typeface="Consolas"/>
                <a:cs typeface="Consolas"/>
              </a:rPr>
              <a:t>	</a:t>
            </a:r>
            <a:r>
              <a:rPr lang="en-US" sz="2800" dirty="0" err="1" smtClean="0">
                <a:solidFill>
                  <a:srgbClr val="558ED5"/>
                </a:solidFill>
                <a:latin typeface="Consolas"/>
                <a:cs typeface="Consolas"/>
              </a:rPr>
              <a:t>check_balance</a:t>
            </a:r>
            <a:r>
              <a:rPr lang="en-US" sz="2800" dirty="0" smtClean="0">
                <a:latin typeface="Consolas"/>
                <a:cs typeface="Consolas"/>
              </a:rPr>
              <a:t>:</a:t>
            </a:r>
          </a:p>
          <a:p>
            <a:pPr marL="0" indent="0">
              <a:buNone/>
            </a:pPr>
            <a:r>
              <a:rPr lang="en-US" sz="2800" dirty="0">
                <a:latin typeface="Consolas"/>
                <a:cs typeface="Consolas"/>
              </a:rPr>
              <a:t>	</a:t>
            </a:r>
            <a:r>
              <a:rPr lang="en-US" sz="2800" dirty="0" smtClean="0">
                <a:latin typeface="Consolas"/>
                <a:cs typeface="Consolas"/>
              </a:rPr>
              <a:t>	echo “Your balance is </a:t>
            </a:r>
            <a:r>
              <a:rPr lang="en-US" sz="2800" dirty="0" smtClean="0">
                <a:solidFill>
                  <a:srgbClr val="C0504D"/>
                </a:solidFill>
                <a:latin typeface="Consolas"/>
                <a:cs typeface="Consolas"/>
              </a:rPr>
              <a:t>$$</a:t>
            </a:r>
            <a:r>
              <a:rPr lang="en-US" sz="2800" dirty="0" smtClean="0">
                <a:latin typeface="Consolas"/>
                <a:cs typeface="Consolas"/>
              </a:rPr>
              <a:t>17.03”</a:t>
            </a:r>
          </a:p>
          <a:p>
            <a:endParaRPr lang="en-US" dirty="0" smtClean="0"/>
          </a:p>
          <a:p>
            <a:r>
              <a:rPr lang="en-US" dirty="0" smtClean="0"/>
              <a:t>Targets don’t have to be files</a:t>
            </a:r>
          </a:p>
        </p:txBody>
      </p:sp>
    </p:spTree>
    <p:extLst>
      <p:ext uri="{BB962C8B-B14F-4D97-AF65-F5344CB8AC3E}">
        <p14:creationId xmlns:p14="http://schemas.microsoft.com/office/powerpoint/2010/main" val="1373840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a:bodyPr>
          <a:lstStyle/>
          <a:p>
            <a:r>
              <a:rPr lang="en-US" dirty="0" smtClean="0"/>
              <a:t>Recipes don’t have to have actions</a:t>
            </a:r>
          </a:p>
          <a:p>
            <a:pPr marL="0" indent="0">
              <a:buNone/>
            </a:pPr>
            <a:r>
              <a:rPr lang="en-US" sz="2800" dirty="0">
                <a:latin typeface="Consolas"/>
                <a:cs typeface="Consolas"/>
              </a:rPr>
              <a:t>	</a:t>
            </a:r>
            <a:r>
              <a:rPr lang="en-US" sz="2800" dirty="0" smtClean="0">
                <a:solidFill>
                  <a:schemeClr val="tx2">
                    <a:lumMod val="60000"/>
                    <a:lumOff val="40000"/>
                  </a:schemeClr>
                </a:solidFill>
                <a:latin typeface="Consolas"/>
                <a:cs typeface="Consolas"/>
              </a:rPr>
              <a:t>all</a:t>
            </a:r>
            <a:r>
              <a:rPr lang="en-US" sz="2800" dirty="0" smtClean="0">
                <a:latin typeface="Consolas"/>
                <a:cs typeface="Consolas"/>
              </a:rPr>
              <a:t>: </a:t>
            </a:r>
            <a:r>
              <a:rPr lang="en-US" sz="2800" dirty="0" err="1" smtClean="0">
                <a:solidFill>
                  <a:schemeClr val="accent3">
                    <a:lumMod val="75000"/>
                  </a:schemeClr>
                </a:solidFill>
                <a:latin typeface="Consolas"/>
                <a:cs typeface="Consolas"/>
              </a:rPr>
              <a:t>gag_aa_freq.tsv</a:t>
            </a:r>
            <a:r>
              <a:rPr lang="en-US" sz="2800" dirty="0" smtClean="0">
                <a:solidFill>
                  <a:schemeClr val="accent3">
                    <a:lumMod val="75000"/>
                  </a:schemeClr>
                </a:solidFill>
                <a:latin typeface="Consolas"/>
                <a:cs typeface="Consolas"/>
              </a:rPr>
              <a:t> </a:t>
            </a:r>
            <a:r>
              <a:rPr lang="en-US" sz="2800" dirty="0" err="1" smtClean="0">
                <a:solidFill>
                  <a:schemeClr val="accent3">
                    <a:lumMod val="75000"/>
                  </a:schemeClr>
                </a:solidFill>
                <a:latin typeface="Consolas"/>
                <a:cs typeface="Consolas"/>
              </a:rPr>
              <a:t>env_aa_freq.tsv</a:t>
            </a:r>
            <a:endParaRPr lang="en-US" sz="2800" dirty="0" smtClean="0">
              <a:solidFill>
                <a:schemeClr val="accent3">
                  <a:lumMod val="75000"/>
                </a:schemeClr>
              </a:solidFill>
              <a:latin typeface="Consolas"/>
              <a:cs typeface="Consolas"/>
            </a:endParaRPr>
          </a:p>
          <a:p>
            <a:pPr marL="0" indent="0">
              <a:buNone/>
            </a:pPr>
            <a:endParaRPr lang="en-US" sz="2800" dirty="0" smtClean="0">
              <a:latin typeface="Consolas"/>
              <a:cs typeface="Consolas"/>
            </a:endParaRPr>
          </a:p>
          <a:p>
            <a:r>
              <a:rPr lang="en-US" dirty="0" smtClean="0"/>
              <a:t>Prerequisites don’t have to be recipes</a:t>
            </a: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200"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200" lvl="1" indent="0">
              <a:buNone/>
            </a:pPr>
            <a:endParaRPr lang="en-US" dirty="0" smtClean="0">
              <a:latin typeface="Consolas"/>
              <a:cs typeface="Consolas"/>
            </a:endParaRPr>
          </a:p>
        </p:txBody>
      </p:sp>
    </p:spTree>
    <p:extLst>
      <p:ext uri="{BB962C8B-B14F-4D97-AF65-F5344CB8AC3E}">
        <p14:creationId xmlns:p14="http://schemas.microsoft.com/office/powerpoint/2010/main" val="969752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a:bodyPr>
          <a:lstStyle/>
          <a:p>
            <a:r>
              <a:rPr lang="en-US" dirty="0" smtClean="0"/>
              <a:t>Recipes don’t have to have actions</a:t>
            </a:r>
          </a:p>
          <a:p>
            <a:pPr marL="0" indent="0">
              <a:buNone/>
            </a:pPr>
            <a:r>
              <a:rPr lang="en-US" sz="2800" dirty="0">
                <a:latin typeface="Consolas"/>
                <a:cs typeface="Consolas"/>
              </a:rPr>
              <a:t>	</a:t>
            </a:r>
            <a:r>
              <a:rPr lang="en-US" sz="2800" dirty="0" smtClean="0">
                <a:solidFill>
                  <a:schemeClr val="tx2">
                    <a:lumMod val="60000"/>
                    <a:lumOff val="40000"/>
                  </a:schemeClr>
                </a:solidFill>
                <a:latin typeface="Consolas"/>
                <a:cs typeface="Consolas"/>
              </a:rPr>
              <a:t>all</a:t>
            </a:r>
            <a:r>
              <a:rPr lang="en-US" sz="2800" dirty="0" smtClean="0">
                <a:latin typeface="Consolas"/>
                <a:cs typeface="Consolas"/>
              </a:rPr>
              <a:t>: </a:t>
            </a:r>
            <a:r>
              <a:rPr lang="en-US" sz="2800" dirty="0" err="1" smtClean="0">
                <a:solidFill>
                  <a:schemeClr val="accent3">
                    <a:lumMod val="75000"/>
                  </a:schemeClr>
                </a:solidFill>
                <a:latin typeface="Consolas"/>
                <a:cs typeface="Consolas"/>
              </a:rPr>
              <a:t>gag_aa_freq.tsv</a:t>
            </a:r>
            <a:r>
              <a:rPr lang="en-US" sz="2800" dirty="0" smtClean="0">
                <a:solidFill>
                  <a:schemeClr val="accent3">
                    <a:lumMod val="75000"/>
                  </a:schemeClr>
                </a:solidFill>
                <a:latin typeface="Consolas"/>
                <a:cs typeface="Consolas"/>
              </a:rPr>
              <a:t> </a:t>
            </a:r>
            <a:r>
              <a:rPr lang="en-US" sz="2800" dirty="0" err="1" smtClean="0">
                <a:solidFill>
                  <a:schemeClr val="accent3">
                    <a:lumMod val="75000"/>
                  </a:schemeClr>
                </a:solidFill>
                <a:latin typeface="Consolas"/>
                <a:cs typeface="Consolas"/>
              </a:rPr>
              <a:t>env_aa_freq.tsv</a:t>
            </a:r>
            <a:endParaRPr lang="en-US" sz="2800" dirty="0" smtClean="0">
              <a:solidFill>
                <a:schemeClr val="accent3">
                  <a:lumMod val="75000"/>
                </a:schemeClr>
              </a:solidFill>
              <a:latin typeface="Consolas"/>
              <a:cs typeface="Consolas"/>
            </a:endParaRPr>
          </a:p>
          <a:p>
            <a:pPr marL="0" indent="0">
              <a:buNone/>
            </a:pPr>
            <a:endParaRPr lang="en-US" sz="2800" dirty="0" smtClean="0">
              <a:latin typeface="Consolas"/>
              <a:cs typeface="Consolas"/>
            </a:endParaRPr>
          </a:p>
          <a:p>
            <a:r>
              <a:rPr lang="en-US" dirty="0" smtClean="0"/>
              <a:t>Prerequisites don’t have to be recipes</a:t>
            </a: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200"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200" lvl="1" indent="0">
              <a:buNone/>
            </a:pPr>
            <a:endParaRPr lang="en-US" dirty="0" smtClean="0">
              <a:latin typeface="Consolas"/>
              <a:cs typeface="Consolas"/>
            </a:endParaRP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err="1" smtClean="0">
                <a:solidFill>
                  <a:srgbClr val="77933C"/>
                </a:solidFill>
                <a:latin typeface="Consolas"/>
                <a:cs typeface="Consolas"/>
              </a:rPr>
              <a:t>CountAAFreq.pl</a:t>
            </a:r>
            <a:r>
              <a:rPr lang="en-US" dirty="0" smtClean="0">
                <a:solidFill>
                  <a:srgbClr val="77933C"/>
                </a:solidFill>
                <a:latin typeface="Consolas"/>
                <a:cs typeface="Consolas"/>
              </a:rPr>
              <a:t> %_</a:t>
            </a:r>
            <a:r>
              <a:rPr lang="en-US" dirty="0" err="1" smtClean="0">
                <a:solidFill>
                  <a:srgbClr val="77933C"/>
                </a:solidFill>
                <a:latin typeface="Consolas"/>
                <a:cs typeface="Consolas"/>
              </a:rPr>
              <a:t>aa.nxs</a:t>
            </a:r>
            <a:endParaRPr lang="en-US" dirty="0" smtClean="0">
              <a:solidFill>
                <a:srgbClr val="77933C"/>
              </a:solidFill>
              <a:latin typeface="Consolas"/>
              <a:cs typeface="Consolas"/>
            </a:endParaRPr>
          </a:p>
          <a:p>
            <a:pPr marL="457200" lvl="1" indent="0">
              <a:buNone/>
            </a:pPr>
            <a:r>
              <a:rPr lang="en-US" dirty="0">
                <a:latin typeface="Consolas"/>
                <a:cs typeface="Consolas"/>
              </a:rPr>
              <a:t>	</a:t>
            </a:r>
            <a:r>
              <a:rPr lang="en-US" dirty="0" err="1">
                <a:latin typeface="Consolas"/>
                <a:cs typeface="Consolas"/>
              </a:rPr>
              <a:t>perl</a:t>
            </a:r>
            <a:r>
              <a:rPr lang="en-US" dirty="0">
                <a:latin typeface="Consolas"/>
                <a:cs typeface="Consolas"/>
              </a:rPr>
              <a:t> </a:t>
            </a:r>
            <a:r>
              <a:rPr lang="en-US" dirty="0" smtClean="0">
                <a:solidFill>
                  <a:srgbClr val="77933C"/>
                </a:solidFill>
                <a:latin typeface="Consolas"/>
                <a:cs typeface="Consolas"/>
              </a:rPr>
              <a:t>$^</a:t>
            </a:r>
            <a:r>
              <a:rPr lang="en-US" dirty="0" smtClean="0">
                <a:latin typeface="Consolas"/>
                <a:cs typeface="Consolas"/>
              </a:rPr>
              <a:t> </a:t>
            </a:r>
            <a:r>
              <a:rPr lang="en-US" dirty="0">
                <a:solidFill>
                  <a:srgbClr val="558ED5"/>
                </a:solidFill>
                <a:latin typeface="Consolas"/>
                <a:cs typeface="Consolas"/>
              </a:rPr>
              <a:t>$@ </a:t>
            </a:r>
            <a:r>
              <a:rPr lang="en-US" dirty="0" smtClean="0">
                <a:latin typeface="Consolas"/>
                <a:cs typeface="Consolas"/>
              </a:rPr>
              <a:t>0.25 0.5</a:t>
            </a:r>
            <a:endParaRPr lang="en-US" dirty="0">
              <a:latin typeface="Consolas"/>
              <a:cs typeface="Consolas"/>
            </a:endParaRPr>
          </a:p>
        </p:txBody>
      </p:sp>
    </p:spTree>
    <p:extLst>
      <p:ext uri="{BB962C8B-B14F-4D97-AF65-F5344CB8AC3E}">
        <p14:creationId xmlns:p14="http://schemas.microsoft.com/office/powerpoint/2010/main" val="287322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Pipelines</a:t>
            </a:r>
          </a:p>
          <a:p>
            <a:r>
              <a:rPr lang="en-US" dirty="0" smtClean="0"/>
              <a:t>Scripts</a:t>
            </a:r>
          </a:p>
          <a:p>
            <a:r>
              <a:rPr lang="en-US" dirty="0" smtClean="0"/>
              <a:t>Data cleanup</a:t>
            </a:r>
          </a:p>
          <a:p>
            <a:r>
              <a:rPr lang="en-US" dirty="0" smtClean="0"/>
              <a:t>Analysis steps</a:t>
            </a:r>
          </a:p>
          <a:p>
            <a:r>
              <a:rPr lang="en-US" dirty="0" smtClean="0"/>
              <a:t>Producing graphs and charts</a:t>
            </a:r>
          </a:p>
          <a:p>
            <a:r>
              <a:rPr lang="en-US" dirty="0" smtClean="0"/>
              <a:t>etc…</a:t>
            </a:r>
          </a:p>
          <a:p>
            <a:endParaRPr lang="en-US" dirty="0" smtClean="0"/>
          </a:p>
        </p:txBody>
      </p:sp>
    </p:spTree>
    <p:extLst>
      <p:ext uri="{BB962C8B-B14F-4D97-AF65-F5344CB8AC3E}">
        <p14:creationId xmlns:p14="http://schemas.microsoft.com/office/powerpoint/2010/main" val="1440627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endParaRPr lang="en-US" dirty="0"/>
          </a:p>
        </p:txBody>
      </p:sp>
      <p:sp>
        <p:nvSpPr>
          <p:cNvPr id="4" name="Subtitle 2"/>
          <p:cNvSpPr txBox="1">
            <a:spLocks/>
          </p:cNvSpPr>
          <p:nvPr/>
        </p:nvSpPr>
        <p:spPr>
          <a:xfrm>
            <a:off x="0" y="6475187"/>
            <a:ext cx="9144000" cy="395514"/>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600" dirty="0" smtClean="0">
                <a:solidFill>
                  <a:schemeClr val="bg1">
                    <a:lumMod val="50000"/>
                  </a:schemeClr>
                </a:solidFill>
              </a:rPr>
              <a:t>http://</a:t>
            </a:r>
            <a:r>
              <a:rPr lang="en-US" sz="1600" dirty="0" err="1" smtClean="0">
                <a:solidFill>
                  <a:schemeClr val="bg1">
                    <a:lumMod val="50000"/>
                  </a:schemeClr>
                </a:solidFill>
              </a:rPr>
              <a:t>vincebuffalo.org</a:t>
            </a:r>
            <a:r>
              <a:rPr lang="en-US" sz="1600" dirty="0" smtClean="0">
                <a:solidFill>
                  <a:schemeClr val="bg1">
                    <a:lumMod val="50000"/>
                  </a:schemeClr>
                </a:solidFill>
              </a:rPr>
              <a:t>/2012/03/08/the-beauty-of-bioconductor.html#information_leakage_and_statistics_at_every_level</a:t>
            </a:r>
            <a:endParaRPr lang="en-US" sz="1600" dirty="0">
              <a:solidFill>
                <a:schemeClr val="bg1">
                  <a:lumMod val="50000"/>
                </a:schemeClr>
              </a:solidFill>
            </a:endParaRPr>
          </a:p>
        </p:txBody>
      </p:sp>
    </p:spTree>
    <p:extLst>
      <p:ext uri="{BB962C8B-B14F-4D97-AF65-F5344CB8AC3E}">
        <p14:creationId xmlns:p14="http://schemas.microsoft.com/office/powerpoint/2010/main" val="279610827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t> gotchas</a:t>
            </a:r>
            <a:endParaRPr lang="en-US" dirty="0"/>
          </a:p>
        </p:txBody>
      </p:sp>
      <p:sp>
        <p:nvSpPr>
          <p:cNvPr id="3" name="Content Placeholder 2"/>
          <p:cNvSpPr>
            <a:spLocks noGrp="1"/>
          </p:cNvSpPr>
          <p:nvPr>
            <p:ph idx="1"/>
          </p:nvPr>
        </p:nvSpPr>
        <p:spPr/>
        <p:txBody>
          <a:bodyPr>
            <a:normAutofit/>
          </a:bodyPr>
          <a:lstStyle/>
          <a:p>
            <a:r>
              <a:rPr lang="en-US" dirty="0" smtClean="0">
                <a:cs typeface="Calibri"/>
              </a:rPr>
              <a:t>Hard tabs vs. spaces</a:t>
            </a:r>
          </a:p>
          <a:p>
            <a:r>
              <a:rPr lang="en-US" dirty="0" smtClean="0">
                <a:cs typeface="Calibri"/>
              </a:rPr>
              <a:t>Force updates after changing </a:t>
            </a:r>
            <a:r>
              <a:rPr lang="en-US" dirty="0" err="1" smtClean="0">
                <a:latin typeface="Consolas"/>
                <a:cs typeface="Consolas"/>
              </a:rPr>
              <a:t>Makefile</a:t>
            </a:r>
            <a:endParaRPr lang="en-US" dirty="0" smtClean="0">
              <a:cs typeface="Calibri"/>
            </a:endParaRPr>
          </a:p>
          <a:p>
            <a:r>
              <a:rPr lang="en-US" dirty="0" smtClean="0">
                <a:cs typeface="Calibri"/>
              </a:rPr>
              <a:t>Change default behavior on error:</a:t>
            </a:r>
          </a:p>
          <a:p>
            <a:endParaRPr lang="en-US" dirty="0">
              <a:latin typeface="Consolas"/>
              <a:cs typeface="Consolas"/>
            </a:endParaRPr>
          </a:p>
          <a:p>
            <a:pPr marL="0" indent="0">
              <a:buNone/>
            </a:pPr>
            <a:r>
              <a:rPr lang="en-US" dirty="0" smtClean="0">
                <a:solidFill>
                  <a:srgbClr val="C0504D"/>
                </a:solidFill>
                <a:latin typeface="Consolas"/>
                <a:cs typeface="Consolas"/>
              </a:rPr>
              <a:t>SHELL</a:t>
            </a:r>
            <a:r>
              <a:rPr lang="en-US" dirty="0" smtClean="0">
                <a:latin typeface="Consolas"/>
                <a:cs typeface="Consolas"/>
              </a:rPr>
              <a:t> := /</a:t>
            </a:r>
            <a:r>
              <a:rPr lang="en-US" dirty="0" smtClean="0">
                <a:latin typeface="Consolas"/>
                <a:cs typeface="Consolas"/>
              </a:rPr>
              <a:t>bin/bash</a:t>
            </a:r>
          </a:p>
          <a:p>
            <a:pPr marL="0" indent="0">
              <a:buNone/>
            </a:pPr>
            <a:r>
              <a:rPr lang="en-US" dirty="0" smtClean="0">
                <a:latin typeface="Consolas"/>
                <a:cs typeface="Consolas"/>
              </a:rPr>
              <a:t>export </a:t>
            </a:r>
            <a:r>
              <a:rPr lang="en-US" dirty="0" smtClean="0">
                <a:solidFill>
                  <a:srgbClr val="C0504D"/>
                </a:solidFill>
                <a:latin typeface="Consolas"/>
                <a:cs typeface="Consolas"/>
              </a:rPr>
              <a:t>SHELLOPTS</a:t>
            </a:r>
            <a:r>
              <a:rPr lang="en-US" dirty="0" smtClean="0">
                <a:latin typeface="Consolas"/>
                <a:cs typeface="Consolas"/>
              </a:rPr>
              <a:t> := </a:t>
            </a:r>
            <a:r>
              <a:rPr lang="en-US" dirty="0" err="1" smtClean="0">
                <a:latin typeface="Consolas"/>
                <a:cs typeface="Consolas"/>
              </a:rPr>
              <a:t>errexit:pipefail</a:t>
            </a:r>
            <a:endParaRPr lang="en-US" dirty="0" smtClean="0">
              <a:latin typeface="Consolas"/>
              <a:cs typeface="Consolas"/>
            </a:endParaRPr>
          </a:p>
          <a:p>
            <a:pPr marL="0" indent="0">
              <a:buNone/>
            </a:pPr>
            <a:r>
              <a:rPr lang="en-US" dirty="0" smtClean="0">
                <a:solidFill>
                  <a:schemeClr val="tx2">
                    <a:lumMod val="60000"/>
                    <a:lumOff val="40000"/>
                  </a:schemeClr>
                </a:solidFill>
                <a:latin typeface="Consolas"/>
                <a:cs typeface="Consolas"/>
              </a:rPr>
              <a:t>.DELETE_ON_ERROR</a:t>
            </a:r>
            <a:r>
              <a:rPr lang="en-US" dirty="0" smtClean="0">
                <a:latin typeface="Consolas"/>
                <a:cs typeface="Consolas"/>
              </a:rPr>
              <a:t>:</a:t>
            </a:r>
            <a:endParaRPr lang="en-US" dirty="0">
              <a:latin typeface="Consolas"/>
              <a:cs typeface="Consolas"/>
            </a:endParaRPr>
          </a:p>
        </p:txBody>
      </p:sp>
    </p:spTree>
    <p:extLst>
      <p:ext uri="{BB962C8B-B14F-4D97-AF65-F5344CB8AC3E}">
        <p14:creationId xmlns:p14="http://schemas.microsoft.com/office/powerpoint/2010/main" val="373569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Parallelize!</a:t>
            </a:r>
            <a:endParaRPr lang="en-US" dirty="0"/>
          </a:p>
        </p:txBody>
      </p:sp>
      <p:sp>
        <p:nvSpPr>
          <p:cNvPr id="3" name="Content Placeholder 2"/>
          <p:cNvSpPr>
            <a:spLocks noGrp="1"/>
          </p:cNvSpPr>
          <p:nvPr>
            <p:ph idx="1"/>
          </p:nvPr>
        </p:nvSpPr>
        <p:spPr/>
        <p:txBody>
          <a:bodyPr/>
          <a:lstStyle/>
          <a:p>
            <a:r>
              <a:rPr lang="en-US" dirty="0" smtClean="0">
                <a:latin typeface="Consolas"/>
                <a:cs typeface="Consolas"/>
              </a:rPr>
              <a:t>make –j 24</a:t>
            </a:r>
          </a:p>
          <a:p>
            <a:r>
              <a:rPr lang="en-US" dirty="0" smtClean="0">
                <a:latin typeface="Consolas"/>
                <a:cs typeface="Consolas"/>
              </a:rPr>
              <a:t>parallel</a:t>
            </a:r>
          </a:p>
          <a:p>
            <a:r>
              <a:rPr lang="en-US" dirty="0" err="1" smtClean="0">
                <a:latin typeface="Consolas"/>
                <a:cs typeface="Consolas"/>
              </a:rPr>
              <a:t>xargs</a:t>
            </a:r>
            <a:r>
              <a:rPr lang="en-US" dirty="0" smtClean="0">
                <a:latin typeface="Consolas"/>
                <a:cs typeface="Consolas"/>
              </a:rPr>
              <a:t> –P 24</a:t>
            </a:r>
            <a:endParaRPr lang="en-US" dirty="0">
              <a:latin typeface="Consolas"/>
              <a:cs typeface="Consolas"/>
            </a:endParaRPr>
          </a:p>
        </p:txBody>
      </p:sp>
    </p:spTree>
    <p:extLst>
      <p:ext uri="{BB962C8B-B14F-4D97-AF65-F5344CB8AC3E}">
        <p14:creationId xmlns:p14="http://schemas.microsoft.com/office/powerpoint/2010/main" val="364500555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parallelized?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8580693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326731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endParaRPr lang="en-US" baseline="30000" dirty="0" smtClean="0"/>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p:txBody>
      </p:sp>
      <p:sp>
        <p:nvSpPr>
          <p:cNvPr id="5" name="Subtitle 2"/>
          <p:cNvSpPr txBox="1">
            <a:spLocks/>
          </p:cNvSpPr>
          <p:nvPr/>
        </p:nvSpPr>
        <p:spPr>
          <a:xfrm>
            <a:off x="0" y="6475187"/>
            <a:ext cx="9144000" cy="39551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endParaRPr lang="en-US" sz="1400" dirty="0">
              <a:solidFill>
                <a:schemeClr val="bg1">
                  <a:lumMod val="50000"/>
                </a:schemeClr>
              </a:solidFill>
            </a:endParaRPr>
          </a:p>
        </p:txBody>
      </p:sp>
    </p:spTree>
    <p:extLst>
      <p:ext uri="{BB962C8B-B14F-4D97-AF65-F5344CB8AC3E}">
        <p14:creationId xmlns:p14="http://schemas.microsoft.com/office/powerpoint/2010/main" val="285145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r>
              <a:rPr lang="en-US" dirty="0" smtClean="0">
                <a:solidFill>
                  <a:schemeClr val="accent6">
                    <a:lumMod val="75000"/>
                  </a:schemeClr>
                </a:solidFill>
              </a:rPr>
              <a:t>*</a:t>
            </a:r>
            <a:endParaRPr lang="en-US" baseline="30000" dirty="0" smtClean="0">
              <a:solidFill>
                <a:schemeClr val="accent6">
                  <a:lumMod val="75000"/>
                </a:schemeClr>
              </a:solidFill>
            </a:endParaRPr>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a:p>
            <a:pPr marL="0" indent="0">
              <a:buNone/>
            </a:pPr>
            <a:endParaRPr lang="en-US" dirty="0" smtClean="0"/>
          </a:p>
        </p:txBody>
      </p:sp>
      <p:sp>
        <p:nvSpPr>
          <p:cNvPr id="5" name="Subtitle 2"/>
          <p:cNvSpPr txBox="1">
            <a:spLocks/>
          </p:cNvSpPr>
          <p:nvPr/>
        </p:nvSpPr>
        <p:spPr>
          <a:xfrm>
            <a:off x="0" y="6276769"/>
            <a:ext cx="9144000" cy="59393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400" dirty="0" smtClean="0">
                <a:solidFill>
                  <a:schemeClr val="bg1">
                    <a:lumMod val="50000"/>
                  </a:schemeClr>
                </a:solidFill>
              </a:rPr>
              <a:t> </a:t>
            </a:r>
            <a:r>
              <a:rPr lang="en-US" sz="1400" dirty="0" smtClean="0">
                <a:solidFill>
                  <a:schemeClr val="accent6">
                    <a:lumMod val="75000"/>
                  </a:schemeClr>
                </a:solidFill>
              </a:rPr>
              <a:t>*</a:t>
            </a:r>
            <a:r>
              <a:rPr lang="en-US" sz="1400" dirty="0" smtClean="0">
                <a:solidFill>
                  <a:schemeClr val="bg1">
                    <a:lumMod val="50000"/>
                  </a:schemeClr>
                </a:solidFill>
              </a:rPr>
              <a:t> http://software-</a:t>
            </a:r>
            <a:r>
              <a:rPr lang="en-US" sz="1400" dirty="0" err="1" smtClean="0">
                <a:solidFill>
                  <a:schemeClr val="bg1">
                    <a:lumMod val="50000"/>
                  </a:schemeClr>
                </a:solidFill>
              </a:rPr>
              <a:t>carpentry.org</a:t>
            </a:r>
            <a:r>
              <a:rPr lang="en-US" sz="1400" dirty="0" smtClean="0">
                <a:solidFill>
                  <a:schemeClr val="bg1">
                    <a:lumMod val="50000"/>
                  </a:schemeClr>
                </a:solidFill>
              </a:rPr>
              <a:t>/blog/2013/02/correctness-</a:t>
            </a:r>
            <a:r>
              <a:rPr lang="en-US" sz="1400" dirty="0" err="1" smtClean="0">
                <a:solidFill>
                  <a:schemeClr val="bg1">
                    <a:lumMod val="50000"/>
                  </a:schemeClr>
                </a:solidFill>
              </a:rPr>
              <a:t>isnt</a:t>
            </a:r>
            <a:r>
              <a:rPr lang="en-US" sz="1400" dirty="0" smtClean="0">
                <a:solidFill>
                  <a:schemeClr val="bg1">
                    <a:lumMod val="50000"/>
                  </a:schemeClr>
                </a:solidFill>
              </a:rPr>
              <a:t>-</a:t>
            </a:r>
            <a:r>
              <a:rPr lang="en-US" sz="1400" dirty="0" err="1" smtClean="0">
                <a:solidFill>
                  <a:schemeClr val="bg1">
                    <a:lumMod val="50000"/>
                  </a:schemeClr>
                </a:solidFill>
              </a:rPr>
              <a:t>compelling.html</a:t>
            </a:r>
            <a:endParaRPr lang="en-US" sz="1400" dirty="0" smtClean="0">
              <a:solidFill>
                <a:schemeClr val="bg1">
                  <a:lumMod val="50000"/>
                </a:schemeClr>
              </a:solidFill>
            </a:endParaRPr>
          </a:p>
          <a:p>
            <a:pPr marL="0" indent="0" algn="r">
              <a:buNone/>
            </a:pPr>
            <a:r>
              <a:rPr lang="en-US" sz="1400" dirty="0" smtClean="0">
                <a:solidFill>
                  <a:schemeClr val="bg1">
                    <a:lumMod val="50000"/>
                  </a:schemeClr>
                </a:solidFill>
              </a:rPr>
              <a:t>http://</a:t>
            </a:r>
            <a:r>
              <a:rPr lang="en-US" sz="1400" dirty="0" err="1" smtClean="0">
                <a:solidFill>
                  <a:schemeClr val="bg1">
                    <a:lumMod val="50000"/>
                  </a:schemeClr>
                </a:solidFill>
              </a:rPr>
              <a:t>www.davidhbailey.com</a:t>
            </a:r>
            <a:r>
              <a:rPr lang="en-US" sz="1400" dirty="0" smtClean="0">
                <a:solidFill>
                  <a:schemeClr val="bg1">
                    <a:lumMod val="50000"/>
                  </a:schemeClr>
                </a:solidFill>
              </a:rPr>
              <a:t>/</a:t>
            </a:r>
            <a:r>
              <a:rPr lang="en-US" sz="1400" dirty="0" err="1" smtClean="0">
                <a:solidFill>
                  <a:schemeClr val="bg1">
                    <a:lumMod val="50000"/>
                  </a:schemeClr>
                </a:solidFill>
              </a:rPr>
              <a:t>dhbpapers</a:t>
            </a:r>
            <a:r>
              <a:rPr lang="en-US" sz="1400" dirty="0" smtClean="0">
                <a:solidFill>
                  <a:schemeClr val="bg1">
                    <a:lumMod val="50000"/>
                  </a:schemeClr>
                </a:solidFill>
              </a:rPr>
              <a:t>/</a:t>
            </a:r>
            <a:r>
              <a:rPr lang="en-US" sz="1400" dirty="0" err="1" smtClean="0">
                <a:solidFill>
                  <a:schemeClr val="bg1">
                    <a:lumMod val="50000"/>
                  </a:schemeClr>
                </a:solidFill>
              </a:rPr>
              <a:t>icerm-report.pdf</a:t>
            </a:r>
            <a:endParaRPr lang="en-US" sz="1400" dirty="0">
              <a:solidFill>
                <a:schemeClr val="bg1">
                  <a:lumMod val="50000"/>
                </a:schemeClr>
              </a:solidFill>
            </a:endParaRPr>
          </a:p>
        </p:txBody>
      </p:sp>
    </p:spTree>
    <p:extLst>
      <p:ext uri="{BB962C8B-B14F-4D97-AF65-F5344CB8AC3E}">
        <p14:creationId xmlns:p14="http://schemas.microsoft.com/office/powerpoint/2010/main" val="3271393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r>
              <a:rPr lang="en-US" dirty="0" smtClean="0"/>
              <a:t>Produces (</a:t>
            </a:r>
            <a:r>
              <a:rPr lang="en-US" i="1" dirty="0" smtClean="0"/>
              <a:t>makes</a:t>
            </a:r>
            <a:r>
              <a:rPr lang="en-US" dirty="0" smtClean="0"/>
              <a:t>) files using recipes</a:t>
            </a:r>
          </a:p>
          <a:p>
            <a:r>
              <a:rPr lang="en-US" dirty="0" smtClean="0"/>
              <a:t>Recipes are plain text files named </a:t>
            </a:r>
            <a:r>
              <a:rPr lang="en-US" i="1" dirty="0" err="1" smtClean="0">
                <a:latin typeface="Consolas"/>
                <a:cs typeface="Consolas"/>
              </a:rPr>
              <a:t>Makefile</a:t>
            </a:r>
            <a:endParaRPr lang="en-US" i="1" dirty="0" smtClean="0">
              <a:latin typeface="Consolas"/>
              <a:cs typeface="Consolas"/>
            </a:endParaRPr>
          </a:p>
          <a:p>
            <a:r>
              <a:rPr lang="en-US" dirty="0" smtClean="0">
                <a:cs typeface="Consolas"/>
              </a:rPr>
              <a:t>Language </a:t>
            </a:r>
            <a:r>
              <a:rPr lang="en-US" dirty="0" smtClean="0">
                <a:cs typeface="Consolas"/>
              </a:rPr>
              <a:t>agnostic</a:t>
            </a:r>
          </a:p>
          <a:p>
            <a:r>
              <a:rPr lang="en-US" dirty="0" smtClean="0">
                <a:cs typeface="Consolas"/>
              </a:rPr>
              <a:t>Only does the work necessary</a:t>
            </a:r>
          </a:p>
          <a:p>
            <a:endParaRPr lang="en-US" i="1" dirty="0" smtClean="0">
              <a:latin typeface="Consolas"/>
              <a:cs typeface="Consolas"/>
            </a:endParaRPr>
          </a:p>
          <a:p>
            <a:r>
              <a:rPr lang="en-US" dirty="0" smtClean="0"/>
              <a:t>Simple to start, allows complexity</a:t>
            </a:r>
          </a:p>
        </p:txBody>
      </p:sp>
    </p:spTree>
    <p:extLst>
      <p:ext uri="{BB962C8B-B14F-4D97-AF65-F5344CB8AC3E}">
        <p14:creationId xmlns:p14="http://schemas.microsoft.com/office/powerpoint/2010/main" val="31158726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p:txBody>
          <a:bodyPr/>
          <a:lstStyle/>
          <a:p>
            <a:r>
              <a:rPr lang="en-US" dirty="0" smtClean="0">
                <a:cs typeface="Consolas"/>
              </a:rPr>
              <a:t>Filename(s) to make = </a:t>
            </a:r>
            <a:r>
              <a:rPr lang="en-US" i="1" dirty="0" smtClean="0">
                <a:cs typeface="Consolas"/>
              </a:rPr>
              <a:t>targets</a:t>
            </a:r>
            <a:endParaRPr lang="en-US" dirty="0" smtClean="0">
              <a:cs typeface="Consolas"/>
            </a:endParaRPr>
          </a:p>
          <a:p>
            <a:r>
              <a:rPr lang="en-US" dirty="0" smtClean="0">
                <a:cs typeface="Consolas"/>
              </a:rPr>
              <a:t>Necessary input file(s) = </a:t>
            </a:r>
            <a:r>
              <a:rPr lang="en-US" i="1" dirty="0" smtClean="0">
                <a:solidFill>
                  <a:srgbClr val="000000"/>
                </a:solidFill>
                <a:cs typeface="Consolas"/>
              </a:rPr>
              <a:t>prerequisites</a:t>
            </a:r>
            <a:endParaRPr lang="en-US" dirty="0" smtClean="0">
              <a:solidFill>
                <a:srgbClr val="000000"/>
              </a:solidFill>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p>
        </p:txBody>
      </p:sp>
    </p:spTree>
    <p:extLst>
      <p:ext uri="{BB962C8B-B14F-4D97-AF65-F5344CB8AC3E}">
        <p14:creationId xmlns:p14="http://schemas.microsoft.com/office/powerpoint/2010/main" val="29386098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err="1">
                <a:solidFill>
                  <a:srgbClr val="77933C"/>
                </a:solidFill>
                <a:latin typeface="Consolas"/>
                <a:cs typeface="Consolas"/>
              </a:rPr>
              <a:t>seqs_na.fasta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solidFill>
                  <a:schemeClr val="accent6">
                    <a:lumMod val="75000"/>
                  </a:schemeClr>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latin typeface="Consolas"/>
                <a:cs typeface="Consolas"/>
              </a:rPr>
              <a:t>	        -frame 1 -clean</a:t>
            </a:r>
            <a:endParaRPr lang="en-US" dirty="0">
              <a:latin typeface="Consolas"/>
              <a:cs typeface="Consolas"/>
            </a:endParaRPr>
          </a:p>
        </p:txBody>
      </p:sp>
    </p:spTree>
    <p:extLst>
      <p:ext uri="{BB962C8B-B14F-4D97-AF65-F5344CB8AC3E}">
        <p14:creationId xmlns:p14="http://schemas.microsoft.com/office/powerpoint/2010/main" val="9473730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a:solidFill>
                  <a:srgbClr val="77933C"/>
                </a:solidFill>
                <a:latin typeface="Consolas"/>
                <a:cs typeface="Consolas"/>
              </a:rPr>
              <a:t>$&lt; </a:t>
            </a:r>
            <a:r>
              <a:rPr lang="en-US" dirty="0" smtClean="0">
                <a:solidFill>
                  <a:srgbClr val="77933C"/>
                </a:solidFill>
                <a:latin typeface="Consolas"/>
                <a:cs typeface="Consolas"/>
              </a:rPr>
              <a:t>           </a:t>
            </a:r>
            <a:r>
              <a:rPr lang="en-US" dirty="0" smtClean="0">
                <a:solidFill>
                  <a:schemeClr val="accent6">
                    <a:lumMod val="75000"/>
                  </a:schemeClr>
                </a:solidFill>
                <a:latin typeface="Consolas"/>
                <a:cs typeface="Consolas"/>
              </a:rPr>
              <a:t>\</a:t>
            </a:r>
            <a:endParaRPr lang="en-US" dirty="0">
              <a:solidFill>
                <a:srgbClr val="77933C"/>
              </a:solidFill>
              <a:latin typeface="Consolas"/>
              <a:cs typeface="Consolas"/>
            </a:endParaRPr>
          </a:p>
          <a:p>
            <a:pPr marL="0" indent="0">
              <a:buNone/>
            </a:pPr>
            <a:r>
              <a:rPr lang="en-US" dirty="0">
                <a:solidFill>
                  <a:srgbClr val="77933C"/>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a:solidFill>
                  <a:schemeClr val="tx2">
                    <a:lumMod val="60000"/>
                    <a:lumOff val="40000"/>
                  </a:schemeClr>
                </a:solidFill>
                <a:latin typeface="Consolas"/>
                <a:cs typeface="Consolas"/>
              </a:rPr>
              <a:t>$@</a:t>
            </a:r>
            <a:r>
              <a:rPr lang="en-US" dirty="0">
                <a:latin typeface="Consolas"/>
                <a:cs typeface="Consolas"/>
              </a:rPr>
              <a:t>   </a:t>
            </a:r>
            <a:r>
              <a:rPr lang="en-US" dirty="0" smtClean="0">
                <a:latin typeface="Consolas"/>
                <a:cs typeface="Consolas"/>
              </a:rPr>
              <a:t>           </a:t>
            </a:r>
            <a:r>
              <a:rPr lang="en-US" dirty="0" smtClean="0">
                <a:solidFill>
                  <a:schemeClr val="accent6">
                    <a:lumMod val="75000"/>
                  </a:schemeClr>
                </a:solidFill>
                <a:latin typeface="Consolas"/>
                <a:cs typeface="Consolas"/>
              </a:rPr>
              <a:t>\</a:t>
            </a:r>
            <a:endParaRPr lang="en-US" dirty="0">
              <a:solidFill>
                <a:schemeClr val="accent6">
                  <a:lumMod val="75000"/>
                </a:schemeClr>
              </a:solidFill>
              <a:latin typeface="Consolas"/>
              <a:cs typeface="Consolas"/>
            </a:endParaRPr>
          </a:p>
          <a:p>
            <a:pPr marL="0" indent="0">
              <a:buNone/>
            </a:pPr>
            <a:r>
              <a:rPr lang="en-US" dirty="0">
                <a:latin typeface="Consolas"/>
                <a:cs typeface="Consolas"/>
              </a:rPr>
              <a:t>	        -frame 1 -clean</a:t>
            </a:r>
            <a:endParaRPr lang="en-US" dirty="0">
              <a:latin typeface="Consolas"/>
              <a:cs typeface="Consolas"/>
            </a:endParaRPr>
          </a:p>
        </p:txBody>
      </p:sp>
    </p:spTree>
    <p:extLst>
      <p:ext uri="{BB962C8B-B14F-4D97-AF65-F5344CB8AC3E}">
        <p14:creationId xmlns:p14="http://schemas.microsoft.com/office/powerpoint/2010/main" val="16287683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seqs_aa.aligned.fa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a:latin typeface="Consolas"/>
                <a:cs typeface="Consolas"/>
              </a:rPr>
              <a:t>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seqs_aa_freq.tsv</a:t>
            </a:r>
            <a:r>
              <a:rPr lang="en-US" sz="2400" dirty="0" smtClean="0">
                <a:latin typeface="Consolas"/>
                <a:cs typeface="Consolas"/>
              </a:rPr>
              <a:t>: </a:t>
            </a:r>
            <a:r>
              <a:rPr lang="en-US" sz="2400" dirty="0" err="1" smtClean="0">
                <a:solidFill>
                  <a:srgbClr val="77933C"/>
                </a:solidFill>
                <a:latin typeface="Consolas"/>
                <a:cs typeface="Consolas"/>
              </a:rPr>
              <a:t>seqs_aa.aligned.fa</a:t>
            </a:r>
            <a:endParaRPr lang="en-US" sz="2400" dirty="0" smtClean="0">
              <a:solidFill>
                <a:srgbClr val="77933C"/>
              </a:solidFill>
              <a:latin typeface="Consolas"/>
              <a:cs typeface="Consolas"/>
            </a:endParaRPr>
          </a:p>
          <a:p>
            <a:pPr marL="0" indent="0">
              <a:buNone/>
            </a:pPr>
            <a:r>
              <a:rPr lang="en-US" sz="2400" dirty="0">
                <a:solidFill>
                  <a:srgbClr val="77933C"/>
                </a:solidFill>
                <a:latin typeface="Consolas"/>
                <a:cs typeface="Consolas"/>
              </a:rPr>
              <a:t>	</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only takes Nexus</a:t>
            </a:r>
          </a:p>
          <a:p>
            <a:pPr marL="0" indent="0">
              <a:buNone/>
            </a:pPr>
            <a:r>
              <a:rPr lang="en-US" sz="2400" dirty="0">
                <a:latin typeface="Consolas"/>
                <a:cs typeface="Consolas"/>
              </a:rPr>
              <a:t>	</a:t>
            </a:r>
            <a:r>
              <a:rPr lang="en-US" sz="2400" dirty="0" smtClean="0">
                <a:latin typeface="Consolas"/>
                <a:cs typeface="Consolas"/>
              </a:rPr>
              <a:t>fasta2nexus </a:t>
            </a:r>
            <a:r>
              <a:rPr lang="en-US" sz="2400" dirty="0" smtClean="0">
                <a:solidFill>
                  <a:srgbClr val="E46C0A"/>
                </a:solidFill>
                <a:latin typeface="Consolas"/>
                <a:cs typeface="Consolas"/>
              </a:rPr>
              <a:t>&lt;</a:t>
            </a:r>
            <a:r>
              <a:rPr lang="en-US" sz="2400" dirty="0" smtClean="0">
                <a:latin typeface="Consolas"/>
                <a:cs typeface="Consolas"/>
              </a:rPr>
              <a:t> </a:t>
            </a:r>
            <a:r>
              <a:rPr lang="en-US" sz="2400" dirty="0">
                <a:solidFill>
                  <a:srgbClr val="77933C"/>
                </a:solidFill>
                <a:latin typeface="Consolas"/>
                <a:cs typeface="Consolas"/>
              </a:rPr>
              <a:t>$&lt;</a:t>
            </a:r>
            <a:r>
              <a:rPr lang="en-US" sz="2400" dirty="0" smtClean="0">
                <a:latin typeface="Consolas"/>
                <a:cs typeface="Consolas"/>
              </a:rPr>
              <a:t> </a:t>
            </a:r>
            <a:r>
              <a:rPr lang="en-US" sz="2400" dirty="0" smtClean="0">
                <a:solidFill>
                  <a:srgbClr val="E46C0A"/>
                </a:solidFill>
                <a:latin typeface="Consolas"/>
                <a:cs typeface="Consolas"/>
              </a:rPr>
              <a:t>&gt;</a:t>
            </a:r>
            <a:r>
              <a:rPr lang="en-US" sz="2400" dirty="0" smtClean="0">
                <a:latin typeface="Consolas"/>
                <a:cs typeface="Consolas"/>
              </a:rPr>
              <a:t> </a:t>
            </a:r>
            <a:r>
              <a:rPr lang="en-US" sz="2400" dirty="0" err="1" smtClean="0">
                <a:latin typeface="Consolas"/>
                <a:cs typeface="Consolas"/>
              </a:rPr>
              <a:t>seqs_aa.nxs</a:t>
            </a:r>
            <a:endParaRPr lang="en-US" sz="2400" dirty="0" smtClean="0">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err="1" smtClean="0">
                <a:latin typeface="Consolas"/>
                <a:cs typeface="Consolas"/>
              </a:rPr>
              <a:t>seqs_aa.nxs</a:t>
            </a:r>
            <a:r>
              <a:rPr lang="en-US" sz="2400" dirty="0" smtClean="0">
                <a:latin typeface="Consolas"/>
                <a:cs typeface="Consolas"/>
              </a:rPr>
              <a:t> </a:t>
            </a:r>
            <a:r>
              <a:rPr lang="en-US" sz="2400" dirty="0">
                <a:solidFill>
                  <a:srgbClr val="558ED5"/>
                </a:solidFill>
                <a:latin typeface="Consolas"/>
                <a:cs typeface="Consolas"/>
              </a:rPr>
              <a:t>$@</a:t>
            </a:r>
            <a:r>
              <a:rPr lang="en-US" sz="2400" dirty="0" smtClean="0">
                <a:latin typeface="Consolas"/>
                <a:cs typeface="Consolas"/>
              </a:rPr>
              <a:t> </a:t>
            </a:r>
            <a:r>
              <a:rPr lang="en-US" sz="2400" dirty="0" smtClean="0">
                <a:latin typeface="Consolas"/>
                <a:cs typeface="Consolas"/>
              </a:rPr>
              <a:t>0.25 0.5</a:t>
            </a:r>
          </a:p>
          <a:p>
            <a:pPr marL="0" indent="0">
              <a:buNone/>
            </a:pPr>
            <a:r>
              <a:rPr lang="en-US" sz="2400" dirty="0">
                <a:latin typeface="Consolas"/>
                <a:cs typeface="Consolas"/>
              </a:rPr>
              <a:t>	</a:t>
            </a:r>
            <a:r>
              <a:rPr lang="en-US" sz="2400" dirty="0" err="1" smtClean="0">
                <a:latin typeface="Consolas"/>
                <a:cs typeface="Consolas"/>
              </a:rPr>
              <a:t>rm</a:t>
            </a:r>
            <a:r>
              <a:rPr lang="en-US" sz="2400" dirty="0" smtClean="0">
                <a:latin typeface="Consolas"/>
                <a:cs typeface="Consolas"/>
              </a:rPr>
              <a:t> </a:t>
            </a:r>
            <a:r>
              <a:rPr lang="en-US" sz="2400" dirty="0" err="1" smtClean="0">
                <a:latin typeface="Consolas"/>
                <a:cs typeface="Consolas"/>
              </a:rPr>
              <a:t>seqs_aa.nexus</a:t>
            </a:r>
            <a:endParaRPr lang="en-US" sz="2400" dirty="0" smtClean="0">
              <a:latin typeface="Consolas"/>
              <a:cs typeface="Consolas"/>
            </a:endParaRPr>
          </a:p>
        </p:txBody>
      </p:sp>
    </p:spTree>
    <p:extLst>
      <p:ext uri="{BB962C8B-B14F-4D97-AF65-F5344CB8AC3E}">
        <p14:creationId xmlns:p14="http://schemas.microsoft.com/office/powerpoint/2010/main" val="15271336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1950</TotalTime>
  <Words>2456</Words>
  <Application>Microsoft Macintosh PowerPoint</Application>
  <PresentationFormat>On-screen Show (4:3)</PresentationFormat>
  <Paragraphs>285</Paragraphs>
  <Slides>24</Slides>
  <Notes>21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Time-saving workflows and easy parallel processing</vt:lpstr>
      <vt:lpstr>Workflows</vt:lpstr>
      <vt:lpstr>Workflows</vt:lpstr>
      <vt:lpstr>Workflows</vt:lpstr>
      <vt:lpstr>make</vt:lpstr>
      <vt:lpstr>Makefile recipes</vt:lpstr>
      <vt:lpstr>Makefile recipes</vt:lpstr>
      <vt:lpstr>Makefile recipes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Advanced features</vt:lpstr>
      <vt:lpstr>Advanced features</vt:lpstr>
      <vt:lpstr>Advanced features</vt:lpstr>
      <vt:lpstr>Assertions</vt:lpstr>
      <vt:lpstr>Makefile gotchas</vt:lpstr>
      <vt:lpstr>Parallelize!</vt:lpstr>
      <vt:lpstr>What can be parallelized?</vt:lpstr>
      <vt:lpstr>Parallel NCBI BLAST+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workflows and easy parallel processing</dc:title>
  <dc:creator>Thomas Sibley</dc:creator>
  <cp:lastModifiedBy>Thomas Sibley</cp:lastModifiedBy>
  <cp:revision>324</cp:revision>
  <dcterms:created xsi:type="dcterms:W3CDTF">2014-05-06T16:36:18Z</dcterms:created>
  <dcterms:modified xsi:type="dcterms:W3CDTF">2014-05-08T01:07:50Z</dcterms:modified>
</cp:coreProperties>
</file>