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64" r:id="rId21"/>
    <p:sldId id="293" r:id="rId22"/>
    <p:sldId id="262" r:id="rId23"/>
    <p:sldId id="289" r:id="rId24"/>
    <p:sldId id="290" r:id="rId25"/>
    <p:sldId id="307" r:id="rId26"/>
    <p:sldId id="291" r:id="rId27"/>
    <p:sldId id="292" r:id="rId28"/>
    <p:sldId id="286" r:id="rId29"/>
    <p:sldId id="295" r:id="rId30"/>
    <p:sldId id="288" r:id="rId31"/>
    <p:sldId id="294" r:id="rId32"/>
    <p:sldId id="263" r:id="rId33"/>
    <p:sldId id="297" r:id="rId34"/>
    <p:sldId id="298" r:id="rId35"/>
    <p:sldId id="299" r:id="rId36"/>
    <p:sldId id="300" r:id="rId37"/>
    <p:sldId id="301" r:id="rId38"/>
    <p:sldId id="308" r:id="rId39"/>
    <p:sldId id="302" r:id="rId40"/>
    <p:sldId id="283" r:id="rId41"/>
    <p:sldId id="309" r:id="rId42"/>
    <p:sldId id="306" r:id="rId43"/>
    <p:sldId id="303" r:id="rId44"/>
    <p:sldId id="304" r:id="rId45"/>
    <p:sldId id="305" r:id="rId46"/>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77743" autoAdjust="0"/>
  </p:normalViewPr>
  <p:slideViewPr>
    <p:cSldViewPr snapToGrid="0" snapToObjects="1">
      <p:cViewPr varScale="1">
        <p:scale>
          <a:sx n="116" d="100"/>
          <a:sy n="116" d="100"/>
        </p:scale>
        <p:origin x="-2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5/21/14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5/21/14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recipes are simpler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have a workflow to get amino acid frequencies from a set of nucleotide sequences.  That’s great!</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Luckily, make supports this by writing recipes that use wildcards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and produce a </a:t>
            </a:r>
            <a:r>
              <a:rPr lang="en-US" baseline="0" dirty="0" err="1" smtClean="0"/>
              <a:t>something_aa.fa</a:t>
            </a:r>
            <a:r>
              <a:rPr lang="en-US" baseline="0" dirty="0" smtClean="0"/>
              <a:t> 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pic_aa.fa</a:t>
            </a:r>
            <a:r>
              <a:rPr lang="en-US" baseline="0" dirty="0" smtClean="0"/>
              <a:t> file from somewhere else, I can still run `make </a:t>
            </a:r>
            <a:r>
              <a:rPr lang="en-US" baseline="0" dirty="0" err="1" smtClean="0"/>
              <a:t>pic_aa_freq.tsv</a:t>
            </a:r>
            <a:r>
              <a:rPr lang="en-US" baseline="0" dirty="0" smtClean="0"/>
              <a:t>` and make will realize it doesn’t need to run the first rule to translate from nucleotides to amino acids.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pic_na.fa</a:t>
            </a:r>
            <a:r>
              <a:rPr lang="en-US" baseline="0" dirty="0" smtClean="0"/>
              <a:t> to </a:t>
            </a:r>
            <a:r>
              <a:rPr lang="en-US" baseline="0" dirty="0" err="1" smtClean="0"/>
              <a:t>pic_aa_freq.tsv</a:t>
            </a:r>
            <a:r>
              <a:rPr lang="en-US" baseline="0" dirty="0" smtClean="0"/>
              <a:t>, there are two intermediate files: </a:t>
            </a:r>
            <a:r>
              <a:rPr lang="en-US" baseline="0" dirty="0" err="1" smtClean="0"/>
              <a:t>pic_aa.fa</a:t>
            </a:r>
            <a:r>
              <a:rPr lang="en-US" baseline="0" dirty="0" smtClean="0"/>
              <a:t> and </a:t>
            </a:r>
            <a:r>
              <a:rPr lang="en-US" baseline="0" dirty="0" err="1" smtClean="0"/>
              <a:t>pic_aa.nxs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15</a:t>
            </a:fld>
            <a:endParaRPr lang="en-US"/>
          </a:p>
        </p:txBody>
      </p:sp>
    </p:spTree>
    <p:extLst>
      <p:ext uri="{BB962C8B-B14F-4D97-AF65-F5344CB8AC3E}">
        <p14:creationId xmlns:p14="http://schemas.microsoft.com/office/powerpoint/2010/main" val="410630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 using a special target name.  The target “.PRECIOUS” does this and any prerequisites you specify won’t be deleted even if they’re intermediate files.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repetition in directory names or other commonly used parameters.  Variable names longer than a single character need to be surrounded by parentheses.  $&lt; and $@ are just automatic variables</a:t>
            </a:r>
            <a:r>
              <a:rPr lang="en-US" baseline="0" dirty="0" smtClean="0"/>
              <a:t>.  := is the assignment operator, and surrounding whitespace doesn’t matter.</a:t>
            </a:r>
            <a:endParaRPr lang="en-US" baseline="0" dirty="0" smtClean="0"/>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see that targets don’t have to be files.  Make doesn’t create a target file itself, that’s up to the recipe.</a:t>
            </a:r>
            <a:r>
              <a:rPr lang="en-US" baseline="0" dirty="0" smtClean="0"/>
              <a:t>  So targets may just be a convenient name for a recipe to run a bunch of commands that don’t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whose sole purpose is to list a bunch of other targets as prerequisites, which is a way of running multiple targets at once which don’t depend on each other.  In this case, the target “all” will produce a number of specific files from our previous set of generalized recipes.</a:t>
            </a:r>
            <a:endParaRPr lang="en-US" dirty="0" smtClean="0"/>
          </a:p>
          <a:p>
            <a:endParaRPr lang="en-US" dirty="0" smtClean="0"/>
          </a:p>
          <a:p>
            <a:r>
              <a:rPr lang="en-US" dirty="0" smtClean="0"/>
              <a:t>Prerequisites</a:t>
            </a:r>
            <a:r>
              <a:rPr lang="en-US" baseline="0" dirty="0" smtClean="0"/>
              <a:t> also don’t have to be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regenerate the files the next time you ask for them after updating your program.  Make will know when you fix bugs or change your analysis change!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These are your computational or analytical methods</a:t>
            </a:r>
            <a:r>
              <a:rPr lang="en-US" baseline="0" dirty="0" smtClean="0"/>
              <a:t> in a paper.</a:t>
            </a:r>
          </a:p>
          <a:p>
            <a:endParaRPr lang="en-US" baseline="0" dirty="0" smtClean="0"/>
          </a:p>
          <a:p>
            <a:r>
              <a:rPr lang="en-US" baseline="0" dirty="0" smtClean="0"/>
              <a:t>Pretty much whatever you did to go from the raw data to your charts and graphs and final data tables is part of a workflow.</a:t>
            </a:r>
          </a:p>
          <a:p>
            <a:endParaRPr lang="en-US" baseline="0" dirty="0" smtClean="0"/>
          </a:p>
          <a:p>
            <a:r>
              <a:rPr lang="en-US" baseline="0" dirty="0" smtClean="0"/>
              <a:t>Yours may be usually entirely manual, but hopefully they’re automated to some degree.  I’m going to talk about automation.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 talk about some </a:t>
            </a:r>
            <a:r>
              <a:rPr lang="en-US" baseline="0" dirty="0" err="1" smtClean="0"/>
              <a:t>gotchas</a:t>
            </a:r>
            <a:r>
              <a:rPr lang="en-US" baseline="0" dirty="0" smtClean="0"/>
              <a:t> when using </a:t>
            </a:r>
            <a:r>
              <a:rPr lang="en-US" baseline="0" dirty="0" err="1" smtClean="0"/>
              <a:t>Makefiles</a:t>
            </a:r>
            <a:r>
              <a:rPr lang="en-US" baseline="0" dirty="0" smtClean="0"/>
              <a:t>.</a:t>
            </a:r>
            <a:endParaRPr lang="en-US" dirty="0" smtClean="0"/>
          </a:p>
          <a:p>
            <a:endParaRPr lang="en-US" dirty="0" smtClean="0"/>
          </a:p>
          <a:p>
            <a:r>
              <a:rPr lang="en-US" baseline="0" dirty="0" smtClean="0"/>
              <a:t>The most common by far is that the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The next is that make doesn’t regenerate files if the input hasn’t changed but the recipe itself has.  When a </a:t>
            </a:r>
            <a:r>
              <a:rPr lang="en-US" baseline="0" dirty="0" err="1" smtClean="0"/>
              <a:t>Makefile</a:t>
            </a:r>
            <a:r>
              <a:rPr lang="en-US" baseline="0" dirty="0" smtClean="0"/>
              <a:t> changes, you often need to rerun the recipes.  Since the timestamps of the input and output files don’t change, just running make won’t do that.  To get around this, you can run `make -B` to force run a target and all dependent targets.  You can also update the timestamps of all your input files using the `touch` command and then rerun your targets with make.</a:t>
            </a:r>
          </a:p>
          <a:p>
            <a:endParaRPr lang="en-US" baseline="0" dirty="0" smtClean="0"/>
          </a:p>
          <a:p>
            <a:r>
              <a:rPr lang="en-US" dirty="0" smtClean="0"/>
              <a:t>Finally,</a:t>
            </a:r>
            <a:r>
              <a:rPr lang="en-US" baseline="0" dirty="0" smtClean="0"/>
              <a:t> </a:t>
            </a:r>
            <a:r>
              <a:rPr lang="en-US" dirty="0" smtClean="0"/>
              <a:t>make’s default </a:t>
            </a:r>
            <a:r>
              <a:rPr lang="en-US" dirty="0" err="1" smtClean="0"/>
              <a:t>behaviour</a:t>
            </a:r>
            <a:r>
              <a:rPr lang="en-US" dirty="0" smtClean="0"/>
              <a:t> on errors is sometimes less than ideal if you’re using pipelines, such as when we piped the</a:t>
            </a:r>
            <a:r>
              <a:rPr lang="en-US" baseline="0" dirty="0" smtClean="0"/>
              <a:t> output of muscle to fasta2nexus</a:t>
            </a:r>
            <a:r>
              <a:rPr lang="en-US" dirty="0" smtClean="0"/>
              <a:t>.  Only the success</a:t>
            </a:r>
            <a:r>
              <a:rPr lang="en-US" baseline="0" dirty="0" smtClean="0"/>
              <a:t> or </a:t>
            </a:r>
            <a:r>
              <a:rPr lang="en-US" dirty="0" smtClean="0"/>
              <a:t>failure status of the</a:t>
            </a:r>
            <a:r>
              <a:rPr lang="en-US" baseline="0" dirty="0" smtClean="0"/>
              <a:t> last command in a pipeline is considered for errors, even if a command in the middle fails partway through the data.  You can change this by using the first two lines here which change the command shell make uses to run your recipes and sets an option for the shell.</a:t>
            </a:r>
          </a:p>
          <a:p>
            <a:endParaRPr lang="en-US" baseline="0" dirty="0" smtClean="0"/>
          </a:p>
          <a:p>
            <a:r>
              <a:rPr lang="en-US" baseline="0" dirty="0" smtClean="0"/>
              <a:t>When make does catch an error, it leaves any partially made target files around.  This can be confusing at first if you don’t notice there was an error.  You can include the special empty target “.DELETE_ON_ERROR:” to force make to delete any partially-complete target files if the recipe fails.  This avoids manually running other recipes later which may use the partial 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single file.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 because make can parallelize your workflow for you.</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Given two files, </a:t>
            </a:r>
            <a:r>
              <a:rPr lang="en-US" dirty="0" err="1" smtClean="0"/>
              <a:t>gag_na.fa</a:t>
            </a:r>
            <a:r>
              <a:rPr lang="en-US" baseline="0" dirty="0" smtClean="0"/>
              <a:t> and </a:t>
            </a:r>
            <a:r>
              <a:rPr lang="en-US" baseline="0" dirty="0" err="1" smtClean="0"/>
              <a:t>env_na.fa</a:t>
            </a:r>
            <a:r>
              <a:rPr lang="en-US" dirty="0" smtClean="0"/>
              <a:t>, you’d get</a:t>
            </a:r>
            <a:r>
              <a:rPr lang="en-US" baseline="0" dirty="0" smtClean="0"/>
              <a:t> amino acid frequencies like this.  The second make example does the same thing, just using a shorter combination syntax.</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you’d do something like this, listing out all the patient ids.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really that easy if you have a </a:t>
            </a:r>
            <a:r>
              <a:rPr lang="en-US" baseline="0" dirty="0" err="1" smtClean="0"/>
              <a:t>Makefile</a:t>
            </a:r>
            <a:r>
              <a:rPr lang="en-US" baseline="0" dirty="0" smtClean="0"/>
              <a:t>.  It’s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doesn’t just mean people in other labs.  It means people in your lab and even you, a few months or few years later.</a:t>
            </a:r>
          </a:p>
          <a:p>
            <a:endParaRPr lang="en-US" baseline="0" dirty="0" smtClean="0"/>
          </a:p>
          <a:p>
            <a:r>
              <a:rPr lang="en-US" baseline="0" dirty="0" smtClean="0"/>
              <a:t>Workflows should be documented.  Documentation includes software versions, source code, data input/output, and more, but the steps you took to process and analyze the data is the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 and experiment with different approaches to solving your problems.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a:t>
            </a:r>
            <a:r>
              <a:rPr lang="en-US" baseline="0" dirty="0" err="1" smtClean="0"/>
              <a:t>do_something</a:t>
            </a:r>
            <a:r>
              <a:rPr lang="en-US" baseline="0" dirty="0" smtClean="0"/>
              <a:t> in the background which makes the loop complete quickly, and then you wait around for all the .new files to pop into existence.  That’s fine for a handful of files, but if you have more than a couple dozen files, you’ll bog down the computer with too many jobs.  And if something goes wrong, you may have runaway processes chewing up time.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really not fair to the knife.</a:t>
            </a:r>
          </a:p>
          <a:p>
            <a:endParaRPr lang="en-US" baseline="0" dirty="0" smtClean="0"/>
          </a:p>
          <a:p>
            <a:r>
              <a:rPr lang="en-US" baseline="0" dirty="0" smtClean="0"/>
              <a:t>In it’s most basic form, parallel just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That’s handy!  You can run the same command on your desktop as the server and it’ll just magically go faster on the server without thinking about the number of 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  That’s a 20-fold decrease.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The --</a:t>
            </a:r>
            <a:r>
              <a:rPr lang="en-US" baseline="0" dirty="0" err="1" smtClean="0"/>
              <a:t>recstart</a:t>
            </a:r>
            <a:r>
              <a:rPr lang="en-US" baseline="0" dirty="0" smtClean="0"/>
              <a:t> option tells parallel to split up the input into multiple “records”.  In this case, I’m telling parallel that records start with a “&gt;”, which should be familiar to you as the start of a FASTA sequence.  I’m also telling parallel with the -N1 option to only pass one record at a time to blast.  This means we’ll run one blast job for every sequence, but the number of jobs running at the same time is still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a standard input stream.  And we also tell blast that the query sequences are from the input stream.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important to choose an output format which can be joined together easily.  There are options for joining output formats that can’t just be </a:t>
            </a:r>
            <a:r>
              <a:rPr lang="en-US" baseline="0" dirty="0" err="1" smtClean="0"/>
              <a:t>smushed</a:t>
            </a:r>
            <a:r>
              <a:rPr lang="en-US" baseline="0" dirty="0" smtClean="0"/>
              <a:t> together, but explaining those is for another day.  If you do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For example, you could do this to get a pairwise output file (format 0) for each blast job.  Parallel substitutes {#} for the input record number, so you’ll get as many files as you have input sequences.  Note that we’re no longer redirecting parallel’s output to a file.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r>
              <a:rPr lang="en-US" baseline="0" dirty="0" smtClean="0"/>
              <a:t>.  Newer versions of OS X may ask if you want to install it if it’s not already installed.</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want to note a caveat: Correctness is obviously important, but it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the two I showed, for example, many of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41</a:t>
            </a:fld>
            <a:endParaRPr lang="en-US"/>
          </a:p>
        </p:txBody>
      </p:sp>
    </p:spTree>
    <p:extLst>
      <p:ext uri="{BB962C8B-B14F-4D97-AF65-F5344CB8AC3E}">
        <p14:creationId xmlns:p14="http://schemas.microsoft.com/office/powerpoint/2010/main" val="639381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42</a:t>
            </a:fld>
            <a:endParaRPr lang="en-US"/>
          </a:p>
        </p:txBody>
      </p:sp>
    </p:spTree>
    <p:extLst>
      <p:ext uri="{BB962C8B-B14F-4D97-AF65-F5344CB8AC3E}">
        <p14:creationId xmlns:p14="http://schemas.microsoft.com/office/powerpoint/2010/main" val="1136421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43</a:t>
            </a:fld>
            <a:endParaRPr lang="en-US"/>
          </a:p>
        </p:txBody>
      </p:sp>
    </p:spTree>
    <p:extLst>
      <p:ext uri="{BB962C8B-B14F-4D97-AF65-F5344CB8AC3E}">
        <p14:creationId xmlns:p14="http://schemas.microsoft.com/office/powerpoint/2010/main" val="293821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45</a:t>
            </a:fld>
            <a:endParaRPr lang="en-US"/>
          </a:p>
        </p:txBody>
      </p:sp>
    </p:spTree>
    <p:extLst>
      <p:ext uri="{BB962C8B-B14F-4D97-AF65-F5344CB8AC3E}">
        <p14:creationId xmlns:p14="http://schemas.microsoft.com/office/powerpoint/2010/main" val="378262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to</a:t>
            </a:r>
            <a:r>
              <a:rPr lang="en-US" baseline="0" dirty="0" smtClean="0"/>
              <a:t> the size of your 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 and tweak from there.</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every time.  Best yet, make will figure this out for you and you don’t need to remember what’s changed since you last ran it two weeks ago.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continuations in the actions.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a:p>
            <a:endParaRPr lang="en-US" baseline="0" dirty="0" smtClean="0"/>
          </a:p>
          <a:p>
            <a:r>
              <a:rPr lang="en-US" baseline="0" dirty="0" smtClean="0"/>
              <a:t>I color code targets and prerequisites so it’s easier to keep track.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Here’s 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operators, in orange.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the temporary nexus file the last recipe creates and then deletes?  We can do it that way, but it’s a good practice to keep your recipes as short as possible to enable reuse and save time later.  With make, this is easy!  Let’s see how you could modify the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5/21/14</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21 May 2014 – Mullins Comp Bio Group</a:t>
            </a:r>
            <a:endParaRPr lang="en-US" sz="1600"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1</a:t>
            </a:fld>
            <a:endParaRPr lang="en-US"/>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10</a:t>
            </a:fld>
            <a:endParaRPr lang="en-US"/>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a:t>
            </a:r>
            <a:r>
              <a:rPr lang="en-US" sz="2400" dirty="0" err="1">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11</a:t>
            </a:fld>
            <a:endParaRPr lang="en-US"/>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12</a:t>
            </a:fld>
            <a:endParaRPr lang="en-US"/>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13</a:t>
            </a:fld>
            <a:endParaRPr lang="en-US"/>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make </a:t>
            </a:r>
            <a:r>
              <a:rPr lang="en-US" sz="2400" dirty="0" err="1">
                <a:solidFill>
                  <a:schemeClr val="bg1">
                    <a:lumMod val="50000"/>
                  </a:schemeClr>
                </a:solidFill>
                <a:latin typeface="Consolas"/>
                <a:cs typeface="Consolas"/>
              </a:rPr>
              <a:t>pic_aa_freq.tsv</a:t>
            </a:r>
            <a:endParaRPr lang="en-US" sz="2400" dirty="0">
              <a:solidFill>
                <a:schemeClr val="bg1">
                  <a:lumMod val="5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a:p>
            <a:pPr marL="0" indent="0">
              <a:buNone/>
            </a:pP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14</a:t>
            </a:fld>
            <a:endParaRPr lang="en-US"/>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522" y="1"/>
            <a:ext cx="6784961" cy="7486856"/>
          </a:xfrm>
          <a:prstGeom prst="rect">
            <a:avLst/>
          </a:prstGeom>
        </p:spPr>
      </p:pic>
      <p:sp>
        <p:nvSpPr>
          <p:cNvPr id="2" name="Slide Number Placeholder 1"/>
          <p:cNvSpPr>
            <a:spLocks noGrp="1"/>
          </p:cNvSpPr>
          <p:nvPr>
            <p:ph type="sldNum" sz="quarter" idx="12"/>
          </p:nvPr>
        </p:nvSpPr>
        <p:spPr/>
        <p:txBody>
          <a:bodyPr/>
          <a:lstStyle/>
          <a:p>
            <a:fld id="{0A1B865D-3DF9-0645-8011-9936F226B8ED}" type="slidenum">
              <a:rPr lang="en-US" smtClean="0"/>
              <a:pPr/>
              <a:t>15</a:t>
            </a:fld>
            <a:endParaRPr lang="en-US"/>
          </a:p>
        </p:txBody>
      </p:sp>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16</a:t>
            </a:fld>
            <a:endParaRPr lang="en-US"/>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lnSpcReduction="10000"/>
          </a:bodyPr>
          <a:lstStyle/>
          <a:p>
            <a:r>
              <a:rPr lang="en-US" dirty="0" smtClean="0"/>
              <a:t>Variables</a:t>
            </a:r>
          </a:p>
          <a:p>
            <a:pPr marL="457177" lvl="1" indent="0">
              <a:buNone/>
            </a:pPr>
            <a:r>
              <a:rPr lang="en-US" dirty="0" smtClean="0">
                <a:solidFill>
                  <a:schemeClr val="accent2"/>
                </a:solidFill>
                <a:latin typeface="Consolas"/>
                <a:cs typeface="Consolas"/>
              </a:rPr>
              <a:t>NAME </a:t>
            </a:r>
            <a:r>
              <a:rPr lang="en-US" dirty="0" smtClean="0">
                <a:latin typeface="Consolas"/>
                <a:cs typeface="Consolas"/>
              </a:rPr>
              <a:t>:= Thomas</a:t>
            </a:r>
            <a:endParaRPr lang="en-US" dirty="0">
              <a:latin typeface="Consolas"/>
              <a:cs typeface="Consolas"/>
            </a:endParaRPr>
          </a:p>
          <a:p>
            <a:pPr marL="457177"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177"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900" dirty="0">
                <a:latin typeface="Consolas"/>
                <a:cs typeface="Consolas"/>
              </a:rPr>
              <a:t>	</a:t>
            </a:r>
            <a:r>
              <a:rPr lang="en-US" sz="2900" dirty="0" err="1">
                <a:solidFill>
                  <a:srgbClr val="558ED5"/>
                </a:solidFill>
                <a:latin typeface="Consolas"/>
                <a:cs typeface="Consolas"/>
              </a:rPr>
              <a:t>check_balance</a:t>
            </a:r>
            <a:r>
              <a:rPr lang="en-US" sz="2900" dirty="0">
                <a:latin typeface="Consolas"/>
                <a:cs typeface="Consolas"/>
              </a:rPr>
              <a:t>:</a:t>
            </a:r>
          </a:p>
          <a:p>
            <a:pPr marL="0" indent="0">
              <a:buNone/>
            </a:pPr>
            <a:r>
              <a:rPr lang="en-US" sz="2900" dirty="0">
                <a:latin typeface="Consolas"/>
                <a:cs typeface="Consolas"/>
              </a:rPr>
              <a:t>	</a:t>
            </a:r>
            <a:r>
              <a:rPr lang="en-US" sz="2900" dirty="0">
                <a:latin typeface="Consolas"/>
                <a:cs typeface="Consolas"/>
              </a:rPr>
              <a:t>	</a:t>
            </a:r>
            <a:r>
              <a:rPr lang="en-US" sz="2900" dirty="0">
                <a:latin typeface="Consolas"/>
                <a:cs typeface="Consolas"/>
              </a:rPr>
              <a:t>echo </a:t>
            </a:r>
            <a:r>
              <a:rPr lang="en-US" sz="2900" dirty="0">
                <a:latin typeface="Consolas"/>
                <a:cs typeface="Consolas"/>
              </a:rPr>
              <a:t>'Your balance is </a:t>
            </a:r>
            <a:r>
              <a:rPr lang="en-US" sz="2900" dirty="0">
                <a:solidFill>
                  <a:srgbClr val="C0504D"/>
                </a:solidFill>
                <a:latin typeface="Consolas"/>
                <a:cs typeface="Consolas"/>
              </a:rPr>
              <a:t>$$</a:t>
            </a:r>
            <a:r>
              <a:rPr lang="en-US" sz="2900" dirty="0">
                <a:latin typeface="Consolas"/>
                <a:cs typeface="Consolas"/>
              </a:rPr>
              <a:t>17.03.'</a:t>
            </a:r>
          </a:p>
          <a:p>
            <a:endParaRPr lang="en-US" dirty="0" smtClean="0"/>
          </a:p>
          <a:p>
            <a:r>
              <a:rPr lang="en-US" dirty="0" smtClean="0"/>
              <a:t>Targets don’t have to be files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17</a:t>
            </a:fld>
            <a:endParaRPr lang="en-US"/>
          </a:p>
        </p:txBody>
      </p:sp>
    </p:spTree>
    <p:extLst>
      <p:ext uri="{BB962C8B-B14F-4D97-AF65-F5344CB8AC3E}">
        <p14:creationId xmlns:p14="http://schemas.microsoft.com/office/powerpoint/2010/main" val="1373840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177" lvl="1" indent="0">
              <a:buNone/>
            </a:pPr>
            <a:endParaRPr lang="en-US" dirty="0" smtClean="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18</a:t>
            </a:fld>
            <a:endParaRPr lang="en-US"/>
          </a:p>
        </p:txBody>
      </p:sp>
    </p:spTree>
    <p:extLst>
      <p:ext uri="{BB962C8B-B14F-4D97-AF65-F5344CB8AC3E}">
        <p14:creationId xmlns:p14="http://schemas.microsoft.com/office/powerpoint/2010/main" val="9697522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177" lvl="1" indent="0">
              <a:buNone/>
            </a:pPr>
            <a:endParaRPr lang="en-US" dirty="0" smtClean="0">
              <a:latin typeface="Consolas"/>
              <a:cs typeface="Consolas"/>
            </a:endParaRP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177"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19</a:t>
            </a:fld>
            <a:endParaRPr lang="en-US"/>
          </a:p>
        </p:txBody>
      </p:sp>
    </p:spTree>
    <p:extLst>
      <p:ext uri="{BB962C8B-B14F-4D97-AF65-F5344CB8AC3E}">
        <p14:creationId xmlns:p14="http://schemas.microsoft.com/office/powerpoint/2010/main" val="2873225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20</a:t>
            </a:fld>
            <a:endParaRPr lang="en-US"/>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a:t>H</a:t>
            </a:r>
            <a:r>
              <a:rPr lang="en-US" dirty="0" smtClean="0"/>
              <a:t>ow to do more than one thing at a time</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21</a:t>
            </a:fld>
            <a:endParaRPr lang="en-US"/>
          </a:p>
        </p:txBody>
      </p:sp>
    </p:spTree>
    <p:extLst>
      <p:ext uri="{BB962C8B-B14F-4D97-AF65-F5344CB8AC3E}">
        <p14:creationId xmlns:p14="http://schemas.microsoft.com/office/powerpoint/2010/main" val="26639913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22</a:t>
            </a:fld>
            <a:endParaRPr lang="en-US"/>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23</a:t>
            </a:fld>
            <a:endParaRPr lang="en-US"/>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gag_aa_freq.tsv</a:t>
            </a:r>
            <a:r>
              <a:rPr lang="en-US" sz="2900" dirty="0">
                <a:latin typeface="Consolas"/>
                <a:cs typeface="Consolas"/>
              </a:rPr>
              <a:t> </a:t>
            </a:r>
            <a:r>
              <a:rPr lang="en-US" sz="2900" dirty="0" err="1">
                <a:latin typeface="Consolas"/>
                <a:cs typeface="Consolas"/>
              </a:rPr>
              <a:t>env_aa_freq.tsv</a:t>
            </a:r>
            <a:endParaRPr lang="en-US" sz="2900" dirty="0">
              <a:latin typeface="Consolas"/>
              <a:cs typeface="Consolas"/>
            </a:endParaRPr>
          </a:p>
          <a:p>
            <a:pPr marL="0" indent="0">
              <a:buNone/>
            </a:pPr>
            <a:r>
              <a:rPr lang="en-US" sz="2900" dirty="0">
                <a:latin typeface="Consolas"/>
                <a:cs typeface="Consolas"/>
              </a:rPr>
              <a:t>make {</a:t>
            </a:r>
            <a:r>
              <a:rPr lang="en-US" sz="2900" dirty="0" err="1">
                <a:latin typeface="Consolas"/>
                <a:cs typeface="Consolas"/>
              </a:rPr>
              <a:t>gag,env</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24</a:t>
            </a:fld>
            <a:endParaRPr lang="en-US"/>
          </a:p>
        </p:txBody>
      </p:sp>
    </p:spTree>
    <p:extLst>
      <p:ext uri="{BB962C8B-B14F-4D97-AF65-F5344CB8AC3E}">
        <p14:creationId xmlns:p14="http://schemas.microsoft.com/office/powerpoint/2010/main" val="16658952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25</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Pt</a:t>
            </a:r>
            <a:r>
              <a:rPr lang="en-US" sz="2900" dirty="0">
                <a:latin typeface="Consolas"/>
                <a:cs typeface="Consolas"/>
              </a:rPr>
              <a:t>{100,101,…}_{</a:t>
            </a:r>
            <a:r>
              <a:rPr lang="en-US" sz="2900" dirty="0" err="1">
                <a:latin typeface="Consolas"/>
                <a:cs typeface="Consolas"/>
              </a:rPr>
              <a:t>gag,env</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26</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t>
            </a:r>
            <a:r>
              <a:rPr lang="en-US" sz="2900" dirty="0">
                <a:latin typeface="Consolas"/>
                <a:cs typeface="Consolas"/>
              </a:rPr>
              <a:t>ake --jobs=24 \</a:t>
            </a:r>
          </a:p>
          <a:p>
            <a:pPr marL="0" indent="0">
              <a:buNone/>
            </a:pPr>
            <a:r>
              <a:rPr lang="en-US" sz="2900" dirty="0">
                <a:latin typeface="Consolas"/>
                <a:cs typeface="Consolas"/>
              </a:rPr>
              <a:t> </a:t>
            </a:r>
            <a:r>
              <a:rPr lang="en-US" sz="2900" dirty="0">
                <a:latin typeface="Consolas"/>
                <a:cs typeface="Consolas"/>
              </a:rPr>
              <a:t> </a:t>
            </a:r>
            <a:r>
              <a:rPr lang="en-US" sz="2900" dirty="0" err="1">
                <a:latin typeface="Consolas"/>
                <a:cs typeface="Consolas"/>
              </a:rPr>
              <a:t>Pt</a:t>
            </a:r>
            <a:r>
              <a:rPr lang="en-US" sz="2900" dirty="0">
                <a:latin typeface="Consolas"/>
                <a:cs typeface="Consolas"/>
              </a:rPr>
              <a:t>{100,101,…}_{</a:t>
            </a:r>
            <a:r>
              <a:rPr lang="en-US" sz="2900" dirty="0" err="1">
                <a:latin typeface="Consolas"/>
                <a:cs typeface="Consolas"/>
              </a:rPr>
              <a:t>gag,env</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27</a:t>
            </a:fld>
            <a:endParaRPr lang="en-US"/>
          </a:p>
        </p:txBody>
      </p:sp>
    </p:spTree>
    <p:extLst>
      <p:ext uri="{BB962C8B-B14F-4D97-AF65-F5344CB8AC3E}">
        <p14:creationId xmlns:p14="http://schemas.microsoft.com/office/powerpoint/2010/main" val="25043801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8" y="2848163"/>
            <a:ext cx="3441489" cy="1203398"/>
          </a:xfrm>
          <a:prstGeom prst="rect">
            <a:avLst/>
          </a:prstGeom>
        </p:spPr>
      </p:pic>
      <p:sp>
        <p:nvSpPr>
          <p:cNvPr id="5" name="Slide Number Placeholder 4"/>
          <p:cNvSpPr>
            <a:spLocks noGrp="1"/>
          </p:cNvSpPr>
          <p:nvPr>
            <p:ph type="sldNum" sz="quarter" idx="12"/>
          </p:nvPr>
        </p:nvSpPr>
        <p:spPr/>
        <p:txBody>
          <a:bodyPr/>
          <a:lstStyle/>
          <a:p>
            <a:fld id="{0A1B865D-3DF9-0645-8011-9936F226B8ED}" type="slidenum">
              <a:rPr lang="en-US" smtClean="0"/>
              <a:pPr/>
              <a:t>28</a:t>
            </a:fld>
            <a:endParaRPr lang="en-US"/>
          </a:p>
        </p:txBody>
      </p:sp>
    </p:spTree>
    <p:extLst>
      <p:ext uri="{BB962C8B-B14F-4D97-AF65-F5344CB8AC3E}">
        <p14:creationId xmlns:p14="http://schemas.microsoft.com/office/powerpoint/2010/main" val="34230894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I’ve got 99 problems, but a </a:t>
            </a:r>
            <a:r>
              <a:rPr lang="en-US" sz="3900" dirty="0" err="1">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smtClean="0"/>
              <a:t>Parallel processing power tools</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29</a:t>
            </a:fld>
            <a:endParaRPr lang="en-US"/>
          </a:p>
        </p:txBody>
      </p:sp>
    </p:spTree>
    <p:extLst>
      <p:ext uri="{BB962C8B-B14F-4D97-AF65-F5344CB8AC3E}">
        <p14:creationId xmlns:p14="http://schemas.microsoft.com/office/powerpoint/2010/main" val="31345766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8"/>
            <a:ext cx="9144000" cy="395515"/>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file in *.</a:t>
            </a:r>
            <a:r>
              <a:rPr lang="en-US" sz="2900" dirty="0" err="1">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$file -out $</a:t>
            </a:r>
            <a:r>
              <a:rPr lang="en-US" sz="2900" dirty="0" err="1">
                <a:latin typeface="Consolas"/>
                <a:cs typeface="Consolas"/>
              </a:rPr>
              <a:t>file.new</a:t>
            </a:r>
            <a:endParaRPr lang="en-US" sz="2900" dirty="0">
              <a:latin typeface="Consolas"/>
              <a:cs typeface="Consolas"/>
            </a:endParaRPr>
          </a:p>
          <a:p>
            <a:pPr marL="0" indent="0">
              <a:buNone/>
            </a:pPr>
            <a:r>
              <a:rPr lang="en-US" sz="2900" dirty="0">
                <a:latin typeface="Consolas"/>
                <a:cs typeface="Consolas"/>
              </a:rPr>
              <a:t>done</a:t>
            </a:r>
          </a:p>
        </p:txBody>
      </p:sp>
      <p:sp>
        <p:nvSpPr>
          <p:cNvPr id="4" name="Slide Number Placeholder 3"/>
          <p:cNvSpPr>
            <a:spLocks noGrp="1"/>
          </p:cNvSpPr>
          <p:nvPr>
            <p:ph type="sldNum" sz="quarter" idx="12"/>
          </p:nvPr>
        </p:nvSpPr>
        <p:spPr/>
        <p:txBody>
          <a:bodyPr/>
          <a:lstStyle/>
          <a:p>
            <a:fld id="{0A1B865D-3DF9-0645-8011-9936F226B8ED}" type="slidenum">
              <a:rPr lang="en-US" smtClean="0"/>
              <a:pPr/>
              <a:t>30</a:t>
            </a:fld>
            <a:endParaRPr lang="en-US"/>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file in *.</a:t>
            </a:r>
            <a:r>
              <a:rPr lang="en-US" sz="2900" dirty="0" err="1">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$file -out $</a:t>
            </a:r>
            <a:r>
              <a:rPr lang="en-US" sz="2900" dirty="0" err="1">
                <a:latin typeface="Consolas"/>
                <a:cs typeface="Consolas"/>
              </a:rPr>
              <a:t>file.new</a:t>
            </a:r>
            <a:endParaRPr lang="en-US" sz="2900" dirty="0">
              <a:latin typeface="Consolas"/>
              <a:cs typeface="Consolas"/>
            </a:endParaRPr>
          </a:p>
          <a:p>
            <a:pPr marL="0" indent="0">
              <a:buNone/>
            </a:pPr>
            <a:r>
              <a:rPr lang="en-US" sz="2900" dirty="0">
                <a:latin typeface="Consolas"/>
                <a:cs typeface="Consolas"/>
              </a:rPr>
              <a:t>done</a:t>
            </a:r>
          </a:p>
          <a:p>
            <a:pPr marL="0" indent="0">
              <a:buNone/>
            </a:pPr>
            <a:endParaRPr lang="en-US" sz="2900" dirty="0">
              <a:latin typeface="Consolas"/>
              <a:cs typeface="Consolas"/>
            </a:endParaRPr>
          </a:p>
          <a:p>
            <a:pPr marL="0" indent="0">
              <a:buNone/>
            </a:pPr>
            <a:r>
              <a:rPr lang="en-US" sz="2900" dirty="0">
                <a:latin typeface="Consolas"/>
                <a:cs typeface="Consolas"/>
              </a:rPr>
              <a:t>parallel </a:t>
            </a:r>
            <a:r>
              <a:rPr lang="en-US" sz="2900" dirty="0" err="1">
                <a:latin typeface="Consolas"/>
                <a:cs typeface="Consolas"/>
              </a:rPr>
              <a:t>do_something</a:t>
            </a:r>
            <a:r>
              <a:rPr lang="en-US" sz="2900" dirty="0">
                <a:latin typeface="Consolas"/>
                <a:cs typeface="Consolas"/>
              </a:rPr>
              <a:t> -in {} -out {}.new \</a:t>
            </a:r>
          </a:p>
          <a:p>
            <a:pPr marL="0" indent="0">
              <a:buNone/>
            </a:pPr>
            <a:r>
              <a:rPr lang="en-US" sz="2900" dirty="0">
                <a:latin typeface="Consolas"/>
                <a:cs typeface="Consolas"/>
              </a:rPr>
              <a:t> </a:t>
            </a:r>
            <a:r>
              <a:rPr lang="en-US" sz="2900" dirty="0">
                <a:latin typeface="Consolas"/>
                <a:cs typeface="Consolas"/>
              </a:rPr>
              <a:t> ::: *.</a:t>
            </a:r>
            <a:r>
              <a:rPr lang="en-US" sz="2900" dirty="0" err="1">
                <a:latin typeface="Consolas"/>
                <a:cs typeface="Consolas"/>
              </a:rPr>
              <a:t>fasta</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31</a:t>
            </a:fld>
            <a:endParaRPr lang="en-US"/>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32</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&lt; </a:t>
            </a:r>
            <a:r>
              <a:rPr lang="sk-SK" sz="2900" dirty="0">
                <a:solidFill>
                  <a:schemeClr val="accent6">
                    <a:lumMod val="75000"/>
                  </a:schemeClr>
                </a:solidFill>
                <a:latin typeface="Consolas"/>
                <a:cs typeface="Consolas"/>
              </a:rPr>
              <a:t>input.fa </a:t>
            </a:r>
            <a:r>
              <a:rPr lang="sk-SK" sz="2900" dirty="0">
                <a:solidFill>
                  <a:schemeClr val="accent6">
                    <a:lumMod val="75000"/>
                  </a:schemeClr>
                </a:solidFill>
                <a:latin typeface="Consolas"/>
                <a:cs typeface="Consolas"/>
              </a:rPr>
              <a:t>\</a:t>
            </a:r>
          </a:p>
          <a:p>
            <a:pPr marL="0" indent="0">
              <a:buNone/>
            </a:pPr>
            <a:r>
              <a:rPr lang="sk-SK" sz="2900" dirty="0">
                <a:solidFill>
                  <a:schemeClr val="accent6">
                    <a:lumMod val="75000"/>
                  </a:schemeClr>
                </a:solidFill>
                <a:latin typeface="Consolas"/>
                <a:cs typeface="Consolas"/>
              </a:rPr>
              <a:t>    &gt; results.tsv</a:t>
            </a:r>
            <a:endParaRPr lang="en-US" sz="2900" dirty="0">
              <a:solidFill>
                <a:schemeClr val="accent6">
                  <a:lumMod val="75000"/>
                </a:schemeClr>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33</a:t>
            </a:fld>
            <a:endParaRPr lang="en-US"/>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r>
              <a:rPr lang="sk-SK" sz="2900" dirty="0">
                <a:latin typeface="Consolas"/>
                <a:cs typeface="Consolas"/>
              </a:rPr>
              <a:t>\</a:t>
            </a:r>
          </a:p>
          <a:p>
            <a:pPr marL="0" indent="0">
              <a:buNone/>
            </a:pPr>
            <a:r>
              <a:rPr lang="sk-SK" sz="2900" dirty="0">
                <a:latin typeface="Consolas"/>
                <a:cs typeface="Consolas"/>
              </a:rPr>
              <a:t>    </a:t>
            </a:r>
            <a:r>
              <a:rPr lang="sk-SK" sz="2900" dirty="0">
                <a:solidFill>
                  <a:srgbClr val="E46C0A"/>
                </a:solidFill>
                <a:latin typeface="Consolas"/>
                <a:cs typeface="Consolas"/>
              </a:rPr>
              <a:t>--recstart '&gt;' -N1 </a:t>
            </a:r>
            <a:r>
              <a:rPr lang="sk-SK" sz="2900" dirty="0">
                <a:latin typeface="Consolas"/>
                <a:cs typeface="Consolas"/>
              </a:rPr>
              <a:t>\</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34</a:t>
            </a:fld>
            <a:endParaRPr lang="en-US"/>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--pipe</a:t>
            </a:r>
            <a:r>
              <a:rPr lang="sk-SK" sz="2900" dirty="0">
                <a:solidFill>
                  <a:srgbClr val="E46C0A"/>
                </a:solidFill>
                <a:latin typeface="Consolas"/>
                <a:cs typeface="Consolas"/>
              </a:rPr>
              <a:t> </a:t>
            </a:r>
            <a:r>
              <a:rPr lang="sk-SK" sz="2900" dirty="0">
                <a:latin typeface="Consolas"/>
                <a:cs typeface="Consolas"/>
              </a:rPr>
              <a:t>\</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a:t>
            </a:r>
            <a:r>
              <a:rPr lang="sk-SK" sz="2900" dirty="0">
                <a:solidFill>
                  <a:srgbClr val="E46C0A"/>
                </a:solidFill>
                <a:latin typeface="Consolas"/>
                <a:cs typeface="Consolas"/>
              </a:rPr>
              <a:t>-query - </a:t>
            </a:r>
            <a:r>
              <a:rPr lang="sk-SK" sz="2900" dirty="0">
                <a:latin typeface="Consolas"/>
                <a:cs typeface="Consolas"/>
              </a:rPr>
              <a:t>\</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35</a:t>
            </a:fld>
            <a:endParaRPr lang="en-US"/>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a:t>
            </a:r>
            <a:r>
              <a:rPr lang="sk-SK" sz="2900" dirty="0">
                <a:solidFill>
                  <a:srgbClr val="E46C0A"/>
                </a:solidFill>
                <a:latin typeface="Consolas"/>
                <a:cs typeface="Consolas"/>
              </a:rPr>
              <a:t>blastn \</a:t>
            </a:r>
          </a:p>
          <a:p>
            <a:pPr marL="0" indent="0">
              <a:buNone/>
            </a:pPr>
            <a:r>
              <a:rPr lang="sk-SK" sz="2900" dirty="0">
                <a:solidFill>
                  <a:srgbClr val="E46C0A"/>
                </a:solidFill>
                <a:latin typeface="Consolas"/>
                <a:cs typeface="Consolas"/>
              </a:rPr>
              <a:t>        -task blastn \</a:t>
            </a:r>
          </a:p>
          <a:p>
            <a:pPr marL="0" indent="0">
              <a:buNone/>
            </a:pPr>
            <a:r>
              <a:rPr lang="sk-SK" sz="2900" dirty="0">
                <a:solidFill>
                  <a:srgbClr val="E46C0A"/>
                </a:solidFill>
                <a:latin typeface="Consolas"/>
                <a:cs typeface="Consolas"/>
              </a:rPr>
              <a:t>        -db ./db/nucleotide/viroverse \</a:t>
            </a:r>
          </a:p>
          <a:p>
            <a:pPr marL="0" indent="0">
              <a:buNone/>
            </a:pPr>
            <a:r>
              <a:rPr lang="sk-SK" sz="2900" dirty="0">
                <a:solidFill>
                  <a:srgbClr val="E46C0A"/>
                </a:solidFill>
                <a:latin typeface="Consolas"/>
                <a:cs typeface="Consolas"/>
              </a:rPr>
              <a:t>        -query - \</a:t>
            </a:r>
          </a:p>
          <a:p>
            <a:pPr marL="0" indent="0">
              <a:buNone/>
            </a:pPr>
            <a:r>
              <a:rPr lang="sk-SK" sz="2900" dirty="0">
                <a:solidFill>
                  <a:srgbClr val="E46C0A"/>
                </a:solidFill>
                <a:latin typeface="Consolas"/>
                <a:cs typeface="Consolas"/>
              </a:rPr>
              <a:t>        -outfmt 6 \</a:t>
            </a:r>
          </a:p>
          <a:p>
            <a:pPr marL="0" indent="0">
              <a:buNone/>
            </a:pPr>
            <a:r>
              <a:rPr lang="sk-SK" sz="2900" dirty="0">
                <a:solidFill>
                  <a:srgbClr val="E46C0A"/>
                </a:solidFill>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36</a:t>
            </a:fld>
            <a:endParaRPr lang="en-US"/>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a:t>
            </a:r>
            <a:r>
              <a:rPr lang="sk-SK" sz="2900" dirty="0">
                <a:solidFill>
                  <a:srgbClr val="E46C0A"/>
                </a:solidFill>
                <a:latin typeface="Consolas"/>
                <a:cs typeface="Consolas"/>
              </a:rPr>
              <a:t>-outfmt </a:t>
            </a:r>
            <a:r>
              <a:rPr lang="sk-SK" sz="2900" dirty="0">
                <a:solidFill>
                  <a:srgbClr val="E46C0A"/>
                </a:solidFill>
                <a:latin typeface="Consolas"/>
                <a:cs typeface="Consolas"/>
              </a:rPr>
              <a:t>0 -out 'results-{#}.blastn' </a:t>
            </a:r>
            <a:r>
              <a:rPr lang="sk-SK" sz="2900" dirty="0">
                <a:latin typeface="Consolas"/>
                <a:cs typeface="Consolas"/>
              </a:rPr>
              <a:t>\</a:t>
            </a:r>
            <a:endParaRPr lang="sk-SK" sz="2900" dirty="0">
              <a:latin typeface="Consolas"/>
              <a:cs typeface="Consolas"/>
            </a:endParaRP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p>
          <a:p>
            <a:pPr marL="0" indent="0">
              <a:buNone/>
            </a:pPr>
            <a:r>
              <a:rPr lang="sk-SK" sz="2900" dirty="0" smtClean="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37</a:t>
            </a:fld>
            <a:endParaRPr lang="en-US"/>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solidFill>
                  <a:srgbClr val="E46C0A"/>
                </a:solidFill>
                <a:latin typeface="Consolas"/>
                <a:cs typeface="Consolas"/>
              </a:rPr>
              <a:t>--halt 2 </a:t>
            </a:r>
            <a:r>
              <a:rPr lang="sk-SK" sz="2900" dirty="0">
                <a:latin typeface="Consolas"/>
                <a:cs typeface="Consolas"/>
              </a:rPr>
              <a:t>\</a:t>
            </a:r>
          </a:p>
          <a:p>
            <a:pPr marL="0" indent="0">
              <a:buNone/>
            </a:pPr>
            <a:r>
              <a:rPr lang="sk-SK" sz="2900" dirty="0">
                <a:latin typeface="Consolas"/>
                <a:cs typeface="Consolas"/>
              </a:rPr>
              <a:t>    --recstart '&gt;' -N1 \</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0 -out 'results-{#}.blastn'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endParaRPr lang="sk-SK" sz="2900" dirty="0">
              <a:latin typeface="Consolas"/>
              <a:cs typeface="Consolas"/>
            </a:endParaRPr>
          </a:p>
          <a:p>
            <a:pPr marL="0" indent="0">
              <a:buNone/>
            </a:pPr>
            <a:r>
              <a:rPr lang="sk-SK" sz="2900" dirty="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38</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39</a:t>
            </a:fld>
            <a:endParaRPr lang="en-US"/>
          </a:p>
        </p:txBody>
      </p:sp>
    </p:spTree>
    <p:extLst>
      <p:ext uri="{BB962C8B-B14F-4D97-AF65-F5344CB8AC3E}">
        <p14:creationId xmlns:p14="http://schemas.microsoft.com/office/powerpoint/2010/main" val="2919734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71"/>
            <a:ext cx="9144000" cy="593932"/>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a:t>
            </a:r>
            <a:r>
              <a:rPr lang="en-US" sz="1400" dirty="0">
                <a:solidFill>
                  <a:schemeClr val="accent6">
                    <a:lumMod val="75000"/>
                  </a:schemeClr>
                </a:solidFill>
              </a:rPr>
              <a:t>*</a:t>
            </a:r>
            <a:r>
              <a:rPr lang="en-US" sz="1400" dirty="0">
                <a:solidFill>
                  <a:schemeClr val="bg1">
                    <a:lumMod val="50000"/>
                  </a:schemeClr>
                </a:solidFill>
              </a:rPr>
              <a:t> http://software-</a:t>
            </a:r>
            <a:r>
              <a:rPr lang="en-US" sz="1400" dirty="0" err="1">
                <a:solidFill>
                  <a:schemeClr val="bg1">
                    <a:lumMod val="50000"/>
                  </a:schemeClr>
                </a:solidFill>
              </a:rPr>
              <a:t>carpentry.org</a:t>
            </a:r>
            <a:r>
              <a:rPr lang="en-US" sz="1400" dirty="0">
                <a:solidFill>
                  <a:schemeClr val="bg1">
                    <a:lumMod val="50000"/>
                  </a:schemeClr>
                </a:solidFill>
              </a:rPr>
              <a:t>/blog/2013/02/correctness-</a:t>
            </a:r>
            <a:r>
              <a:rPr lang="en-US" sz="1400" dirty="0" err="1">
                <a:solidFill>
                  <a:schemeClr val="bg1">
                    <a:lumMod val="50000"/>
                  </a:schemeClr>
                </a:solidFill>
              </a:rPr>
              <a:t>isnt</a:t>
            </a:r>
            <a:r>
              <a:rPr lang="en-US" sz="1400" dirty="0">
                <a:solidFill>
                  <a:schemeClr val="bg1">
                    <a:lumMod val="50000"/>
                  </a:schemeClr>
                </a:solidFill>
              </a:rPr>
              <a:t>-</a:t>
            </a:r>
            <a:r>
              <a:rPr lang="en-US" sz="1400" dirty="0" err="1">
                <a:solidFill>
                  <a:schemeClr val="bg1">
                    <a:lumMod val="50000"/>
                  </a:schemeClr>
                </a:solidFill>
              </a:rPr>
              <a:t>compelling.html</a:t>
            </a:r>
            <a:endParaRPr lang="en-US" sz="1400" dirty="0">
              <a:solidFill>
                <a:schemeClr val="bg1">
                  <a:lumMod val="50000"/>
                </a:schemeClr>
              </a:solidFill>
            </a:endParaRPr>
          </a:p>
          <a:p>
            <a:pPr marL="0" indent="0" algn="r">
              <a:buNone/>
            </a:pPr>
            <a:r>
              <a:rPr lang="en-US" sz="1400" dirty="0">
                <a:solidFill>
                  <a:schemeClr val="bg1">
                    <a:lumMod val="50000"/>
                  </a:schemeClr>
                </a:solidFill>
              </a:rPr>
              <a:t>http://</a:t>
            </a:r>
            <a:r>
              <a:rPr lang="en-US" sz="1400" dirty="0" err="1">
                <a:solidFill>
                  <a:schemeClr val="bg1">
                    <a:lumMod val="50000"/>
                  </a:schemeClr>
                </a:solidFill>
              </a:rPr>
              <a:t>www.davidhbailey.com</a:t>
            </a:r>
            <a:r>
              <a:rPr lang="en-US" sz="1400" dirty="0">
                <a:solidFill>
                  <a:schemeClr val="bg1">
                    <a:lumMod val="50000"/>
                  </a:schemeClr>
                </a:solidFill>
              </a:rPr>
              <a:t>/</a:t>
            </a:r>
            <a:r>
              <a:rPr lang="en-US" sz="1400" dirty="0" err="1">
                <a:solidFill>
                  <a:schemeClr val="bg1">
                    <a:lumMod val="50000"/>
                  </a:schemeClr>
                </a:solidFill>
              </a:rPr>
              <a:t>dhbpapers</a:t>
            </a:r>
            <a:r>
              <a:rPr lang="en-US" sz="1400" dirty="0">
                <a:solidFill>
                  <a:schemeClr val="bg1">
                    <a:lumMod val="50000"/>
                  </a:schemeClr>
                </a:solidFill>
              </a:rPr>
              <a:t>/</a:t>
            </a:r>
            <a:r>
              <a:rPr lang="en-US" sz="1400" dirty="0" err="1">
                <a:solidFill>
                  <a:schemeClr val="bg1">
                    <a:lumMod val="50000"/>
                  </a:schemeClr>
                </a:solidFill>
              </a:rPr>
              <a:t>icerm-report.pdf</a:t>
            </a: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3271393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900" dirty="0">
                <a:hlinkClick r:id="rId3"/>
              </a:rPr>
              <a:t>http</a:t>
            </a:r>
            <a:r>
              <a:rPr lang="en-US" sz="1900" dirty="0">
                <a:hlinkClick r:id="rId3"/>
              </a:rPr>
              <a:t>://www.gnu.org/software/make/manual/</a:t>
            </a:r>
            <a:r>
              <a:rPr lang="en-US" sz="1900" dirty="0">
                <a:hlinkClick r:id="rId3"/>
              </a:rPr>
              <a:t>make.html</a:t>
            </a:r>
            <a:endParaRPr lang="en-US" sz="1900" dirty="0"/>
          </a:p>
          <a:p>
            <a:pPr lvl="1"/>
            <a:r>
              <a:rPr lang="en-US" sz="1900" dirty="0">
                <a:hlinkClick r:id="rId4"/>
              </a:rPr>
              <a:t>http://www.gnu.org/software/parallel/</a:t>
            </a:r>
            <a:r>
              <a:rPr lang="en-US" sz="1900" dirty="0">
                <a:hlinkClick r:id="rId4"/>
              </a:rPr>
              <a:t>parallel_tutorial.html</a:t>
            </a:r>
            <a:endParaRPr lang="en-US" sz="1900" dirty="0"/>
          </a:p>
          <a:p>
            <a:r>
              <a:rPr lang="en-US" dirty="0" smtClean="0">
                <a:latin typeface="Consolas"/>
                <a:cs typeface="Consolas"/>
              </a:rPr>
              <a:t>man make</a:t>
            </a:r>
          </a:p>
          <a:p>
            <a:r>
              <a:rPr lang="en-US" dirty="0" smtClean="0">
                <a:latin typeface="Consolas"/>
                <a:cs typeface="Consolas"/>
              </a:rPr>
              <a:t>man parallel</a:t>
            </a:r>
          </a:p>
          <a:p>
            <a:r>
              <a:rPr lang="en-US" dirty="0" smtClean="0">
                <a:cs typeface="Consolas"/>
              </a:rPr>
              <a:t>PDF of this talk, with notes, on the wiki</a:t>
            </a:r>
          </a:p>
          <a:p>
            <a:r>
              <a:rPr lang="en-US" dirty="0" smtClean="0"/>
              <a:t>Ply me with donuts, or just ask nicely</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40</a:t>
            </a:fld>
            <a:endParaRPr lang="en-US"/>
          </a:p>
        </p:txBody>
      </p:sp>
    </p:spTree>
    <p:extLst>
      <p:ext uri="{BB962C8B-B14F-4D97-AF65-F5344CB8AC3E}">
        <p14:creationId xmlns:p14="http://schemas.microsoft.com/office/powerpoint/2010/main" val="27335098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0A1B865D-3DF9-0645-8011-9936F226B8E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inspect afterwards</a:t>
            </a:r>
          </a:p>
          <a:p>
            <a:r>
              <a:rPr lang="en-US" dirty="0" smtClean="0"/>
              <a:t>Assertions to automatically verify assumptions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43</a:t>
            </a:fld>
            <a:endParaRPr lang="en-US"/>
          </a:p>
        </p:txBody>
      </p:sp>
    </p:spTree>
    <p:extLst>
      <p:ext uri="{BB962C8B-B14F-4D97-AF65-F5344CB8AC3E}">
        <p14:creationId xmlns:p14="http://schemas.microsoft.com/office/powerpoint/2010/main" val="1893170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8"/>
            <a:ext cx="9144000" cy="395515"/>
          </a:xfrm>
          <a:prstGeom prst="rect">
            <a:avLst/>
          </a:prstGeom>
        </p:spPr>
        <p:txBody>
          <a:bodyPr vert="horz" lIns="91435" tIns="45718" rIns="91435" bIns="45718"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http://</a:t>
            </a:r>
            <a:r>
              <a:rPr lang="en-US" sz="1400" dirty="0" err="1">
                <a:solidFill>
                  <a:schemeClr val="bg1">
                    <a:lumMod val="50000"/>
                  </a:schemeClr>
                </a:solidFill>
              </a:rPr>
              <a:t>vincebuffalo.org</a:t>
            </a:r>
            <a:r>
              <a:rPr lang="en-US" sz="1400" dirty="0">
                <a:solidFill>
                  <a:schemeClr val="bg1">
                    <a:lumMod val="50000"/>
                  </a:schemeClr>
                </a:solidFill>
              </a:rPr>
              <a:t>/2012/03/08/the-beauty-of-bioconductor.html#information_leakage_and_statistics_at_every_level</a:t>
            </a:r>
            <a:endParaRPr lang="en-US" sz="1400" dirty="0">
              <a:solidFill>
                <a:schemeClr val="bg1">
                  <a:lumMod val="50000"/>
                </a:schemeClr>
              </a:solidFill>
            </a:endParaRPr>
          </a:p>
        </p:txBody>
      </p:sp>
      <p:sp>
        <p:nvSpPr>
          <p:cNvPr id="5" name="Slide Number Placeholder 4"/>
          <p:cNvSpPr>
            <a:spLocks noGrp="1"/>
          </p:cNvSpPr>
          <p:nvPr>
            <p:ph type="sldNum" sz="quarter" idx="12"/>
          </p:nvPr>
        </p:nvSpPr>
        <p:spPr/>
        <p:txBody>
          <a:bodyPr/>
          <a:lstStyle/>
          <a:p>
            <a:fld id="{0A1B865D-3DF9-0645-8011-9936F226B8ED}" type="slidenum">
              <a:rPr lang="en-US" smtClean="0"/>
              <a:pPr/>
              <a:t>44</a:t>
            </a:fld>
            <a:endParaRPr lang="en-US"/>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900" dirty="0">
                <a:solidFill>
                  <a:schemeClr val="tx2">
                    <a:lumMod val="60000"/>
                    <a:lumOff val="40000"/>
                  </a:schemeClr>
                </a:solidFill>
                <a:latin typeface="Consolas"/>
                <a:cs typeface="Consolas"/>
              </a:rPr>
              <a:t>HVTN505.renamed.fa</a:t>
            </a:r>
            <a:r>
              <a:rPr lang="en-US" sz="2900" dirty="0">
                <a:latin typeface="Consolas"/>
                <a:cs typeface="Consolas"/>
              </a:rPr>
              <a:t>: </a:t>
            </a:r>
            <a:r>
              <a:rPr lang="en-US" sz="2900" dirty="0">
                <a:solidFill>
                  <a:srgbClr val="77933C"/>
                </a:solidFill>
                <a:latin typeface="Consolas"/>
                <a:cs typeface="Consolas"/>
              </a:rPr>
              <a:t>HVTN505.fa</a:t>
            </a:r>
          </a:p>
          <a:p>
            <a:pPr marL="0" indent="0">
              <a:buNone/>
            </a:pPr>
            <a:r>
              <a:rPr lang="en-US" sz="2900" dirty="0">
                <a:latin typeface="Consolas"/>
                <a:cs typeface="Consolas"/>
              </a:rPr>
              <a:t>	rename-</a:t>
            </a:r>
            <a:r>
              <a:rPr lang="en-US" sz="2900" dirty="0" err="1">
                <a:latin typeface="Consolas"/>
                <a:cs typeface="Consolas"/>
              </a:rPr>
              <a:t>seqs</a:t>
            </a:r>
            <a:r>
              <a:rPr lang="en-US" sz="2900" dirty="0">
                <a:latin typeface="Consolas"/>
                <a:cs typeface="Consolas"/>
              </a:rPr>
              <a:t> </a:t>
            </a:r>
            <a:r>
              <a:rPr lang="en-US" sz="2900" dirty="0">
                <a:solidFill>
                  <a:schemeClr val="accent6">
                    <a:lumMod val="75000"/>
                  </a:schemeClr>
                </a:solidFill>
                <a:latin typeface="Consolas"/>
                <a:cs typeface="Consolas"/>
              </a:rPr>
              <a:t>&lt;</a:t>
            </a:r>
            <a:r>
              <a:rPr lang="en-US" sz="2900" dirty="0">
                <a:latin typeface="Consolas"/>
                <a:cs typeface="Consolas"/>
              </a:rPr>
              <a:t> </a:t>
            </a:r>
            <a:r>
              <a:rPr lang="en-US" sz="2900" dirty="0">
                <a:solidFill>
                  <a:srgbClr val="77933C"/>
                </a:solidFill>
                <a:latin typeface="Consolas"/>
                <a:cs typeface="Consolas"/>
              </a:rPr>
              <a:t>$&lt;</a:t>
            </a:r>
            <a:r>
              <a:rPr lang="en-US" sz="2900" dirty="0">
                <a:latin typeface="Consolas"/>
                <a:cs typeface="Consolas"/>
              </a:rPr>
              <a:t> </a:t>
            </a:r>
            <a:r>
              <a:rPr lang="en-US" sz="2900" dirty="0">
                <a:solidFill>
                  <a:srgbClr val="E46C0A"/>
                </a:solidFill>
                <a:latin typeface="Consolas"/>
                <a:cs typeface="Consolas"/>
              </a:rPr>
              <a:t>&gt;</a:t>
            </a:r>
            <a:r>
              <a:rPr lang="en-US" sz="2900" dirty="0">
                <a:latin typeface="Consolas"/>
                <a:cs typeface="Consolas"/>
              </a:rPr>
              <a:t> </a:t>
            </a:r>
            <a:r>
              <a:rPr lang="en-US" sz="2900" dirty="0">
                <a:solidFill>
                  <a:srgbClr val="558ED5"/>
                </a:solidFill>
                <a:latin typeface="Consolas"/>
                <a:cs typeface="Consolas"/>
              </a:rPr>
              <a:t>$@</a:t>
            </a:r>
          </a:p>
          <a:p>
            <a:pPr marL="0" indent="0">
              <a:buNone/>
            </a:pPr>
            <a:r>
              <a:rPr lang="en-US" sz="2900" dirty="0">
                <a:latin typeface="Consolas"/>
                <a:cs typeface="Consolas"/>
              </a:rPr>
              <a:t>	</a:t>
            </a:r>
            <a:r>
              <a:rPr lang="en-US" sz="2900" dirty="0">
                <a:solidFill>
                  <a:schemeClr val="accent6">
                    <a:lumMod val="75000"/>
                  </a:schemeClr>
                </a:solidFill>
                <a:latin typeface="Consolas"/>
                <a:cs typeface="Consolas"/>
              </a:rPr>
              <a:t>[</a:t>
            </a:r>
            <a:r>
              <a:rPr lang="en-US" sz="2900" dirty="0">
                <a:latin typeface="Consolas"/>
                <a:cs typeface="Consolas"/>
              </a:rPr>
              <a:t> -z `</a:t>
            </a:r>
            <a:r>
              <a:rPr lang="en-US" sz="2900" dirty="0" err="1">
                <a:latin typeface="Consolas"/>
                <a:cs typeface="Consolas"/>
              </a:rPr>
              <a:t>grep</a:t>
            </a:r>
            <a:r>
              <a:rPr lang="en-US" sz="2900" dirty="0">
                <a:latin typeface="Consolas"/>
                <a:cs typeface="Consolas"/>
              </a:rPr>
              <a:t> '^&gt;' </a:t>
            </a:r>
            <a:r>
              <a:rPr lang="en-US" sz="2900" dirty="0">
                <a:solidFill>
                  <a:srgbClr val="558ED5"/>
                </a:solidFill>
                <a:latin typeface="Consolas"/>
                <a:cs typeface="Consolas"/>
              </a:rPr>
              <a:t>$@</a:t>
            </a:r>
            <a:r>
              <a:rPr lang="en-US" sz="2900" dirty="0">
                <a:latin typeface="Consolas"/>
                <a:cs typeface="Consolas"/>
              </a:rPr>
              <a:t> </a:t>
            </a:r>
            <a:r>
              <a:rPr lang="en-US" sz="2900" dirty="0">
                <a:solidFill>
                  <a:srgbClr val="E46C0A"/>
                </a:solidFill>
                <a:latin typeface="Consolas"/>
                <a:cs typeface="Consolas"/>
              </a:rPr>
              <a:t>|</a:t>
            </a:r>
            <a:r>
              <a:rPr lang="en-US" sz="2900" dirty="0">
                <a:latin typeface="Consolas"/>
                <a:cs typeface="Consolas"/>
              </a:rPr>
              <a:t> </a:t>
            </a:r>
            <a:r>
              <a:rPr lang="en-US" sz="2900" dirty="0" err="1">
                <a:latin typeface="Consolas"/>
                <a:cs typeface="Consolas"/>
              </a:rPr>
              <a:t>grep</a:t>
            </a:r>
            <a:r>
              <a:rPr lang="en-US" sz="2900" dirty="0">
                <a:latin typeface="Consolas"/>
                <a:cs typeface="Consolas"/>
              </a:rPr>
              <a:t> -E --invert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'^&gt;505\.\d{4}a_(WG|RH|LH)\d{2}'` </a:t>
            </a:r>
            <a:r>
              <a:rPr lang="en-US" sz="2900" dirty="0">
                <a:solidFill>
                  <a:srgbClr val="E46C0A"/>
                </a:solidFill>
                <a:latin typeface="Consolas"/>
                <a:cs typeface="Consolas"/>
              </a:rPr>
              <a:t>]</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45</a:t>
            </a:fld>
            <a:endParaRPr lang="en-US"/>
          </a:p>
        </p:txBody>
      </p:sp>
    </p:spTree>
    <p:extLst>
      <p:ext uri="{BB962C8B-B14F-4D97-AF65-F5344CB8AC3E}">
        <p14:creationId xmlns:p14="http://schemas.microsoft.com/office/powerpoint/2010/main" val="16525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7</a:t>
            </a:fld>
            <a:endParaRPr lang="en-US"/>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8</a:t>
            </a:fld>
            <a:endParaRPr lang="en-US"/>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a:latin typeface="Consolas"/>
                <a:cs typeface="Consolas"/>
              </a:rPr>
              <a:t>: </a:t>
            </a:r>
            <a:r>
              <a:rPr lang="en-US" sz="2400" dirty="0" err="1">
                <a:solidFill>
                  <a:srgbClr val="77933C"/>
                </a:solidFill>
                <a:latin typeface="Consolas"/>
                <a:cs typeface="Consolas"/>
              </a:rPr>
              <a:t>seqs_aa.aligned.fa</a:t>
            </a:r>
            <a:endParaRPr lang="en-US" sz="2400" dirty="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a:solidFill>
                  <a:srgbClr val="7F7F7F"/>
                </a:solidFill>
                <a:latin typeface="Consolas"/>
                <a:cs typeface="Consolas"/>
              </a:rPr>
              <a:t># </a:t>
            </a:r>
            <a:r>
              <a:rPr lang="en-US" sz="2400" dirty="0" err="1">
                <a:solidFill>
                  <a:srgbClr val="7F7F7F"/>
                </a:solidFill>
                <a:latin typeface="Consolas"/>
                <a:cs typeface="Consolas"/>
              </a:rPr>
              <a:t>CountAAFreq.pl</a:t>
            </a:r>
            <a:r>
              <a:rPr lang="en-US" sz="2400" dirty="0">
                <a:solidFill>
                  <a:srgbClr val="7F7F7F"/>
                </a:solidFill>
                <a:latin typeface="Consolas"/>
                <a:cs typeface="Consolas"/>
              </a:rPr>
              <a:t> only takes Nexus</a:t>
            </a:r>
          </a:p>
          <a:p>
            <a:pPr marL="0" indent="0">
              <a:buNone/>
            </a:pPr>
            <a:r>
              <a:rPr lang="en-US" sz="2400" dirty="0">
                <a:latin typeface="Consolas"/>
                <a:cs typeface="Consolas"/>
              </a:rPr>
              <a:t>	</a:t>
            </a:r>
            <a:r>
              <a:rPr lang="en-US" sz="2400" dirty="0">
                <a:latin typeface="Consolas"/>
                <a:cs typeface="Consolas"/>
              </a:rPr>
              <a:t>fasta2nexus </a:t>
            </a:r>
            <a:r>
              <a:rPr lang="en-US" sz="2400" dirty="0">
                <a:solidFill>
                  <a:srgbClr val="E46C0A"/>
                </a:solidFill>
                <a:latin typeface="Consolas"/>
                <a:cs typeface="Consolas"/>
              </a:rPr>
              <a:t>&lt;</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E46C0A"/>
                </a:solidFill>
                <a:latin typeface="Consolas"/>
                <a:cs typeface="Consolas"/>
              </a:rPr>
              <a:t>&gt;</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err="1">
                <a:latin typeface="Consolas"/>
                <a:cs typeface="Consolas"/>
              </a:rPr>
              <a:t>seqs_aa.nxs</a:t>
            </a:r>
            <a:r>
              <a:rPr lang="en-US" sz="2400" dirty="0">
                <a:latin typeface="Consolas"/>
                <a:cs typeface="Consolas"/>
              </a:rPr>
              <a:t> </a:t>
            </a:r>
            <a:r>
              <a:rPr lang="en-US" sz="2400" dirty="0">
                <a:solidFill>
                  <a:srgbClr val="558ED5"/>
                </a:solidFill>
                <a:latin typeface="Consolas"/>
                <a:cs typeface="Consolas"/>
              </a:rPr>
              <a:t>$@</a:t>
            </a:r>
            <a:r>
              <a:rPr lang="en-US" sz="2400" dirty="0">
                <a:latin typeface="Consolas"/>
                <a:cs typeface="Consolas"/>
              </a:rPr>
              <a:t> 0.25 0.5</a:t>
            </a:r>
          </a:p>
          <a:p>
            <a:pPr marL="0" indent="0">
              <a:buNone/>
            </a:pPr>
            <a:r>
              <a:rPr lang="en-US" sz="2400" dirty="0">
                <a:latin typeface="Consolas"/>
                <a:cs typeface="Consolas"/>
              </a:rPr>
              <a:t>	</a:t>
            </a:r>
            <a:r>
              <a:rPr lang="en-US" sz="2400" dirty="0" err="1">
                <a:latin typeface="Consolas"/>
                <a:cs typeface="Consolas"/>
              </a:rPr>
              <a:t>rm</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9</a:t>
            </a:fld>
            <a:endParaRPr lang="en-US"/>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20791</TotalTime>
  <Words>6155</Words>
  <Application>Microsoft Macintosh PowerPoint</Application>
  <PresentationFormat>On-screen Show (4:3)</PresentationFormat>
  <Paragraphs>659</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Makefile gotchas</vt:lpstr>
      <vt:lpstr>Parallel processing</vt:lpstr>
      <vt:lpstr>What can be parallelized?</vt:lpstr>
      <vt:lpstr>PowerPoint Presentation</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PowerPoint Presentation</vt:lpstr>
      <vt:lpstr>Validation</vt:lpstr>
      <vt:lpstr>Assertions</vt:lpstr>
      <vt:lpstr>Assertions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937</cp:revision>
  <cp:lastPrinted>2014-05-21T20:26:55Z</cp:lastPrinted>
  <dcterms:created xsi:type="dcterms:W3CDTF">2014-05-21T05:18:39Z</dcterms:created>
  <dcterms:modified xsi:type="dcterms:W3CDTF">2014-05-21T20:31:35Z</dcterms:modified>
</cp:coreProperties>
</file>