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4" r:id="rId21"/>
    <p:sldId id="293" r:id="rId22"/>
    <p:sldId id="262" r:id="rId23"/>
    <p:sldId id="289" r:id="rId24"/>
    <p:sldId id="290" r:id="rId25"/>
    <p:sldId id="307" r:id="rId26"/>
    <p:sldId id="291" r:id="rId27"/>
    <p:sldId id="292" r:id="rId28"/>
    <p:sldId id="286" r:id="rId29"/>
    <p:sldId id="295" r:id="rId30"/>
    <p:sldId id="288" r:id="rId31"/>
    <p:sldId id="294" r:id="rId32"/>
    <p:sldId id="263" r:id="rId33"/>
    <p:sldId id="297" r:id="rId34"/>
    <p:sldId id="298" r:id="rId35"/>
    <p:sldId id="299" r:id="rId36"/>
    <p:sldId id="300" r:id="rId37"/>
    <p:sldId id="301" r:id="rId38"/>
    <p:sldId id="308" r:id="rId39"/>
    <p:sldId id="302" r:id="rId40"/>
    <p:sldId id="283" r:id="rId41"/>
    <p:sldId id="309" r:id="rId42"/>
    <p:sldId id="306" r:id="rId43"/>
    <p:sldId id="303" r:id="rId44"/>
    <p:sldId id="304" r:id="rId45"/>
    <p:sldId id="30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5D3D7E-4BCA-2742-B668-B45A14F5579D}" type="datetimeFigureOut">
              <a:rPr lang="en-US" smtClean="0"/>
              <a:pPr/>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pPr/>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  The second make example does the same thing, just using a shorter combination syntax.</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44</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pPr/>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pPr/>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pPr/>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pPr/>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pPr/>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pPr/>
              <a:t>5/21/14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tx1">
                    <a:lumMod val="65000"/>
                    <a:lumOff val="35000"/>
                  </a:schemeClr>
                </a:solidFill>
                <a:latin typeface="Consolas"/>
                <a:cs typeface="Consolas"/>
              </a:rPr>
              <a:t># make </a:t>
            </a:r>
            <a:r>
              <a:rPr lang="en-US" sz="2400" dirty="0" err="1">
                <a:solidFill>
                  <a:schemeClr val="tx1">
                    <a:lumMod val="65000"/>
                    <a:lumOff val="35000"/>
                  </a:schemeClr>
                </a:solidFill>
                <a:latin typeface="Consolas"/>
                <a:cs typeface="Consolas"/>
              </a:rPr>
              <a:t>pic_aa_freq.tsv</a:t>
            </a:r>
            <a:endParaRPr lang="en-US" sz="2400" dirty="0">
              <a:solidFill>
                <a:schemeClr val="tx1">
                  <a:lumMod val="65000"/>
                  <a:lumOff val="35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a:p>
            <a:pPr marL="0" indent="0">
              <a:buNone/>
            </a:pPr>
            <a:endParaRPr lang="en-US" sz="2400" dirty="0" smtClean="0">
              <a:latin typeface="Consolas"/>
              <a:cs typeface="Consolas"/>
            </a:endParaRP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a:t>H</a:t>
            </a:r>
            <a:r>
              <a:rPr lang="en-US" dirty="0" smtClean="0"/>
              <a:t>ow to do more than one thing at a time</a:t>
            </a:r>
            <a:endParaRPr lang="en-US" dirty="0"/>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gag_aa_freq.tsv</a:t>
            </a:r>
            <a:r>
              <a:rPr lang="en-US" sz="2800" dirty="0" smtClean="0">
                <a:latin typeface="Consolas"/>
                <a:cs typeface="Consolas"/>
              </a:rPr>
              <a:t> </a:t>
            </a:r>
            <a:r>
              <a:rPr lang="en-US" sz="2800" dirty="0" err="1" smtClean="0">
                <a:latin typeface="Consolas"/>
                <a:cs typeface="Consolas"/>
              </a:rPr>
              <a:t>env_aa_freq.tsv</a:t>
            </a:r>
            <a:endParaRPr lang="en-US" sz="2800" dirty="0" smtClean="0">
              <a:latin typeface="Consolas"/>
              <a:cs typeface="Consolas"/>
            </a:endParaRPr>
          </a:p>
          <a:p>
            <a:pPr marL="0" indent="0">
              <a:buNone/>
            </a:pPr>
            <a:r>
              <a:rPr lang="en-US" sz="2800" dirty="0" smtClean="0">
                <a:latin typeface="Consolas"/>
                <a:cs typeface="Consolas"/>
              </a:rPr>
              <a:t>make {</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a:latin typeface="Consolas"/>
                <a:cs typeface="Consolas"/>
              </a:rPr>
              <a:t>m</a:t>
            </a:r>
            <a:r>
              <a:rPr lang="en-US" sz="2800" dirty="0" smtClean="0">
                <a:latin typeface="Consolas"/>
                <a:cs typeface="Consolas"/>
              </a:rPr>
              <a:t>ake --jobs=24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I’ve got 99 problems, but a </a:t>
            </a:r>
            <a:r>
              <a:rPr lang="en-US" sz="3800" dirty="0" err="1" smtClean="0">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smtClean="0"/>
              <a:t>Parallel processing power tools</a:t>
            </a:r>
            <a:endParaRPr lang="en-US" dirty="0"/>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a:t>
            </a:r>
            <a:r>
              <a:rPr lang="sk-SK" sz="2800" dirty="0">
                <a:solidFill>
                  <a:schemeClr val="accent6">
                    <a:lumMod val="75000"/>
                  </a:schemeClr>
                </a:solidFill>
                <a:latin typeface="Consolas"/>
                <a:cs typeface="Consolas"/>
              </a:rPr>
              <a:t>&lt; </a:t>
            </a:r>
            <a:r>
              <a:rPr lang="sk-SK" sz="2800" dirty="0" smtClean="0">
                <a:solidFill>
                  <a:schemeClr val="accent6">
                    <a:lumMod val="75000"/>
                  </a:schemeClr>
                </a:solidFill>
                <a:latin typeface="Consolas"/>
                <a:cs typeface="Consolas"/>
              </a:rPr>
              <a:t>input.fa </a:t>
            </a:r>
            <a:r>
              <a:rPr lang="sk-SK" sz="2800" dirty="0">
                <a:solidFill>
                  <a:schemeClr val="accent6">
                    <a:lumMod val="75000"/>
                  </a:schemeClr>
                </a:solidFill>
                <a:latin typeface="Consolas"/>
                <a:cs typeface="Consolas"/>
              </a:rPr>
              <a:t>\</a:t>
            </a:r>
          </a:p>
          <a:p>
            <a:pPr marL="0" indent="0">
              <a:buNone/>
            </a:pPr>
            <a:r>
              <a:rPr lang="sk-SK" sz="2800" dirty="0">
                <a:solidFill>
                  <a:schemeClr val="accent6">
                    <a:lumMod val="75000"/>
                  </a:schemeClr>
                </a:solidFill>
                <a:latin typeface="Consolas"/>
                <a:cs typeface="Consolas"/>
              </a:rPr>
              <a:t>    &gt; results.tsv</a:t>
            </a:r>
            <a:endParaRPr lang="en-US" sz="2800" dirty="0">
              <a:solidFill>
                <a:schemeClr val="accent6">
                  <a:lumMod val="75000"/>
                </a:schemeClr>
              </a:solidFill>
              <a:latin typeface="Consolas"/>
              <a:cs typeface="Consolas"/>
            </a:endParaRPr>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rgbClr val="E46C0A"/>
                </a:solidFill>
                <a:latin typeface="Consolas"/>
                <a:cs typeface="Consolas"/>
              </a:rPr>
              <a:t>--recstart '&gt;' -N1 </a:t>
            </a:r>
            <a:r>
              <a:rPr lang="sk-SK" sz="2800" dirty="0">
                <a:latin typeface="Consolas"/>
                <a:cs typeface="Consolas"/>
              </a:rPr>
              <a:t>\</a:t>
            </a:r>
          </a:p>
          <a:p>
            <a:pPr marL="0" indent="0">
              <a:buNone/>
            </a:pPr>
            <a:r>
              <a:rPr lang="sk-SK" sz="2800" dirty="0">
                <a:latin typeface="Consolas"/>
                <a:cs typeface="Consolas"/>
              </a:rPr>
              <a:t>    --pipe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chemeClr val="accent6">
                    <a:lumMod val="75000"/>
                  </a:schemeClr>
                </a:solidFill>
                <a:latin typeface="Consolas"/>
                <a:cs typeface="Consolas"/>
              </a:rPr>
              <a:t>--pipe</a:t>
            </a:r>
            <a:r>
              <a:rPr lang="sk-SK" sz="2800" dirty="0">
                <a:solidFill>
                  <a:srgbClr val="E46C0A"/>
                </a:solidFill>
                <a:latin typeface="Consolas"/>
                <a:cs typeface="Consolas"/>
              </a:rPr>
              <a:t> </a:t>
            </a:r>
            <a:r>
              <a:rPr lang="sk-SK" sz="2800" dirty="0">
                <a:latin typeface="Consolas"/>
                <a:cs typeface="Consolas"/>
              </a:rPr>
              <a:t>\</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a:t>
            </a:r>
            <a:r>
              <a:rPr lang="sk-SK" sz="2800" dirty="0">
                <a:solidFill>
                  <a:srgbClr val="E46C0A"/>
                </a:solidFill>
                <a:latin typeface="Consolas"/>
                <a:cs typeface="Consolas"/>
              </a:rPr>
              <a:t>-query - </a:t>
            </a:r>
            <a:r>
              <a:rPr lang="sk-SK" sz="2800" dirty="0">
                <a:latin typeface="Consolas"/>
                <a:cs typeface="Consolas"/>
              </a:rPr>
              <a:t>\</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a:t>
            </a:r>
            <a:r>
              <a:rPr lang="sk-SK" sz="2800" dirty="0">
                <a:solidFill>
                  <a:srgbClr val="E46C0A"/>
                </a:solidFill>
                <a:latin typeface="Consolas"/>
                <a:cs typeface="Consolas"/>
              </a:rPr>
              <a:t>blastn \</a:t>
            </a:r>
          </a:p>
          <a:p>
            <a:pPr marL="0" indent="0">
              <a:buNone/>
            </a:pPr>
            <a:r>
              <a:rPr lang="sk-SK" sz="2800" dirty="0">
                <a:solidFill>
                  <a:srgbClr val="E46C0A"/>
                </a:solidFill>
                <a:latin typeface="Consolas"/>
                <a:cs typeface="Consolas"/>
              </a:rPr>
              <a:t>        -task blastn \</a:t>
            </a:r>
          </a:p>
          <a:p>
            <a:pPr marL="0" indent="0">
              <a:buNone/>
            </a:pPr>
            <a:r>
              <a:rPr lang="sk-SK" sz="2800" dirty="0">
                <a:solidFill>
                  <a:srgbClr val="E46C0A"/>
                </a:solidFill>
                <a:latin typeface="Consolas"/>
                <a:cs typeface="Consolas"/>
              </a:rPr>
              <a:t>        -db ./db/nucleotide/viroverse \</a:t>
            </a:r>
          </a:p>
          <a:p>
            <a:pPr marL="0" indent="0">
              <a:buNone/>
            </a:pPr>
            <a:r>
              <a:rPr lang="sk-SK" sz="2800" dirty="0">
                <a:solidFill>
                  <a:srgbClr val="E46C0A"/>
                </a:solidFill>
                <a:latin typeface="Consolas"/>
                <a:cs typeface="Consolas"/>
              </a:rPr>
              <a:t>        -query - \</a:t>
            </a:r>
          </a:p>
          <a:p>
            <a:pPr marL="0" indent="0">
              <a:buNone/>
            </a:pPr>
            <a:r>
              <a:rPr lang="sk-SK" sz="2800" dirty="0">
                <a:solidFill>
                  <a:srgbClr val="E46C0A"/>
                </a:solidFill>
                <a:latin typeface="Consolas"/>
                <a:cs typeface="Consolas"/>
              </a:rPr>
              <a:t>        -outfmt 6 \</a:t>
            </a:r>
          </a:p>
          <a:p>
            <a:pPr marL="0" indent="0">
              <a:buNone/>
            </a:pPr>
            <a:r>
              <a:rPr lang="sk-SK" sz="2800" dirty="0">
                <a:solidFill>
                  <a:srgbClr val="E46C0A"/>
                </a:solidFill>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a:t>
            </a:r>
            <a:r>
              <a:rPr lang="sk-SK" sz="2800" dirty="0">
                <a:solidFill>
                  <a:srgbClr val="E46C0A"/>
                </a:solidFill>
                <a:latin typeface="Consolas"/>
                <a:cs typeface="Consolas"/>
              </a:rPr>
              <a:t>-outfmt </a:t>
            </a:r>
            <a:r>
              <a:rPr lang="sk-SK" sz="2800" dirty="0" smtClean="0">
                <a:solidFill>
                  <a:srgbClr val="E46C0A"/>
                </a:solidFill>
                <a:latin typeface="Consolas"/>
                <a:cs typeface="Consolas"/>
              </a:rPr>
              <a:t>0 -out </a:t>
            </a:r>
            <a:r>
              <a:rPr lang="sk-SK" sz="2800" dirty="0" smtClean="0">
                <a:solidFill>
                  <a:srgbClr val="E46C0A"/>
                </a:solidFill>
                <a:latin typeface="Consolas"/>
                <a:cs typeface="Consolas"/>
              </a:rPr>
              <a:t>'</a:t>
            </a:r>
            <a:r>
              <a:rPr lang="sk-SK" sz="2800" dirty="0" smtClean="0">
                <a:solidFill>
                  <a:srgbClr val="E46C0A"/>
                </a:solidFill>
                <a:latin typeface="Consolas"/>
                <a:cs typeface="Consolas"/>
              </a:rPr>
              <a:t>results</a:t>
            </a:r>
            <a:r>
              <a:rPr lang="sk-SK" sz="2800" dirty="0" smtClean="0">
                <a:solidFill>
                  <a:srgbClr val="E46C0A"/>
                </a:solidFill>
                <a:latin typeface="Consolas"/>
                <a:cs typeface="Consolas"/>
              </a:rPr>
              <a:t>-{#}.</a:t>
            </a:r>
            <a:r>
              <a:rPr lang="sk-SK" sz="2800" dirty="0" smtClean="0">
                <a:solidFill>
                  <a:srgbClr val="E46C0A"/>
                </a:solidFill>
                <a:latin typeface="Consolas"/>
                <a:cs typeface="Consolas"/>
              </a:rPr>
              <a:t>blastn' </a:t>
            </a:r>
            <a:r>
              <a:rPr lang="sk-SK" sz="2800" dirty="0" smtClean="0">
                <a:latin typeface="Consolas"/>
                <a:cs typeface="Consolas"/>
              </a:rPr>
              <a:t>\</a:t>
            </a:r>
            <a:endParaRPr lang="sk-SK" sz="2800" dirty="0">
              <a:latin typeface="Consolas"/>
              <a:cs typeface="Consolas"/>
            </a:endParaRP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a:t>
            </a:r>
          </a:p>
          <a:p>
            <a:pPr marL="0" indent="0">
              <a:buNone/>
            </a:pPr>
            <a:r>
              <a:rPr lang="sk-SK" sz="2800" dirty="0">
                <a:latin typeface="Consolas"/>
                <a:cs typeface="Consolas"/>
              </a:rPr>
              <a:t> </a:t>
            </a:r>
            <a:endParaRPr lang="sk-SK" sz="2800" dirty="0" smtClean="0">
              <a:latin typeface="Consolas"/>
              <a:cs typeface="Consolas"/>
            </a:endParaRPr>
          </a:p>
          <a:p>
            <a:pPr marL="0" indent="0">
              <a:buNone/>
            </a:pPr>
            <a:endParaRPr lang="sk-SK" sz="2800" dirty="0">
              <a:latin typeface="Consolas"/>
              <a:cs typeface="Consolas"/>
            </a:endParaRPr>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smtClean="0">
                <a:latin typeface="Consolas"/>
                <a:cs typeface="Consolas"/>
              </a:rPr>
              <a:t>parallel \</a:t>
            </a:r>
          </a:p>
          <a:p>
            <a:pPr marL="0" indent="0">
              <a:buNone/>
            </a:pPr>
            <a:r>
              <a:rPr lang="sk-SK" sz="2800" dirty="0" smtClean="0">
                <a:latin typeface="Consolas"/>
                <a:cs typeface="Consolas"/>
              </a:rPr>
              <a:t>    </a:t>
            </a:r>
            <a:r>
              <a:rPr lang="sk-SK" sz="2800" dirty="0" smtClean="0">
                <a:solidFill>
                  <a:srgbClr val="E46C0A"/>
                </a:solidFill>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--recstart '&gt;' -N1 \</a:t>
            </a:r>
          </a:p>
          <a:p>
            <a:pPr marL="0" indent="0">
              <a:buNone/>
            </a:pPr>
            <a:r>
              <a:rPr lang="sk-SK" sz="2800" dirty="0" smtClean="0">
                <a:latin typeface="Consolas"/>
                <a:cs typeface="Consolas"/>
              </a:rPr>
              <a:t>    --pipe \</a:t>
            </a:r>
          </a:p>
          <a:p>
            <a:pPr marL="0" indent="0">
              <a:buNone/>
            </a:pPr>
            <a:r>
              <a:rPr lang="sk-SK" sz="2800" dirty="0" smtClean="0">
                <a:latin typeface="Consolas"/>
                <a:cs typeface="Consolas"/>
              </a:rPr>
              <a:t>    blastn \</a:t>
            </a:r>
          </a:p>
          <a:p>
            <a:pPr marL="0" indent="0">
              <a:buNone/>
            </a:pPr>
            <a:r>
              <a:rPr lang="sk-SK" sz="2800" dirty="0" smtClean="0">
                <a:latin typeface="Consolas"/>
                <a:cs typeface="Consolas"/>
              </a:rPr>
              <a:t>        -task blastn \</a:t>
            </a:r>
          </a:p>
          <a:p>
            <a:pPr marL="0" indent="0">
              <a:buNone/>
            </a:pPr>
            <a:r>
              <a:rPr lang="sk-SK" sz="2800" dirty="0" smtClean="0">
                <a:latin typeface="Consolas"/>
                <a:cs typeface="Consolas"/>
              </a:rPr>
              <a:t>        -db ./db/nucleotide/viroverse \</a:t>
            </a:r>
          </a:p>
          <a:p>
            <a:pPr marL="0" indent="0">
              <a:buNone/>
            </a:pPr>
            <a:r>
              <a:rPr lang="sk-SK" sz="2800" dirty="0" smtClean="0">
                <a:latin typeface="Consolas"/>
                <a:cs typeface="Consolas"/>
              </a:rPr>
              <a:t>        -query - \</a:t>
            </a:r>
          </a:p>
          <a:p>
            <a:pPr marL="0" indent="0">
              <a:buNone/>
            </a:pPr>
            <a:r>
              <a:rPr lang="sk-SK" sz="2800" dirty="0" smtClean="0">
                <a:latin typeface="Consolas"/>
                <a:cs typeface="Consolas"/>
              </a:rPr>
              <a:t>        -outfmt 0 -out </a:t>
            </a:r>
            <a:r>
              <a:rPr lang="sk-SK" sz="2800" dirty="0" smtClean="0">
                <a:latin typeface="Consolas"/>
                <a:cs typeface="Consolas"/>
              </a:rPr>
              <a:t>'results</a:t>
            </a:r>
            <a:r>
              <a:rPr lang="sk-SK" sz="2800" dirty="0" smtClean="0">
                <a:latin typeface="Consolas"/>
                <a:cs typeface="Consolas"/>
              </a:rPr>
              <a:t>-{#}</a:t>
            </a:r>
            <a:r>
              <a:rPr lang="sk-SK" sz="2800" dirty="0" smtClean="0">
                <a:latin typeface="Consolas"/>
                <a:cs typeface="Consolas"/>
              </a:rPr>
              <a:t>.blastn' </a:t>
            </a:r>
            <a:r>
              <a:rPr lang="sk-SK" sz="2800" dirty="0" smtClean="0">
                <a:latin typeface="Consolas"/>
                <a:cs typeface="Consolas"/>
              </a:rPr>
              <a:t>\</a:t>
            </a:r>
          </a:p>
          <a:p>
            <a:pPr marL="0" indent="0">
              <a:buNone/>
            </a:pPr>
            <a:r>
              <a:rPr lang="sk-SK" sz="2800" dirty="0" smtClean="0">
                <a:latin typeface="Consolas"/>
                <a:cs typeface="Consolas"/>
              </a:rPr>
              <a:t>        -max_target_seqs 25 \</a:t>
            </a:r>
          </a:p>
          <a:p>
            <a:pPr marL="0" indent="0">
              <a:buNone/>
            </a:pPr>
            <a:r>
              <a:rPr lang="sk-SK" sz="2800" dirty="0" smtClean="0">
                <a:latin typeface="Consolas"/>
                <a:cs typeface="Consolas"/>
              </a:rPr>
              <a:t>    &lt; input.fa</a:t>
            </a:r>
          </a:p>
          <a:p>
            <a:pPr marL="0" indent="0">
              <a:buNone/>
            </a:pPr>
            <a:r>
              <a:rPr lang="sk-SK" sz="2800" dirty="0" smtClean="0">
                <a:latin typeface="Consolas"/>
                <a:cs typeface="Consolas"/>
              </a:rPr>
              <a:t> </a:t>
            </a:r>
          </a:p>
          <a:p>
            <a:pPr marL="0" indent="0">
              <a:buNone/>
            </a:pPr>
            <a:endParaRPr lang="sk-SK"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3"/>
              </a:rPr>
              <a:t>http</a:t>
            </a:r>
            <a:r>
              <a:rPr lang="en-US" sz="1800" dirty="0">
                <a:hlinkClick r:id="rId3"/>
              </a:rPr>
              <a:t>://www.gnu.org/software/make/manual/</a:t>
            </a:r>
            <a:r>
              <a:rPr lang="en-US" sz="1800" dirty="0" smtClean="0">
                <a:hlinkClick r:id="rId3"/>
              </a:rPr>
              <a:t>make.html</a:t>
            </a:r>
            <a:endParaRPr lang="en-US" sz="1800" dirty="0" smtClean="0"/>
          </a:p>
          <a:p>
            <a:pPr lvl="1"/>
            <a:r>
              <a:rPr lang="en-US" sz="1800" dirty="0">
                <a:hlinkClick r:id="rId4"/>
              </a:rPr>
              <a:t>http://www.gnu.org/software/parallel/</a:t>
            </a:r>
            <a:r>
              <a:rPr lang="en-US" sz="1800" dirty="0" smtClean="0">
                <a:hlinkClick r:id="rId4"/>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20778</TotalTime>
  <Words>5835</Words>
  <Application>Microsoft Macintosh PowerPoint</Application>
  <PresentationFormat>On-screen Show (4:3)</PresentationFormat>
  <Paragraphs>564</Paragraphs>
  <Slides>45</Slides>
  <Notes>40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935</cp:revision>
  <dcterms:created xsi:type="dcterms:W3CDTF">2014-05-21T05:18:39Z</dcterms:created>
  <dcterms:modified xsi:type="dcterms:W3CDTF">2014-05-21T20:18:00Z</dcterms:modified>
</cp:coreProperties>
</file>