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4" r:id="rId21"/>
    <p:sldId id="293" r:id="rId22"/>
    <p:sldId id="262" r:id="rId23"/>
    <p:sldId id="289" r:id="rId24"/>
    <p:sldId id="290" r:id="rId25"/>
    <p:sldId id="307" r:id="rId26"/>
    <p:sldId id="291" r:id="rId27"/>
    <p:sldId id="292" r:id="rId28"/>
    <p:sldId id="286" r:id="rId29"/>
    <p:sldId id="295" r:id="rId30"/>
    <p:sldId id="288" r:id="rId31"/>
    <p:sldId id="294" r:id="rId32"/>
    <p:sldId id="263" r:id="rId33"/>
    <p:sldId id="297" r:id="rId34"/>
    <p:sldId id="298" r:id="rId35"/>
    <p:sldId id="299" r:id="rId36"/>
    <p:sldId id="300" r:id="rId37"/>
    <p:sldId id="301" r:id="rId38"/>
    <p:sldId id="308" r:id="rId39"/>
    <p:sldId id="302" r:id="rId40"/>
    <p:sldId id="283" r:id="rId41"/>
    <p:sldId id="309" r:id="rId42"/>
    <p:sldId id="306" r:id="rId43"/>
    <p:sldId id="303" r:id="rId44"/>
    <p:sldId id="304" r:id="rId45"/>
    <p:sldId id="305" r:id="rId46"/>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15</a:t>
            </a:fld>
            <a:endParaRPr lang="en-US"/>
          </a:p>
        </p:txBody>
      </p:sp>
    </p:spTree>
    <p:extLst>
      <p:ext uri="{BB962C8B-B14F-4D97-AF65-F5344CB8AC3E}">
        <p14:creationId xmlns:p14="http://schemas.microsoft.com/office/powerpoint/2010/main" val="410630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  The second make example does the same thing, just using a shorter combination syntax.</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41</a:t>
            </a:fld>
            <a:endParaRPr lang="en-US"/>
          </a:p>
        </p:txBody>
      </p:sp>
    </p:spTree>
    <p:extLst>
      <p:ext uri="{BB962C8B-B14F-4D97-AF65-F5344CB8AC3E}">
        <p14:creationId xmlns:p14="http://schemas.microsoft.com/office/powerpoint/2010/main" val="639381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42</a:t>
            </a:fld>
            <a:endParaRPr lang="en-US"/>
          </a:p>
        </p:txBody>
      </p:sp>
    </p:spTree>
    <p:extLst>
      <p:ext uri="{BB962C8B-B14F-4D97-AF65-F5344CB8AC3E}">
        <p14:creationId xmlns:p14="http://schemas.microsoft.com/office/powerpoint/2010/main" val="1136421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43</a:t>
            </a:fld>
            <a:endParaRPr lang="en-US"/>
          </a:p>
        </p:txBody>
      </p:sp>
    </p:spTree>
    <p:extLst>
      <p:ext uri="{BB962C8B-B14F-4D97-AF65-F5344CB8AC3E}">
        <p14:creationId xmlns:p14="http://schemas.microsoft.com/office/powerpoint/2010/main" val="293821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45</a:t>
            </a:fld>
            <a:endParaRPr lang="en-US"/>
          </a:p>
        </p:txBody>
      </p:sp>
    </p:spTree>
    <p:extLst>
      <p:ext uri="{BB962C8B-B14F-4D97-AF65-F5344CB8AC3E}">
        <p14:creationId xmlns:p14="http://schemas.microsoft.com/office/powerpoint/2010/main" val="378262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5/21/14</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21 May 2014 – Mullins Comp Bio Group</a:t>
            </a:r>
            <a:endParaRPr lang="en-US" sz="1600"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1</a:t>
            </a:fld>
            <a:endParaRPr lang="en-US"/>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10</a:t>
            </a:fld>
            <a:endParaRPr lang="en-US"/>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a:t>
            </a:r>
            <a:r>
              <a:rPr lang="en-US" sz="2400" dirty="0" err="1">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make </a:t>
            </a:r>
            <a:r>
              <a:rPr lang="en-US" sz="2400" dirty="0" err="1">
                <a:solidFill>
                  <a:schemeClr val="bg1">
                    <a:lumMod val="50000"/>
                  </a:schemeClr>
                </a:solidFill>
                <a:latin typeface="Consolas"/>
                <a:cs typeface="Consolas"/>
              </a:rPr>
              <a:t>pic_aa_freq.tsv</a:t>
            </a:r>
            <a:endParaRPr lang="en-US" sz="2400" dirty="0">
              <a:solidFill>
                <a:schemeClr val="bg1">
                  <a:lumMod val="5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a:p>
            <a:pPr marL="0" indent="0">
              <a:buNone/>
            </a:pP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522" y="1"/>
            <a:ext cx="6784961" cy="7486856"/>
          </a:xfrm>
          <a:prstGeom prst="rect">
            <a:avLst/>
          </a:prstGeom>
        </p:spPr>
      </p:pic>
      <p:sp>
        <p:nvSpPr>
          <p:cNvPr id="2" name="Slide Number Placeholder 1"/>
          <p:cNvSpPr>
            <a:spLocks noGrp="1"/>
          </p:cNvSpPr>
          <p:nvPr>
            <p:ph type="sldNum" sz="quarter" idx="12"/>
          </p:nvPr>
        </p:nvSpPr>
        <p:spPr/>
        <p:txBody>
          <a:bodyPr/>
          <a:lstStyle/>
          <a:p>
            <a:fld id="{0A1B865D-3DF9-0645-8011-9936F226B8ED}" type="slidenum">
              <a:rPr lang="en-US" smtClean="0"/>
              <a:pPr/>
              <a:t>15</a:t>
            </a:fld>
            <a:endParaRPr lang="en-US"/>
          </a:p>
        </p:txBody>
      </p:sp>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16</a:t>
            </a:fld>
            <a:endParaRPr lang="en-US"/>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lnSpcReduction="10000"/>
          </a:bodyPr>
          <a:lstStyle/>
          <a:p>
            <a:r>
              <a:rPr lang="en-US" dirty="0" smtClean="0"/>
              <a:t>Variables</a:t>
            </a:r>
          </a:p>
          <a:p>
            <a:pPr marL="457177"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177"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177"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900" dirty="0">
                <a:latin typeface="Consolas"/>
                <a:cs typeface="Consolas"/>
              </a:rPr>
              <a:t>	</a:t>
            </a:r>
            <a:r>
              <a:rPr lang="en-US" sz="2900" dirty="0" err="1">
                <a:solidFill>
                  <a:srgbClr val="558ED5"/>
                </a:solidFill>
                <a:latin typeface="Consolas"/>
                <a:cs typeface="Consolas"/>
              </a:rPr>
              <a:t>check_balance</a:t>
            </a:r>
            <a:r>
              <a:rPr lang="en-US" sz="2900" dirty="0">
                <a:latin typeface="Consolas"/>
                <a:cs typeface="Consolas"/>
              </a:rPr>
              <a:t>:</a:t>
            </a:r>
          </a:p>
          <a:p>
            <a:pPr marL="0" indent="0">
              <a:buNone/>
            </a:pPr>
            <a:r>
              <a:rPr lang="en-US" sz="2900" dirty="0">
                <a:latin typeface="Consolas"/>
                <a:cs typeface="Consolas"/>
              </a:rPr>
              <a:t>	</a:t>
            </a:r>
            <a:r>
              <a:rPr lang="en-US" sz="2900" dirty="0">
                <a:latin typeface="Consolas"/>
                <a:cs typeface="Consolas"/>
              </a:rPr>
              <a:t>	</a:t>
            </a:r>
            <a:r>
              <a:rPr lang="en-US" sz="2900" dirty="0">
                <a:latin typeface="Consolas"/>
                <a:cs typeface="Consolas"/>
              </a:rPr>
              <a:t>echo </a:t>
            </a:r>
            <a:r>
              <a:rPr lang="en-US" sz="2900" dirty="0">
                <a:latin typeface="Consolas"/>
                <a:cs typeface="Consolas"/>
              </a:rPr>
              <a:t>'Your balance is </a:t>
            </a:r>
            <a:r>
              <a:rPr lang="en-US" sz="2900" dirty="0">
                <a:solidFill>
                  <a:srgbClr val="C0504D"/>
                </a:solidFill>
                <a:latin typeface="Consolas"/>
                <a:cs typeface="Consolas"/>
              </a:rPr>
              <a:t>$$</a:t>
            </a:r>
            <a:r>
              <a:rPr lang="en-US" sz="2900" dirty="0">
                <a:latin typeface="Consolas"/>
                <a:cs typeface="Consolas"/>
              </a:rPr>
              <a:t>17.03.'</a:t>
            </a:r>
          </a:p>
          <a:p>
            <a:endParaRPr lang="en-US" dirty="0" smtClean="0"/>
          </a:p>
          <a:p>
            <a:r>
              <a:rPr lang="en-US" dirty="0" smtClean="0"/>
              <a:t>Targets don’t have to be files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17</a:t>
            </a:fld>
            <a:endParaRPr lang="en-US"/>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18</a:t>
            </a:fld>
            <a:endParaRPr lang="en-US"/>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177"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19</a:t>
            </a:fld>
            <a:endParaRPr lang="en-US"/>
          </a:p>
        </p:txBody>
      </p:sp>
    </p:spTree>
    <p:extLst>
      <p:ext uri="{BB962C8B-B14F-4D97-AF65-F5344CB8AC3E}">
        <p14:creationId xmlns:p14="http://schemas.microsoft.com/office/powerpoint/2010/main" val="2873225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20</a:t>
            </a:fld>
            <a:endParaRPr lang="en-US"/>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a:t>H</a:t>
            </a:r>
            <a:r>
              <a:rPr lang="en-US" dirty="0" smtClean="0"/>
              <a:t>ow to do more than one thing at a time</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21</a:t>
            </a:fld>
            <a:endParaRPr lang="en-US"/>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22</a:t>
            </a:fld>
            <a:endParaRPr lang="en-US"/>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23</a:t>
            </a:fld>
            <a:endParaRPr lang="en-US"/>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a:latin typeface="Consolas"/>
                <a:cs typeface="Consolas"/>
              </a:rPr>
              <a:t>make {</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24</a:t>
            </a:fld>
            <a:endParaRPr lang="en-US"/>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25</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Pt</a:t>
            </a:r>
            <a:r>
              <a:rPr lang="en-US" sz="2900" dirty="0">
                <a:latin typeface="Consolas"/>
                <a:cs typeface="Consolas"/>
              </a:rPr>
              <a:t>{100,101,…}_{</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26</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t>
            </a:r>
            <a:r>
              <a:rPr lang="en-US" sz="2900" dirty="0">
                <a:latin typeface="Consolas"/>
                <a:cs typeface="Consolas"/>
              </a:rPr>
              <a:t>ake --jobs=24 \</a:t>
            </a:r>
          </a:p>
          <a:p>
            <a:pPr marL="0" indent="0">
              <a:buNone/>
            </a:pPr>
            <a:r>
              <a:rPr lang="en-US" sz="2900" dirty="0">
                <a:latin typeface="Consolas"/>
                <a:cs typeface="Consolas"/>
              </a:rPr>
              <a:t> </a:t>
            </a:r>
            <a:r>
              <a:rPr lang="en-US" sz="2900" dirty="0">
                <a:latin typeface="Consolas"/>
                <a:cs typeface="Consolas"/>
              </a:rPr>
              <a:t> </a:t>
            </a:r>
            <a:r>
              <a:rPr lang="en-US" sz="2900" dirty="0" err="1">
                <a:latin typeface="Consolas"/>
                <a:cs typeface="Consolas"/>
              </a:rPr>
              <a:t>Pt</a:t>
            </a:r>
            <a:r>
              <a:rPr lang="en-US" sz="2900" dirty="0">
                <a:latin typeface="Consolas"/>
                <a:cs typeface="Consolas"/>
              </a:rPr>
              <a:t>{100,101,…}_{</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27</a:t>
            </a:fld>
            <a:endParaRPr lang="en-US"/>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8" y="2848163"/>
            <a:ext cx="3441489" cy="1203398"/>
          </a:xfrm>
          <a:prstGeom prst="rect">
            <a:avLst/>
          </a:prstGeom>
        </p:spPr>
      </p:pic>
      <p:sp>
        <p:nvSpPr>
          <p:cNvPr id="5" name="Slide Number Placeholder 4"/>
          <p:cNvSpPr>
            <a:spLocks noGrp="1"/>
          </p:cNvSpPr>
          <p:nvPr>
            <p:ph type="sldNum" sz="quarter" idx="12"/>
          </p:nvPr>
        </p:nvSpPr>
        <p:spPr/>
        <p:txBody>
          <a:bodyPr/>
          <a:lstStyle/>
          <a:p>
            <a:fld id="{0A1B865D-3DF9-0645-8011-9936F226B8ED}" type="slidenum">
              <a:rPr lang="en-US" smtClean="0"/>
              <a:pPr/>
              <a:t>28</a:t>
            </a:fld>
            <a:endParaRPr lang="en-US"/>
          </a:p>
        </p:txBody>
      </p:sp>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I’ve got 99 problems, but a </a:t>
            </a:r>
            <a:r>
              <a:rPr lang="en-US" sz="3900" dirty="0" err="1">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smtClean="0"/>
              <a:t>Parallel processing power tools</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29</a:t>
            </a:fld>
            <a:endParaRPr lang="en-US"/>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8"/>
            <a:ext cx="9144000" cy="395515"/>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p:txBody>
      </p:sp>
      <p:sp>
        <p:nvSpPr>
          <p:cNvPr id="4" name="Slide Number Placeholder 3"/>
          <p:cNvSpPr>
            <a:spLocks noGrp="1"/>
          </p:cNvSpPr>
          <p:nvPr>
            <p:ph type="sldNum" sz="quarter" idx="12"/>
          </p:nvPr>
        </p:nvSpPr>
        <p:spPr/>
        <p:txBody>
          <a:bodyPr/>
          <a:lstStyle/>
          <a:p>
            <a:fld id="{0A1B865D-3DF9-0645-8011-9936F226B8ED}" type="slidenum">
              <a:rPr lang="en-US" smtClean="0"/>
              <a:pPr/>
              <a:t>30</a:t>
            </a:fld>
            <a:endParaRPr lang="en-US"/>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a:p>
            <a:pPr marL="0" indent="0">
              <a:buNone/>
            </a:pPr>
            <a:endParaRPr lang="en-US" sz="2900" dirty="0">
              <a:latin typeface="Consolas"/>
              <a:cs typeface="Consolas"/>
            </a:endParaRPr>
          </a:p>
          <a:p>
            <a:pPr marL="0" indent="0">
              <a:buNone/>
            </a:pPr>
            <a:r>
              <a:rPr lang="en-US" sz="2900" dirty="0">
                <a:latin typeface="Consolas"/>
                <a:cs typeface="Consolas"/>
              </a:rPr>
              <a:t>parallel </a:t>
            </a:r>
            <a:r>
              <a:rPr lang="en-US" sz="2900" dirty="0" err="1">
                <a:latin typeface="Consolas"/>
                <a:cs typeface="Consolas"/>
              </a:rPr>
              <a:t>do_something</a:t>
            </a:r>
            <a:r>
              <a:rPr lang="en-US" sz="2900" dirty="0">
                <a:latin typeface="Consolas"/>
                <a:cs typeface="Consolas"/>
              </a:rPr>
              <a:t> -in </a:t>
            </a:r>
            <a:r>
              <a:rPr lang="en-US" sz="2900" dirty="0">
                <a:solidFill>
                  <a:schemeClr val="accent3">
                    <a:lumMod val="75000"/>
                  </a:schemeClr>
                </a:solidFill>
                <a:latin typeface="Consolas"/>
                <a:cs typeface="Consolas"/>
              </a:rPr>
              <a:t>{}</a:t>
            </a:r>
            <a:r>
              <a:rPr lang="en-US" sz="2900" dirty="0">
                <a:latin typeface="Consolas"/>
                <a:cs typeface="Consolas"/>
              </a:rPr>
              <a:t> -out </a:t>
            </a:r>
            <a:r>
              <a:rPr lang="en-US" sz="2900" dirty="0">
                <a:solidFill>
                  <a:srgbClr val="558ED5"/>
                </a:solidFill>
                <a:latin typeface="Consolas"/>
                <a:cs typeface="Consolas"/>
              </a:rPr>
              <a:t>{}.new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 </a:t>
            </a:r>
            <a:r>
              <a:rPr lang="en-US" sz="2900" dirty="0">
                <a:solidFill>
                  <a:srgbClr val="77933C"/>
                </a:solidFill>
                <a:latin typeface="Consolas"/>
                <a:cs typeface="Consolas"/>
              </a:rPr>
              <a:t>*.</a:t>
            </a:r>
            <a:r>
              <a:rPr lang="en-US" sz="2900" dirty="0" err="1">
                <a:solidFill>
                  <a:srgbClr val="77933C"/>
                </a:solidFill>
                <a:latin typeface="Consolas"/>
                <a:cs typeface="Consolas"/>
              </a:rPr>
              <a:t>fasta</a:t>
            </a:r>
            <a:endParaRPr lang="en-US" sz="2900" dirty="0">
              <a:solidFill>
                <a:srgbClr val="77933C"/>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31</a:t>
            </a:fld>
            <a:endParaRPr lang="en-US"/>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32</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&lt; </a:t>
            </a:r>
            <a:r>
              <a:rPr lang="sk-SK" sz="2900" dirty="0">
                <a:solidFill>
                  <a:schemeClr val="accent6">
                    <a:lumMod val="75000"/>
                  </a:schemeClr>
                </a:solidFill>
                <a:latin typeface="Consolas"/>
                <a:cs typeface="Consolas"/>
              </a:rPr>
              <a:t>input.fa </a:t>
            </a:r>
            <a:r>
              <a:rPr lang="sk-SK" sz="2900" dirty="0">
                <a:solidFill>
                  <a:schemeClr val="accent6">
                    <a:lumMod val="75000"/>
                  </a:schemeClr>
                </a:solidFill>
                <a:latin typeface="Consolas"/>
                <a:cs typeface="Consolas"/>
              </a:rPr>
              <a:t>\</a:t>
            </a:r>
          </a:p>
          <a:p>
            <a:pPr marL="0" indent="0">
              <a:buNone/>
            </a:pPr>
            <a:r>
              <a:rPr lang="sk-SK" sz="2900" dirty="0">
                <a:solidFill>
                  <a:schemeClr val="accent6">
                    <a:lumMod val="75000"/>
                  </a:schemeClr>
                </a:solidFill>
                <a:latin typeface="Consolas"/>
                <a:cs typeface="Consolas"/>
              </a:rPr>
              <a:t>    &gt; results.tsv</a:t>
            </a:r>
            <a:endParaRPr lang="en-US" sz="2900" dirty="0">
              <a:solidFill>
                <a:schemeClr val="accent6">
                  <a:lumMod val="75000"/>
                </a:schemeClr>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33</a:t>
            </a:fld>
            <a:endParaRPr lang="en-US"/>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r>
              <a:rPr lang="sk-SK" sz="2900" dirty="0">
                <a:latin typeface="Consolas"/>
                <a:cs typeface="Consolas"/>
              </a:rPr>
              <a:t>\</a:t>
            </a:r>
          </a:p>
          <a:p>
            <a:pPr marL="0" indent="0">
              <a:buNone/>
            </a:pPr>
            <a:r>
              <a:rPr lang="sk-SK" sz="2900" dirty="0">
                <a:latin typeface="Consolas"/>
                <a:cs typeface="Consolas"/>
              </a:rPr>
              <a:t>    </a:t>
            </a:r>
            <a:r>
              <a:rPr lang="sk-SK" sz="2900" dirty="0">
                <a:solidFill>
                  <a:srgbClr val="E46C0A"/>
                </a:solidFill>
                <a:latin typeface="Consolas"/>
                <a:cs typeface="Consolas"/>
              </a:rPr>
              <a:t>--recstart '&gt;' -N1 </a:t>
            </a:r>
            <a:r>
              <a:rPr lang="sk-SK" sz="2900" dirty="0">
                <a:latin typeface="Consolas"/>
                <a:cs typeface="Consolas"/>
              </a:rPr>
              <a:t>\</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34</a:t>
            </a:fld>
            <a:endParaRPr lang="en-US"/>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--pipe</a:t>
            </a:r>
            <a:r>
              <a:rPr lang="sk-SK" sz="2900" dirty="0">
                <a:solidFill>
                  <a:srgbClr val="E46C0A"/>
                </a:solidFill>
                <a:latin typeface="Consolas"/>
                <a:cs typeface="Consolas"/>
              </a:rPr>
              <a:t> </a:t>
            </a:r>
            <a:r>
              <a:rPr lang="sk-SK" sz="2900" dirty="0">
                <a:latin typeface="Consolas"/>
                <a:cs typeface="Consolas"/>
              </a:rPr>
              <a:t>\</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a:t>
            </a:r>
            <a:r>
              <a:rPr lang="sk-SK" sz="2900" dirty="0">
                <a:solidFill>
                  <a:srgbClr val="E46C0A"/>
                </a:solidFill>
                <a:latin typeface="Consolas"/>
                <a:cs typeface="Consolas"/>
              </a:rPr>
              <a:t>-query - </a:t>
            </a:r>
            <a:r>
              <a:rPr lang="sk-SK" sz="2900" dirty="0">
                <a:latin typeface="Consolas"/>
                <a:cs typeface="Consolas"/>
              </a:rPr>
              <a:t>\</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35</a:t>
            </a:fld>
            <a:endParaRPr lang="en-US"/>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a:t>
            </a:r>
            <a:r>
              <a:rPr lang="sk-SK" sz="2900" dirty="0">
                <a:solidFill>
                  <a:srgbClr val="E46C0A"/>
                </a:solidFill>
                <a:latin typeface="Consolas"/>
                <a:cs typeface="Consolas"/>
              </a:rPr>
              <a:t>blastn \</a:t>
            </a:r>
          </a:p>
          <a:p>
            <a:pPr marL="0" indent="0">
              <a:buNone/>
            </a:pPr>
            <a:r>
              <a:rPr lang="sk-SK" sz="2900" dirty="0">
                <a:solidFill>
                  <a:srgbClr val="E46C0A"/>
                </a:solidFill>
                <a:latin typeface="Consolas"/>
                <a:cs typeface="Consolas"/>
              </a:rPr>
              <a:t>        -task blastn \</a:t>
            </a:r>
          </a:p>
          <a:p>
            <a:pPr marL="0" indent="0">
              <a:buNone/>
            </a:pPr>
            <a:r>
              <a:rPr lang="sk-SK" sz="2900" dirty="0">
                <a:solidFill>
                  <a:srgbClr val="E46C0A"/>
                </a:solidFill>
                <a:latin typeface="Consolas"/>
                <a:cs typeface="Consolas"/>
              </a:rPr>
              <a:t>        -db ./db/nucleotide/viroverse \</a:t>
            </a:r>
          </a:p>
          <a:p>
            <a:pPr marL="0" indent="0">
              <a:buNone/>
            </a:pPr>
            <a:r>
              <a:rPr lang="sk-SK" sz="2900" dirty="0">
                <a:solidFill>
                  <a:srgbClr val="E46C0A"/>
                </a:solidFill>
                <a:latin typeface="Consolas"/>
                <a:cs typeface="Consolas"/>
              </a:rPr>
              <a:t>        -query - \</a:t>
            </a:r>
          </a:p>
          <a:p>
            <a:pPr marL="0" indent="0">
              <a:buNone/>
            </a:pPr>
            <a:r>
              <a:rPr lang="sk-SK" sz="2900" dirty="0">
                <a:solidFill>
                  <a:srgbClr val="E46C0A"/>
                </a:solidFill>
                <a:latin typeface="Consolas"/>
                <a:cs typeface="Consolas"/>
              </a:rPr>
              <a:t>        -outfmt 6 \</a:t>
            </a:r>
          </a:p>
          <a:p>
            <a:pPr marL="0" indent="0">
              <a:buNone/>
            </a:pPr>
            <a:r>
              <a:rPr lang="sk-SK" sz="2900" dirty="0">
                <a:solidFill>
                  <a:srgbClr val="E46C0A"/>
                </a:solidFill>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36</a:t>
            </a:fld>
            <a:endParaRPr lang="en-US"/>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a:t>
            </a:r>
            <a:r>
              <a:rPr lang="sk-SK" sz="2900" dirty="0">
                <a:solidFill>
                  <a:srgbClr val="E46C0A"/>
                </a:solidFill>
                <a:latin typeface="Consolas"/>
                <a:cs typeface="Consolas"/>
              </a:rPr>
              <a:t>-outfmt </a:t>
            </a:r>
            <a:r>
              <a:rPr lang="sk-SK" sz="2900" dirty="0">
                <a:solidFill>
                  <a:srgbClr val="E46C0A"/>
                </a:solidFill>
                <a:latin typeface="Consolas"/>
                <a:cs typeface="Consolas"/>
              </a:rPr>
              <a:t>0 -out 'results-{#}.blastn' </a:t>
            </a:r>
            <a:r>
              <a:rPr lang="sk-SK" sz="2900" dirty="0">
                <a:latin typeface="Consolas"/>
                <a:cs typeface="Consolas"/>
              </a:rPr>
              <a:t>\</a:t>
            </a:r>
            <a:endParaRPr lang="sk-SK" sz="2900" dirty="0">
              <a:latin typeface="Consolas"/>
              <a:cs typeface="Consolas"/>
            </a:endParaRP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p>
          <a:p>
            <a:pPr marL="0" indent="0">
              <a:buNone/>
            </a:pPr>
            <a:r>
              <a:rPr lang="sk-SK" sz="2900" dirty="0" smtClean="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37</a:t>
            </a:fld>
            <a:endParaRPr lang="en-US"/>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solidFill>
                  <a:srgbClr val="E46C0A"/>
                </a:solidFill>
                <a:latin typeface="Consolas"/>
                <a:cs typeface="Consolas"/>
              </a:rPr>
              <a:t>--halt 2 </a:t>
            </a:r>
            <a:r>
              <a:rPr lang="sk-SK" sz="2900" dirty="0">
                <a:latin typeface="Consolas"/>
                <a:cs typeface="Consolas"/>
              </a:rPr>
              <a:t>\</a:t>
            </a:r>
          </a:p>
          <a:p>
            <a:pPr marL="0" indent="0">
              <a:buNone/>
            </a:pPr>
            <a:r>
              <a:rPr lang="sk-SK" sz="2900" dirty="0">
                <a:latin typeface="Consolas"/>
                <a:cs typeface="Consolas"/>
              </a:rPr>
              <a:t>    --recstart '&gt;' -N1 \</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0 -out 'results-{#}.blastn'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endParaRPr lang="sk-SK" sz="2900" dirty="0">
              <a:latin typeface="Consolas"/>
              <a:cs typeface="Consolas"/>
            </a:endParaRPr>
          </a:p>
          <a:p>
            <a:pPr marL="0" indent="0">
              <a:buNone/>
            </a:pPr>
            <a:r>
              <a:rPr lang="sk-SK" sz="2900" dirty="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38</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39</a:t>
            </a:fld>
            <a:endParaRPr lang="en-US"/>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71"/>
            <a:ext cx="9144000" cy="593932"/>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a:t>
            </a:r>
            <a:r>
              <a:rPr lang="en-US" sz="1400" dirty="0">
                <a:solidFill>
                  <a:schemeClr val="accent6">
                    <a:lumMod val="75000"/>
                  </a:schemeClr>
                </a:solidFill>
              </a:rPr>
              <a:t>*</a:t>
            </a:r>
            <a:r>
              <a:rPr lang="en-US" sz="1400" dirty="0">
                <a:solidFill>
                  <a:schemeClr val="bg1">
                    <a:lumMod val="50000"/>
                  </a:schemeClr>
                </a:solidFill>
              </a:rPr>
              <a:t> http://software-</a:t>
            </a:r>
            <a:r>
              <a:rPr lang="en-US" sz="1400" dirty="0" err="1">
                <a:solidFill>
                  <a:schemeClr val="bg1">
                    <a:lumMod val="50000"/>
                  </a:schemeClr>
                </a:solidFill>
              </a:rPr>
              <a:t>carpentry.org</a:t>
            </a:r>
            <a:r>
              <a:rPr lang="en-US" sz="1400" dirty="0">
                <a:solidFill>
                  <a:schemeClr val="bg1">
                    <a:lumMod val="50000"/>
                  </a:schemeClr>
                </a:solidFill>
              </a:rPr>
              <a:t>/blog/2013/02/correctness-</a:t>
            </a:r>
            <a:r>
              <a:rPr lang="en-US" sz="1400" dirty="0" err="1">
                <a:solidFill>
                  <a:schemeClr val="bg1">
                    <a:lumMod val="50000"/>
                  </a:schemeClr>
                </a:solidFill>
              </a:rPr>
              <a:t>isnt</a:t>
            </a:r>
            <a:r>
              <a:rPr lang="en-US" sz="1400" dirty="0">
                <a:solidFill>
                  <a:schemeClr val="bg1">
                    <a:lumMod val="50000"/>
                  </a:schemeClr>
                </a:solidFill>
              </a:rPr>
              <a:t>-</a:t>
            </a:r>
            <a:r>
              <a:rPr lang="en-US" sz="1400" dirty="0" err="1">
                <a:solidFill>
                  <a:schemeClr val="bg1">
                    <a:lumMod val="50000"/>
                  </a:schemeClr>
                </a:solidFill>
              </a:rPr>
              <a:t>compelling.html</a:t>
            </a:r>
            <a:endParaRPr lang="en-US" sz="1400" dirty="0">
              <a:solidFill>
                <a:schemeClr val="bg1">
                  <a:lumMod val="50000"/>
                </a:schemeClr>
              </a:solidFill>
            </a:endParaRPr>
          </a:p>
          <a:p>
            <a:pPr marL="0" indent="0" algn="r">
              <a:buNone/>
            </a:pPr>
            <a:r>
              <a:rPr lang="en-US" sz="1400" dirty="0">
                <a:solidFill>
                  <a:schemeClr val="bg1">
                    <a:lumMod val="50000"/>
                  </a:schemeClr>
                </a:solidFill>
              </a:rPr>
              <a:t>http://</a:t>
            </a:r>
            <a:r>
              <a:rPr lang="en-US" sz="1400" dirty="0" err="1">
                <a:solidFill>
                  <a:schemeClr val="bg1">
                    <a:lumMod val="50000"/>
                  </a:schemeClr>
                </a:solidFill>
              </a:rPr>
              <a:t>www.davidhbailey.com</a:t>
            </a:r>
            <a:r>
              <a:rPr lang="en-US" sz="1400" dirty="0">
                <a:solidFill>
                  <a:schemeClr val="bg1">
                    <a:lumMod val="50000"/>
                  </a:schemeClr>
                </a:solidFill>
              </a:rPr>
              <a:t>/</a:t>
            </a:r>
            <a:r>
              <a:rPr lang="en-US" sz="1400" dirty="0" err="1">
                <a:solidFill>
                  <a:schemeClr val="bg1">
                    <a:lumMod val="50000"/>
                  </a:schemeClr>
                </a:solidFill>
              </a:rPr>
              <a:t>dhbpapers</a:t>
            </a:r>
            <a:r>
              <a:rPr lang="en-US" sz="1400" dirty="0">
                <a:solidFill>
                  <a:schemeClr val="bg1">
                    <a:lumMod val="50000"/>
                  </a:schemeClr>
                </a:solidFill>
              </a:rPr>
              <a:t>/</a:t>
            </a:r>
            <a:r>
              <a:rPr lang="en-US" sz="1400" dirty="0" err="1">
                <a:solidFill>
                  <a:schemeClr val="bg1">
                    <a:lumMod val="50000"/>
                  </a:schemeClr>
                </a:solidFill>
              </a:rPr>
              <a:t>icerm-report.pdf</a:t>
            </a: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900" dirty="0">
                <a:hlinkClick r:id="rId3"/>
              </a:rPr>
              <a:t>http</a:t>
            </a:r>
            <a:r>
              <a:rPr lang="en-US" sz="1900" dirty="0">
                <a:hlinkClick r:id="rId3"/>
              </a:rPr>
              <a:t>://www.gnu.org/software/make/manual/</a:t>
            </a:r>
            <a:r>
              <a:rPr lang="en-US" sz="1900" dirty="0">
                <a:hlinkClick r:id="rId3"/>
              </a:rPr>
              <a:t>make.html</a:t>
            </a:r>
            <a:endParaRPr lang="en-US" sz="1900" dirty="0"/>
          </a:p>
          <a:p>
            <a:pPr lvl="1"/>
            <a:r>
              <a:rPr lang="en-US" sz="1900" dirty="0">
                <a:hlinkClick r:id="rId4"/>
              </a:rPr>
              <a:t>http://www.gnu.org/software/parallel/</a:t>
            </a:r>
            <a:r>
              <a:rPr lang="en-US" sz="1900" dirty="0">
                <a:hlinkClick r:id="rId4"/>
              </a:rPr>
              <a:t>parallel_tutorial.html</a:t>
            </a:r>
            <a:endParaRPr lang="en-US" sz="1900" dirty="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40</a:t>
            </a:fld>
            <a:endParaRPr lang="en-US"/>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A1B865D-3DF9-0645-8011-9936F226B8E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43</a:t>
            </a:fld>
            <a:endParaRPr lang="en-US"/>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8"/>
            <a:ext cx="9144000" cy="395515"/>
          </a:xfrm>
          <a:prstGeom prst="rect">
            <a:avLst/>
          </a:prstGeom>
        </p:spPr>
        <p:txBody>
          <a:bodyPr vert="horz" lIns="91435" tIns="45718" rIns="91435" bIns="45718"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http://</a:t>
            </a:r>
            <a:r>
              <a:rPr lang="en-US" sz="1400" dirty="0" err="1">
                <a:solidFill>
                  <a:schemeClr val="bg1">
                    <a:lumMod val="50000"/>
                  </a:schemeClr>
                </a:solidFill>
              </a:rPr>
              <a:t>vincebuffalo.org</a:t>
            </a:r>
            <a:r>
              <a:rPr lang="en-US" sz="1400" dirty="0">
                <a:solidFill>
                  <a:schemeClr val="bg1">
                    <a:lumMod val="50000"/>
                  </a:schemeClr>
                </a:solidFill>
              </a:rPr>
              <a:t>/2012/03/08/the-beauty-of-bioconductor.html#information_leakage_and_statistics_at_every_level</a:t>
            </a:r>
            <a:endParaRPr lang="en-US" sz="1400"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0A1B865D-3DF9-0645-8011-9936F226B8ED}" type="slidenum">
              <a:rPr lang="en-US" smtClean="0"/>
              <a:pPr/>
              <a:t>44</a:t>
            </a:fld>
            <a:endParaRPr lang="en-US"/>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900" dirty="0">
                <a:solidFill>
                  <a:schemeClr val="tx2">
                    <a:lumMod val="60000"/>
                    <a:lumOff val="40000"/>
                  </a:schemeClr>
                </a:solidFill>
                <a:latin typeface="Consolas"/>
                <a:cs typeface="Consolas"/>
              </a:rPr>
              <a:t>HVTN505.renamed.fa</a:t>
            </a:r>
            <a:r>
              <a:rPr lang="en-US" sz="2900" dirty="0">
                <a:latin typeface="Consolas"/>
                <a:cs typeface="Consolas"/>
              </a:rPr>
              <a:t>: </a:t>
            </a:r>
            <a:r>
              <a:rPr lang="en-US" sz="2900" dirty="0">
                <a:solidFill>
                  <a:srgbClr val="77933C"/>
                </a:solidFill>
                <a:latin typeface="Consolas"/>
                <a:cs typeface="Consolas"/>
              </a:rPr>
              <a:t>HVTN505.fa</a:t>
            </a:r>
          </a:p>
          <a:p>
            <a:pPr marL="0" indent="0">
              <a:buNone/>
            </a:pPr>
            <a:r>
              <a:rPr lang="en-US" sz="2900" dirty="0">
                <a:latin typeface="Consolas"/>
                <a:cs typeface="Consolas"/>
              </a:rPr>
              <a:t>	rename-</a:t>
            </a:r>
            <a:r>
              <a:rPr lang="en-US" sz="2900" dirty="0" err="1">
                <a:latin typeface="Consolas"/>
                <a:cs typeface="Consolas"/>
              </a:rPr>
              <a:t>seqs</a:t>
            </a:r>
            <a:r>
              <a:rPr lang="en-US" sz="2900" dirty="0">
                <a:latin typeface="Consolas"/>
                <a:cs typeface="Consolas"/>
              </a:rPr>
              <a:t> </a:t>
            </a:r>
            <a:r>
              <a:rPr lang="en-US" sz="2900" dirty="0">
                <a:solidFill>
                  <a:schemeClr val="accent6">
                    <a:lumMod val="75000"/>
                  </a:schemeClr>
                </a:solidFill>
                <a:latin typeface="Consolas"/>
                <a:cs typeface="Consolas"/>
              </a:rPr>
              <a:t>&lt;</a:t>
            </a:r>
            <a:r>
              <a:rPr lang="en-US" sz="2900" dirty="0">
                <a:latin typeface="Consolas"/>
                <a:cs typeface="Consolas"/>
              </a:rPr>
              <a:t> </a:t>
            </a:r>
            <a:r>
              <a:rPr lang="en-US" sz="2900" dirty="0">
                <a:solidFill>
                  <a:srgbClr val="77933C"/>
                </a:solidFill>
                <a:latin typeface="Consolas"/>
                <a:cs typeface="Consolas"/>
              </a:rPr>
              <a:t>$&lt;</a:t>
            </a:r>
            <a:r>
              <a:rPr lang="en-US" sz="2900" dirty="0">
                <a:latin typeface="Consolas"/>
                <a:cs typeface="Consolas"/>
              </a:rPr>
              <a:t> </a:t>
            </a:r>
            <a:r>
              <a:rPr lang="en-US" sz="2900" dirty="0">
                <a:solidFill>
                  <a:srgbClr val="E46C0A"/>
                </a:solidFill>
                <a:latin typeface="Consolas"/>
                <a:cs typeface="Consolas"/>
              </a:rPr>
              <a:t>&gt;</a:t>
            </a:r>
            <a:r>
              <a:rPr lang="en-US" sz="2900" dirty="0">
                <a:latin typeface="Consolas"/>
                <a:cs typeface="Consolas"/>
              </a:rPr>
              <a:t> </a:t>
            </a:r>
            <a:r>
              <a:rPr lang="en-US" sz="2900" dirty="0">
                <a:solidFill>
                  <a:srgbClr val="558ED5"/>
                </a:solidFill>
                <a:latin typeface="Consolas"/>
                <a:cs typeface="Consolas"/>
              </a:rPr>
              <a:t>$@</a:t>
            </a:r>
          </a:p>
          <a:p>
            <a:pPr marL="0" indent="0">
              <a:buNone/>
            </a:pPr>
            <a:r>
              <a:rPr lang="en-US" sz="2900" dirty="0">
                <a:latin typeface="Consolas"/>
                <a:cs typeface="Consolas"/>
              </a:rPr>
              <a:t>	</a:t>
            </a:r>
            <a:r>
              <a:rPr lang="en-US" sz="2900" dirty="0">
                <a:solidFill>
                  <a:schemeClr val="accent6">
                    <a:lumMod val="75000"/>
                  </a:schemeClr>
                </a:solidFill>
                <a:latin typeface="Consolas"/>
                <a:cs typeface="Consolas"/>
              </a:rPr>
              <a:t>[</a:t>
            </a:r>
            <a:r>
              <a:rPr lang="en-US" sz="2900" dirty="0">
                <a:latin typeface="Consolas"/>
                <a:cs typeface="Consolas"/>
              </a:rPr>
              <a:t> -z `</a:t>
            </a:r>
            <a:r>
              <a:rPr lang="en-US" sz="2900" dirty="0" err="1">
                <a:latin typeface="Consolas"/>
                <a:cs typeface="Consolas"/>
              </a:rPr>
              <a:t>grep</a:t>
            </a:r>
            <a:r>
              <a:rPr lang="en-US" sz="2900" dirty="0">
                <a:latin typeface="Consolas"/>
                <a:cs typeface="Consolas"/>
              </a:rPr>
              <a:t> '^&gt;' </a:t>
            </a:r>
            <a:r>
              <a:rPr lang="en-US" sz="2900" dirty="0">
                <a:solidFill>
                  <a:srgbClr val="558ED5"/>
                </a:solidFill>
                <a:latin typeface="Consolas"/>
                <a:cs typeface="Consolas"/>
              </a:rPr>
              <a:t>$@</a:t>
            </a:r>
            <a:r>
              <a:rPr lang="en-US" sz="2900" dirty="0">
                <a:latin typeface="Consolas"/>
                <a:cs typeface="Consolas"/>
              </a:rPr>
              <a:t> </a:t>
            </a:r>
            <a:r>
              <a:rPr lang="en-US" sz="2900" dirty="0">
                <a:solidFill>
                  <a:srgbClr val="E46C0A"/>
                </a:solidFill>
                <a:latin typeface="Consolas"/>
                <a:cs typeface="Consolas"/>
              </a:rPr>
              <a:t>|</a:t>
            </a:r>
            <a:r>
              <a:rPr lang="en-US" sz="2900" dirty="0">
                <a:latin typeface="Consolas"/>
                <a:cs typeface="Consolas"/>
              </a:rPr>
              <a:t> </a:t>
            </a:r>
            <a:r>
              <a:rPr lang="en-US" sz="2900" dirty="0" err="1">
                <a:latin typeface="Consolas"/>
                <a:cs typeface="Consolas"/>
              </a:rPr>
              <a:t>grep</a:t>
            </a:r>
            <a:r>
              <a:rPr lang="en-US" sz="2900" dirty="0">
                <a:latin typeface="Consolas"/>
                <a:cs typeface="Consolas"/>
              </a:rPr>
              <a:t> -E --invert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'^&gt;505\.\d{4}a_(WG|RH|LH)\d{2}'` </a:t>
            </a:r>
            <a:r>
              <a:rPr lang="en-US" sz="2900" dirty="0">
                <a:solidFill>
                  <a:srgbClr val="E46C0A"/>
                </a:solidFill>
                <a:latin typeface="Consolas"/>
                <a:cs typeface="Consolas"/>
              </a:rPr>
              <a:t>]</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45</a:t>
            </a:fld>
            <a:endParaRPr lang="en-US"/>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a:latin typeface="Consolas"/>
                <a:cs typeface="Consolas"/>
              </a:rPr>
              <a:t>: </a:t>
            </a:r>
            <a:r>
              <a:rPr lang="en-US" sz="2400" dirty="0" err="1">
                <a:solidFill>
                  <a:srgbClr val="77933C"/>
                </a:solidFill>
                <a:latin typeface="Consolas"/>
                <a:cs typeface="Consolas"/>
              </a:rPr>
              <a:t>seqs_aa.aligned.fa</a:t>
            </a:r>
            <a:endParaRPr lang="en-US" sz="2400" dirty="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a:solidFill>
                  <a:srgbClr val="7F7F7F"/>
                </a:solidFill>
                <a:latin typeface="Consolas"/>
                <a:cs typeface="Consolas"/>
              </a:rPr>
              <a:t># </a:t>
            </a:r>
            <a:r>
              <a:rPr lang="en-US" sz="2400" dirty="0" err="1">
                <a:solidFill>
                  <a:srgbClr val="7F7F7F"/>
                </a:solidFill>
                <a:latin typeface="Consolas"/>
                <a:cs typeface="Consolas"/>
              </a:rPr>
              <a:t>CountAAFreq.pl</a:t>
            </a:r>
            <a:r>
              <a:rPr lang="en-US" sz="2400" dirty="0">
                <a:solidFill>
                  <a:srgbClr val="7F7F7F"/>
                </a:solidFill>
                <a:latin typeface="Consolas"/>
                <a:cs typeface="Consolas"/>
              </a:rPr>
              <a:t> only takes Nexus</a:t>
            </a:r>
          </a:p>
          <a:p>
            <a:pPr marL="0" indent="0">
              <a:buNone/>
            </a:pPr>
            <a:r>
              <a:rPr lang="en-US" sz="2400" dirty="0">
                <a:latin typeface="Consolas"/>
                <a:cs typeface="Consolas"/>
              </a:rPr>
              <a:t>	</a:t>
            </a:r>
            <a:r>
              <a:rPr lang="en-US" sz="2400" dirty="0">
                <a:latin typeface="Consolas"/>
                <a:cs typeface="Consolas"/>
              </a:rPr>
              <a:t>fasta2nexus </a:t>
            </a:r>
            <a:r>
              <a:rPr lang="en-US" sz="2400" dirty="0">
                <a:solidFill>
                  <a:srgbClr val="E46C0A"/>
                </a:solidFill>
                <a:latin typeface="Consolas"/>
                <a:cs typeface="Consolas"/>
              </a:rPr>
              <a:t>&lt;</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E46C0A"/>
                </a:solidFill>
                <a:latin typeface="Consolas"/>
                <a:cs typeface="Consolas"/>
              </a:rPr>
              <a:t>&gt;</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err="1">
                <a:latin typeface="Consolas"/>
                <a:cs typeface="Consolas"/>
              </a:rPr>
              <a:t>seqs_aa.nxs</a:t>
            </a:r>
            <a:r>
              <a:rPr lang="en-US" sz="2400" dirty="0">
                <a:latin typeface="Consolas"/>
                <a:cs typeface="Consolas"/>
              </a:rPr>
              <a:t> </a:t>
            </a:r>
            <a:r>
              <a:rPr lang="en-US" sz="2400" dirty="0">
                <a:solidFill>
                  <a:srgbClr val="558ED5"/>
                </a:solidFill>
                <a:latin typeface="Consolas"/>
                <a:cs typeface="Consolas"/>
              </a:rPr>
              <a:t>$@</a:t>
            </a:r>
            <a:r>
              <a:rPr lang="en-US" sz="2400" dirty="0">
                <a:latin typeface="Consolas"/>
                <a:cs typeface="Consolas"/>
              </a:rPr>
              <a:t> 0.25 0.5</a:t>
            </a:r>
          </a:p>
          <a:p>
            <a:pPr marL="0" indent="0">
              <a:buNone/>
            </a:pPr>
            <a:r>
              <a:rPr lang="en-US" sz="2400" dirty="0">
                <a:latin typeface="Consolas"/>
                <a:cs typeface="Consolas"/>
              </a:rPr>
              <a:t>	</a:t>
            </a:r>
            <a:r>
              <a:rPr lang="en-US" sz="2400" dirty="0" err="1">
                <a:latin typeface="Consolas"/>
                <a:cs typeface="Consolas"/>
              </a:rPr>
              <a:t>rm</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20794</TotalTime>
  <Words>6155</Words>
  <Application>Microsoft Macintosh PowerPoint</Application>
  <PresentationFormat>On-screen Show (4:3)</PresentationFormat>
  <Paragraphs>659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942</cp:revision>
  <cp:lastPrinted>2014-05-21T20:26:55Z</cp:lastPrinted>
  <dcterms:created xsi:type="dcterms:W3CDTF">2014-05-21T05:18:39Z</dcterms:created>
  <dcterms:modified xsi:type="dcterms:W3CDTF">2014-05-21T20:34:26Z</dcterms:modified>
</cp:coreProperties>
</file>