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notesSlides/notesSlide40.xml" ContentType="application/vnd.openxmlformats-officedocument.presentationml.notes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39.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notesSlides/notesSlide38.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notesSlides/notesSlide36.xml" ContentType="application/vnd.openxmlformats-officedocument.presentationml.notes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7"/>
  </p:notesMasterIdLst>
  <p:handoutMasterIdLst>
    <p:handoutMasterId r:id="rId48"/>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64" r:id="rId21"/>
    <p:sldId id="293" r:id="rId22"/>
    <p:sldId id="262" r:id="rId23"/>
    <p:sldId id="289" r:id="rId24"/>
    <p:sldId id="290" r:id="rId25"/>
    <p:sldId id="307" r:id="rId26"/>
    <p:sldId id="291" r:id="rId27"/>
    <p:sldId id="292" r:id="rId28"/>
    <p:sldId id="286" r:id="rId29"/>
    <p:sldId id="295" r:id="rId30"/>
    <p:sldId id="288" r:id="rId31"/>
    <p:sldId id="294" r:id="rId32"/>
    <p:sldId id="263" r:id="rId33"/>
    <p:sldId id="297" r:id="rId34"/>
    <p:sldId id="298" r:id="rId35"/>
    <p:sldId id="299" r:id="rId36"/>
    <p:sldId id="300" r:id="rId37"/>
    <p:sldId id="301" r:id="rId38"/>
    <p:sldId id="308" r:id="rId39"/>
    <p:sldId id="302" r:id="rId40"/>
    <p:sldId id="283" r:id="rId41"/>
    <p:sldId id="309" r:id="rId42"/>
    <p:sldId id="306" r:id="rId43"/>
    <p:sldId id="303" r:id="rId44"/>
    <p:sldId id="304" r:id="rId45"/>
    <p:sldId id="30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24" autoAdjust="0"/>
    <p:restoredTop sz="77743" autoAdjust="0"/>
  </p:normalViewPr>
  <p:slideViewPr>
    <p:cSldViewPr snapToGrid="0" snapToObjects="1">
      <p:cViewPr varScale="1">
        <p:scale>
          <a:sx n="88" d="100"/>
          <a:sy n="88" d="100"/>
        </p:scale>
        <p:origin x="-168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5D3D7E-4BCA-2742-B668-B45A14F5579D}" type="datetimeFigureOut">
              <a:rPr lang="en-US" smtClean="0"/>
              <a:pPr/>
              <a:t>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90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pPr/>
              <a:t>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t>
            </a:r>
            <a:r>
              <a:rPr lang="en-US" baseline="0" dirty="0" smtClean="0"/>
              <a:t>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a:t>
            </a:r>
            <a:r>
              <a:rPr lang="en-US" baseline="0" dirty="0" smtClean="0"/>
              <a:t>recipes are simpler</a:t>
            </a:r>
            <a:r>
              <a:rPr lang="en-US" baseline="0" dirty="0" smtClean="0"/>
              <a:t> by </a:t>
            </a:r>
            <a:r>
              <a:rPr lang="en-US" baseline="0" dirty="0" smtClean="0"/>
              <a:t>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a:t>
            </a:r>
            <a:r>
              <a:rPr lang="en-US" baseline="0" dirty="0" smtClean="0"/>
              <a:t>have a workflow to get amino acid frequencies from a set of nucleotide </a:t>
            </a:r>
            <a:r>
              <a:rPr lang="en-US" baseline="0" dirty="0" smtClean="0"/>
              <a:t>sequences.  That’s great!</a:t>
            </a:r>
            <a:endParaRPr lang="en-US" baseline="0" dirty="0" smtClean="0"/>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a:t>
            </a:r>
            <a:r>
              <a:rPr lang="en-US" baseline="0" dirty="0" smtClean="0"/>
              <a:t> wildcards </a:t>
            </a:r>
            <a:r>
              <a:rPr lang="en-US" baseline="0" dirty="0" smtClean="0"/>
              <a:t>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t>
            </a:r>
            <a:r>
              <a:rPr lang="en-US" baseline="0" dirty="0" smtClean="0"/>
              <a:t>and produce a </a:t>
            </a:r>
            <a:r>
              <a:rPr lang="en-US" baseline="0" dirty="0" err="1" smtClean="0"/>
              <a:t>something_aa.fa</a:t>
            </a:r>
            <a:r>
              <a:rPr lang="en-US" baseline="0" dirty="0" smtClean="0"/>
              <a:t> </a:t>
            </a:r>
            <a:r>
              <a:rPr lang="en-US" baseline="0" dirty="0" smtClean="0"/>
              <a:t>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a:t>
            </a:r>
            <a:r>
              <a:rPr lang="en-US" baseline="0" dirty="0" smtClean="0"/>
              <a:t> </a:t>
            </a:r>
            <a:r>
              <a:rPr lang="en-US" baseline="0" dirty="0" err="1" smtClean="0"/>
              <a:t>pic_aa.fa</a:t>
            </a:r>
            <a:r>
              <a:rPr lang="en-US" baseline="0" dirty="0" smtClean="0"/>
              <a:t> </a:t>
            </a:r>
            <a:r>
              <a:rPr lang="en-US" baseline="0" dirty="0" smtClean="0"/>
              <a:t>file from somewhere else, I can still run `make</a:t>
            </a:r>
            <a:r>
              <a:rPr lang="en-US" baseline="0" dirty="0" smtClean="0"/>
              <a:t> </a:t>
            </a:r>
            <a:r>
              <a:rPr lang="en-US" baseline="0" dirty="0" err="1" smtClean="0"/>
              <a:t>pic_aa_freq.tsv</a:t>
            </a:r>
            <a:r>
              <a:rPr lang="en-US" baseline="0" dirty="0" smtClean="0"/>
              <a:t>` and make will realize it doesn’t need to run the first rule to translate from </a:t>
            </a:r>
            <a:r>
              <a:rPr lang="en-US" baseline="0" dirty="0" smtClean="0"/>
              <a:t>nucleotides to amino acids.</a:t>
            </a:r>
            <a:endParaRPr lang="en-US" baseline="0" dirty="0" smtClean="0"/>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a:t>
            </a:r>
            <a:r>
              <a:rPr lang="en-US" baseline="0" dirty="0" smtClean="0"/>
              <a:t>make will delete intermediate files after it’s done with them.  Intermediate files are any files you didn’t ask for, but that it had to produce to get from your input to the output you asked for.  In the case of going from</a:t>
            </a:r>
            <a:r>
              <a:rPr lang="en-US" baseline="0" dirty="0" smtClean="0"/>
              <a:t> </a:t>
            </a:r>
            <a:r>
              <a:rPr lang="en-US" baseline="0" dirty="0" err="1" smtClean="0"/>
              <a:t>pic_na.fa</a:t>
            </a:r>
            <a:r>
              <a:rPr lang="en-US" baseline="0" dirty="0" smtClean="0"/>
              <a:t> </a:t>
            </a:r>
            <a:r>
              <a:rPr lang="en-US" baseline="0" dirty="0" smtClean="0"/>
              <a:t>to</a:t>
            </a:r>
            <a:r>
              <a:rPr lang="en-US" baseline="0" dirty="0" smtClean="0"/>
              <a:t> </a:t>
            </a:r>
            <a:r>
              <a:rPr lang="en-US" baseline="0" dirty="0" err="1" smtClean="0"/>
              <a:t>pic_aa_freq.tsv</a:t>
            </a:r>
            <a:r>
              <a:rPr lang="en-US" baseline="0" dirty="0" smtClean="0"/>
              <a:t>, there are two intermediate files:</a:t>
            </a:r>
            <a:r>
              <a:rPr lang="en-US" baseline="0" dirty="0" smtClean="0"/>
              <a:t> </a:t>
            </a:r>
            <a:r>
              <a:rPr lang="en-US" baseline="0" dirty="0" err="1" smtClean="0"/>
              <a:t>pic_aa.fa</a:t>
            </a:r>
            <a:r>
              <a:rPr lang="en-US" baseline="0" dirty="0" smtClean="0"/>
              <a:t> </a:t>
            </a:r>
            <a:r>
              <a:rPr lang="en-US" baseline="0" dirty="0" smtClean="0"/>
              <a:t>and</a:t>
            </a:r>
            <a:r>
              <a:rPr lang="en-US" baseline="0" dirty="0" smtClean="0"/>
              <a:t> </a:t>
            </a:r>
            <a:r>
              <a:rPr lang="en-US" baseline="0" dirty="0" err="1" smtClean="0"/>
              <a:t>pic_aa.nxs</a:t>
            </a:r>
            <a:r>
              <a:rPr lang="en-US" baseline="0" dirty="0" smtClean="0"/>
              <a:t> </a:t>
            </a:r>
            <a:r>
              <a:rPr lang="en-US" baseline="0" dirty="0" smtClean="0"/>
              <a:t>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using a special target name.  The target </a:t>
            </a:r>
            <a:r>
              <a:rPr lang="en-US" baseline="0" dirty="0" smtClean="0"/>
              <a:t>“.PRECIOUS” does this and any prerequisites you specify won’t be deleted even if they’re intermediate files</a:t>
            </a:r>
            <a:r>
              <a:rPr lang="en-US" baseline="0" dirty="0" smtClean="0"/>
              <a:t>.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a:t>
            </a:r>
            <a:r>
              <a:rPr lang="en-US" baseline="0" dirty="0" smtClean="0"/>
              <a:t>repetition in directory names or other commonly used parameters.</a:t>
            </a:r>
            <a:r>
              <a:rPr lang="en-US" baseline="0" dirty="0" smtClean="0"/>
              <a:t>  Variable </a:t>
            </a:r>
            <a:r>
              <a:rPr lang="en-US" baseline="0" dirty="0" smtClean="0"/>
              <a:t>names longer than a single character need to be surrounded by parentheses</a:t>
            </a:r>
            <a:r>
              <a:rPr lang="en-US" baseline="0" dirty="0" smtClean="0"/>
              <a:t>.  $&lt; and $@ are just automatic variables.</a:t>
            </a:r>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a:t>
            </a:r>
            <a:r>
              <a:rPr lang="en-US" dirty="0" smtClean="0"/>
              <a:t>see that targets don’t have to be files.  Make doesn’t create a target file itself, that’s up to the recipe.</a:t>
            </a:r>
            <a:r>
              <a:rPr lang="en-US" baseline="0" dirty="0" smtClean="0"/>
              <a:t>  So targets may just be a convenient name for a recipe to run a bunch of commands that</a:t>
            </a:r>
            <a:r>
              <a:rPr lang="en-US" baseline="0" dirty="0" smtClean="0"/>
              <a:t> don’t actually </a:t>
            </a:r>
            <a:r>
              <a:rPr lang="en-US" baseline="0" dirty="0" smtClean="0"/>
              <a:t>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a:t>
            </a:r>
            <a:r>
              <a:rPr lang="en-US" baseline="0" dirty="0" smtClean="0"/>
              <a:t>whose </a:t>
            </a:r>
            <a:r>
              <a:rPr lang="en-US" baseline="0" dirty="0" smtClean="0"/>
              <a:t>sole purpose is to list a bunch of other targets as prerequisites, which is a way of running multiple targets at once which don’t depend on each </a:t>
            </a:r>
            <a:r>
              <a:rPr lang="en-US" baseline="0" dirty="0" smtClean="0"/>
              <a:t>other.  In this case, the target “all” will produce </a:t>
            </a:r>
            <a:r>
              <a:rPr lang="en-US" baseline="0" dirty="0" smtClean="0"/>
              <a:t>a number of specific files from</a:t>
            </a:r>
            <a:r>
              <a:rPr lang="en-US" baseline="0" dirty="0" smtClean="0"/>
              <a:t> our previous set of </a:t>
            </a:r>
            <a:r>
              <a:rPr lang="en-US" baseline="0" dirty="0" smtClean="0"/>
              <a:t>generalized recipes.</a:t>
            </a:r>
            <a:endParaRPr lang="en-US" dirty="0" smtClean="0"/>
          </a:p>
          <a:p>
            <a:endParaRPr lang="en-US" dirty="0" smtClean="0"/>
          </a:p>
          <a:p>
            <a:r>
              <a:rPr lang="en-US" dirty="0" smtClean="0"/>
              <a:t>Prerequisites</a:t>
            </a:r>
            <a:r>
              <a:rPr lang="en-US" baseline="0" dirty="0" smtClean="0"/>
              <a:t> also don’t have to be</a:t>
            </a:r>
            <a:r>
              <a:rPr lang="en-US" baseline="0" dirty="0" smtClean="0"/>
              <a:t>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a:t>
            </a:r>
            <a:r>
              <a:rPr lang="en-US" baseline="0" dirty="0" smtClean="0"/>
              <a:t> regenerate the </a:t>
            </a:r>
            <a:r>
              <a:rPr lang="en-US" baseline="0" dirty="0" smtClean="0"/>
              <a:t>files the next time you ask for them after updating your program.  Make will know when you fix </a:t>
            </a:r>
            <a:r>
              <a:rPr lang="en-US" baseline="0" dirty="0" smtClean="0"/>
              <a:t>bugs or change your analysis change! </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some </a:t>
            </a:r>
            <a:r>
              <a:rPr lang="en-US" baseline="0" dirty="0" err="1" smtClean="0"/>
              <a:t>gotchas</a:t>
            </a:r>
            <a:r>
              <a:rPr lang="en-US" baseline="0" dirty="0" smtClean="0"/>
              <a:t> when using </a:t>
            </a:r>
            <a:r>
              <a:rPr lang="en-US" baseline="0" dirty="0" err="1" smtClean="0"/>
              <a:t>Makefiles</a:t>
            </a:r>
            <a:r>
              <a:rPr lang="en-US" baseline="0" dirty="0" smtClean="0"/>
              <a:t>.</a:t>
            </a:r>
            <a:endParaRPr lang="en-US" dirty="0" smtClean="0"/>
          </a:p>
          <a:p>
            <a:endParaRPr lang="en-US" dirty="0" smtClean="0"/>
          </a:p>
          <a:p>
            <a:r>
              <a:rPr lang="en-US" baseline="0" dirty="0" smtClean="0"/>
              <a:t>The most common by far is that the action part </a:t>
            </a:r>
            <a:r>
              <a:rPr lang="en-US" baseline="0" dirty="0" smtClean="0"/>
              <a:t>of a recipe must use hard tabs for the first indent, not spaces.  This is often a source of problems.  All editors should have a way of highlighting hard tabs vs. spaces.</a:t>
            </a:r>
          </a:p>
          <a:p>
            <a:endParaRPr lang="en-US" baseline="0" dirty="0" smtClean="0"/>
          </a:p>
          <a:p>
            <a:r>
              <a:rPr lang="en-US" baseline="0" dirty="0" smtClean="0"/>
              <a:t>The next is that make doesn’t regenerate files if the input hasn’t changed but the recipe itself has.  When </a:t>
            </a:r>
            <a:r>
              <a:rPr lang="en-US" baseline="0" dirty="0" smtClean="0"/>
              <a:t>a </a:t>
            </a:r>
            <a:r>
              <a:rPr lang="en-US" baseline="0" dirty="0" err="1" smtClean="0"/>
              <a:t>Makefile</a:t>
            </a:r>
            <a:r>
              <a:rPr lang="en-US" baseline="0" dirty="0" smtClean="0"/>
              <a:t> changes, you often need to rerun the recipes.  Since the</a:t>
            </a:r>
            <a:r>
              <a:rPr lang="en-US" baseline="0" dirty="0" smtClean="0"/>
              <a:t> timestamps </a:t>
            </a:r>
            <a:r>
              <a:rPr lang="en-US" baseline="0" dirty="0" smtClean="0"/>
              <a:t>of the input and output files don’t change, just running make won’t do that.  To get around this, you can run `make -B` to force run a target and all dependent targets.  You can also update the timestamps of all your input files </a:t>
            </a:r>
            <a:r>
              <a:rPr lang="en-US" baseline="0" dirty="0" smtClean="0"/>
              <a:t>using the </a:t>
            </a:r>
            <a:r>
              <a:rPr lang="en-US" baseline="0" dirty="0" smtClean="0"/>
              <a:t>`touch`</a:t>
            </a:r>
            <a:r>
              <a:rPr lang="en-US" baseline="0" dirty="0" smtClean="0"/>
              <a:t> command and </a:t>
            </a:r>
            <a:r>
              <a:rPr lang="en-US" baseline="0" dirty="0" smtClean="0"/>
              <a:t>then rerun your targets with make.</a:t>
            </a:r>
          </a:p>
          <a:p>
            <a:endParaRPr lang="en-US" baseline="0" dirty="0" smtClean="0"/>
          </a:p>
          <a:p>
            <a:r>
              <a:rPr lang="en-US" dirty="0" smtClean="0"/>
              <a:t>Finally,</a:t>
            </a:r>
            <a:r>
              <a:rPr lang="en-US" baseline="0" dirty="0" smtClean="0"/>
              <a:t> </a:t>
            </a:r>
            <a:r>
              <a:rPr lang="en-US" dirty="0" smtClean="0"/>
              <a:t>make’s </a:t>
            </a:r>
            <a:r>
              <a:rPr lang="en-US" dirty="0" smtClean="0"/>
              <a:t>default </a:t>
            </a:r>
            <a:r>
              <a:rPr lang="en-US" dirty="0" err="1" smtClean="0"/>
              <a:t>behaviour</a:t>
            </a:r>
            <a:r>
              <a:rPr lang="en-US" dirty="0" smtClean="0"/>
              <a:t> on errors is</a:t>
            </a:r>
            <a:r>
              <a:rPr lang="en-US" dirty="0" smtClean="0"/>
              <a:t> sometimes less </a:t>
            </a:r>
            <a:r>
              <a:rPr lang="en-US" dirty="0" smtClean="0"/>
              <a:t>than </a:t>
            </a:r>
            <a:r>
              <a:rPr lang="en-US" dirty="0" smtClean="0"/>
              <a:t>ideal if you’re using pipelines, such as when we piped the</a:t>
            </a:r>
            <a:r>
              <a:rPr lang="en-US" baseline="0" dirty="0" smtClean="0"/>
              <a:t> output of muscle to fasta2nexus</a:t>
            </a:r>
            <a:r>
              <a:rPr lang="en-US" dirty="0" smtClean="0"/>
              <a:t>.  </a:t>
            </a:r>
            <a:r>
              <a:rPr lang="en-US" dirty="0" smtClean="0"/>
              <a:t>Only the </a:t>
            </a:r>
            <a:r>
              <a:rPr lang="en-US" dirty="0" smtClean="0"/>
              <a:t>success</a:t>
            </a:r>
            <a:r>
              <a:rPr lang="en-US" baseline="0" dirty="0" smtClean="0"/>
              <a:t> or </a:t>
            </a:r>
            <a:r>
              <a:rPr lang="en-US" dirty="0" smtClean="0"/>
              <a:t>failure </a:t>
            </a:r>
            <a:r>
              <a:rPr lang="en-US" dirty="0" smtClean="0"/>
              <a:t>status of the</a:t>
            </a:r>
            <a:r>
              <a:rPr lang="en-US" baseline="0" dirty="0" smtClean="0"/>
              <a:t> last command in a pipeline is </a:t>
            </a:r>
            <a:r>
              <a:rPr lang="en-US" baseline="0" dirty="0" smtClean="0"/>
              <a:t>considered for errors, </a:t>
            </a:r>
            <a:r>
              <a:rPr lang="en-US" baseline="0" dirty="0" smtClean="0"/>
              <a:t>even if a command in the middle fails partway through the data</a:t>
            </a:r>
            <a:r>
              <a:rPr lang="en-US" baseline="0" dirty="0" smtClean="0"/>
              <a:t>.  You can change this by using the first two lines here which change the command shell make uses to run your recipes and sets an option for the shell.</a:t>
            </a:r>
          </a:p>
          <a:p>
            <a:endParaRPr lang="en-US" baseline="0" dirty="0" smtClean="0"/>
          </a:p>
          <a:p>
            <a:r>
              <a:rPr lang="en-US" baseline="0" dirty="0" smtClean="0"/>
              <a:t>When make does catch an error, it leaves any partially made target files around</a:t>
            </a:r>
            <a:r>
              <a:rPr lang="en-US" baseline="0" dirty="0" smtClean="0"/>
              <a:t>.  This can be confusing at first if you don’t notice there was an error.  </a:t>
            </a:r>
            <a:r>
              <a:rPr lang="en-US" baseline="0" dirty="0" smtClean="0"/>
              <a:t>You can include the special empty target</a:t>
            </a:r>
            <a:r>
              <a:rPr lang="en-US" baseline="0" dirty="0" smtClean="0"/>
              <a:t> “.</a:t>
            </a:r>
            <a:r>
              <a:rPr lang="en-US" baseline="0" dirty="0" smtClean="0"/>
              <a:t>DELETE_ON_ERROR</a:t>
            </a:r>
            <a:r>
              <a:rPr lang="en-US" baseline="0" dirty="0" smtClean="0"/>
              <a:t>:” </a:t>
            </a:r>
            <a:r>
              <a:rPr lang="en-US" baseline="0" dirty="0" smtClean="0"/>
              <a:t>to</a:t>
            </a:r>
            <a:r>
              <a:rPr lang="en-US" baseline="0" dirty="0" smtClean="0"/>
              <a:t> force make to delete </a:t>
            </a:r>
            <a:r>
              <a:rPr lang="en-US" baseline="0" dirty="0" smtClean="0"/>
              <a:t>any partially-complete target files if the </a:t>
            </a:r>
            <a:r>
              <a:rPr lang="en-US" baseline="0" dirty="0" smtClean="0"/>
              <a:t>recipe fails.  This avoids manually </a:t>
            </a:r>
            <a:r>
              <a:rPr lang="en-US" baseline="0" dirty="0" smtClean="0"/>
              <a:t>running other recipes later which may use the partial </a:t>
            </a:r>
            <a:r>
              <a:rPr lang="en-US" baseline="0" dirty="0" smtClean="0"/>
              <a:t>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422097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a:t>
            </a:r>
            <a:r>
              <a:rPr lang="en-US" dirty="0" smtClean="0"/>
              <a:t>computational or analytical </a:t>
            </a:r>
            <a:r>
              <a:rPr lang="en-US" dirty="0" smtClean="0"/>
              <a:t>methods</a:t>
            </a:r>
            <a:r>
              <a:rPr lang="en-US" baseline="0" dirty="0" smtClean="0"/>
              <a:t> in a paper.</a:t>
            </a:r>
          </a:p>
          <a:p>
            <a:endParaRPr lang="en-US" baseline="0" dirty="0" smtClean="0"/>
          </a:p>
          <a:p>
            <a:r>
              <a:rPr lang="en-US" baseline="0" dirty="0" smtClean="0"/>
              <a:t>Pretty much whatever </a:t>
            </a:r>
            <a:r>
              <a:rPr lang="en-US" baseline="0" dirty="0" smtClean="0"/>
              <a:t>you did to go from the raw data to your charts and graphs and final data </a:t>
            </a:r>
            <a:r>
              <a:rPr lang="en-US" baseline="0" dirty="0" smtClean="0"/>
              <a:t>tables is part of a workflow.</a:t>
            </a:r>
          </a:p>
          <a:p>
            <a:endParaRPr lang="en-US" baseline="0" dirty="0" smtClean="0"/>
          </a:p>
          <a:p>
            <a:r>
              <a:rPr lang="en-US" baseline="0" dirty="0" smtClean="0"/>
              <a:t>Yours may be usually entirely manual, but hopefully they’re automated to some degree.  I’m going to talk about automation.</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t>
            </a:r>
            <a:r>
              <a:rPr lang="en-US" baseline="0" dirty="0" smtClean="0"/>
              <a:t>a single file.</a:t>
            </a:r>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57787156"/>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t>
            </a:r>
            <a:r>
              <a:rPr lang="en-US" baseline="0" dirty="0" smtClean="0"/>
              <a:t>again, because make can parallelize your workflow for you.</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two </a:t>
            </a:r>
            <a:r>
              <a:rPr lang="en-US" dirty="0" smtClean="0"/>
              <a:t>files, </a:t>
            </a:r>
            <a:r>
              <a:rPr lang="en-US" dirty="0" err="1" smtClean="0"/>
              <a:t>gag_na.fa</a:t>
            </a:r>
            <a:r>
              <a:rPr lang="en-US" baseline="0" dirty="0" smtClean="0"/>
              <a:t> and </a:t>
            </a:r>
            <a:r>
              <a:rPr lang="en-US" baseline="0" dirty="0" err="1" smtClean="0"/>
              <a:t>env_na.fa</a:t>
            </a:r>
            <a:r>
              <a:rPr lang="en-US" dirty="0" smtClean="0"/>
              <a:t>, </a:t>
            </a:r>
            <a:r>
              <a:rPr lang="en-US" dirty="0" smtClean="0"/>
              <a:t>you’d get</a:t>
            </a:r>
            <a:r>
              <a:rPr lang="en-US" baseline="0" dirty="0" smtClean="0"/>
              <a:t> amino acid frequencies like this.  The second make example does the same </a:t>
            </a:r>
            <a:r>
              <a:rPr lang="en-US" baseline="0" dirty="0" smtClean="0"/>
              <a:t>thing, just using a shorter combination syntax.</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846873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you’d do something like </a:t>
            </a:r>
            <a:r>
              <a:rPr lang="en-US" baseline="0" dirty="0" smtClean="0"/>
              <a:t>this, listing out all the patient ids.  </a:t>
            </a:r>
            <a:r>
              <a:rPr lang="en-US" baseline="0" dirty="0" smtClean="0"/>
              <a:t>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a:t>
            </a:r>
            <a:r>
              <a:rPr lang="en-US" baseline="0" dirty="0" smtClean="0"/>
              <a:t>really that easy if you have a </a:t>
            </a:r>
            <a:r>
              <a:rPr lang="en-US" baseline="0" dirty="0" err="1" smtClean="0"/>
              <a:t>Makefile</a:t>
            </a:r>
            <a:r>
              <a:rPr lang="en-US" baseline="0" dirty="0" smtClean="0"/>
              <a:t>.  It’s one </a:t>
            </a:r>
            <a:r>
              <a:rPr lang="en-US" baseline="0" dirty="0" smtClean="0"/>
              <a:t>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a:t>
            </a:r>
            <a:r>
              <a:rPr lang="en-US" baseline="0" dirty="0" smtClean="0"/>
              <a:t>.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a:t>
            </a:r>
            <a:r>
              <a:rPr lang="en-US" baseline="0" dirty="0" smtClean="0"/>
              <a:t>.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5358108"/>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a:t>
            </a:r>
            <a:r>
              <a:rPr lang="en-US" baseline="0" dirty="0" smtClean="0"/>
              <a:t> </a:t>
            </a:r>
            <a:r>
              <a:rPr lang="en-US" baseline="0" dirty="0" err="1" smtClean="0"/>
              <a:t>do_something</a:t>
            </a:r>
            <a:r>
              <a:rPr lang="en-US" baseline="0" dirty="0" smtClean="0"/>
              <a:t> in </a:t>
            </a:r>
            <a:r>
              <a:rPr lang="en-US" baseline="0" dirty="0" smtClean="0"/>
              <a:t>the background which makes the loop complete quickly, and then you wait around for all the .new files to pop into existence.  That’s fine for a handful of files, but if you have more than a couple dozen files, you’ll bog down the computer with too many jobs</a:t>
            </a:r>
            <a:r>
              <a:rPr lang="en-US" baseline="0" dirty="0" smtClean="0"/>
              <a:t>.  And if something goes wrong, you may have runaway processes chewing up time.</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57787156"/>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a:t>
            </a:r>
            <a:r>
              <a:rPr lang="en-US" baseline="0" dirty="0" smtClean="0"/>
              <a:t>doesn’t just mean people in other labs.  It means people in your lab and even you, a few months or few years later.</a:t>
            </a:r>
          </a:p>
          <a:p>
            <a:endParaRPr lang="en-US" baseline="0" dirty="0" smtClean="0"/>
          </a:p>
          <a:p>
            <a:r>
              <a:rPr lang="en-US" baseline="0" dirty="0" smtClean="0"/>
              <a:t>Workflows should be documented.  Documentation includes </a:t>
            </a:r>
            <a:r>
              <a:rPr lang="en-US" baseline="0" dirty="0" smtClean="0"/>
              <a:t>software versions,</a:t>
            </a:r>
            <a:r>
              <a:rPr lang="en-US" baseline="0" dirty="0" smtClean="0"/>
              <a:t> source code, </a:t>
            </a:r>
            <a:r>
              <a:rPr lang="en-US" baseline="0" dirty="0" smtClean="0"/>
              <a:t>data input/output, and more, but the steps you took to process and analyze the data is</a:t>
            </a:r>
            <a:r>
              <a:rPr lang="en-US" baseline="0" dirty="0" smtClean="0"/>
              <a:t> the </a:t>
            </a:r>
            <a:r>
              <a:rPr lang="en-US" baseline="0" dirty="0" smtClean="0"/>
              <a:t>huge one.</a:t>
            </a:r>
          </a:p>
          <a:p>
            <a:endParaRPr lang="en-US" baseline="0" dirty="0" smtClean="0"/>
          </a:p>
          <a:p>
            <a:r>
              <a:rPr lang="en-US" baseline="0" dirty="0" smtClean="0"/>
              <a:t>If all of those hold about your workflow, then you’d also like it to be easy and fast rather than tedious and slow.  Not only do you not</a:t>
            </a:r>
            <a:r>
              <a:rPr lang="en-US" baseline="0" dirty="0" smtClean="0"/>
              <a:t> spend </a:t>
            </a:r>
            <a:r>
              <a:rPr lang="en-US" baseline="0" dirty="0" smtClean="0"/>
              <a:t>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a:t>
            </a:r>
            <a:r>
              <a:rPr lang="en-US" baseline="0" dirty="0" smtClean="0"/>
              <a:t>things and experiment with different approaches to solving your problems.</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a:t>
            </a:r>
            <a:r>
              <a:rPr lang="en-US" baseline="0" dirty="0" smtClean="0"/>
              <a:t>that’s really </a:t>
            </a:r>
            <a:r>
              <a:rPr lang="en-US" baseline="0" dirty="0" smtClean="0"/>
              <a:t>not fair to</a:t>
            </a:r>
            <a:r>
              <a:rPr lang="en-US" baseline="0" dirty="0" smtClean="0"/>
              <a:t> the knife.</a:t>
            </a:r>
          </a:p>
          <a:p>
            <a:endParaRPr lang="en-US" baseline="0" dirty="0" smtClean="0"/>
          </a:p>
          <a:p>
            <a:r>
              <a:rPr lang="en-US" baseline="0" dirty="0" smtClean="0"/>
              <a:t>In it’s most basic form, parallel</a:t>
            </a:r>
            <a:r>
              <a:rPr lang="en-US" baseline="0" dirty="0" smtClean="0"/>
              <a:t> just replaces </a:t>
            </a:r>
            <a:r>
              <a:rPr lang="en-US" baseline="0" dirty="0" smtClean="0"/>
              <a:t>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a:t>
            </a:r>
            <a:r>
              <a:rPr lang="en-US" baseline="0" dirty="0" smtClean="0"/>
              <a:t> That’s handy</a:t>
            </a:r>
            <a:r>
              <a:rPr lang="en-US" baseline="0" dirty="0" smtClean="0"/>
              <a:t>!  You can run the same command on your desktop as the server and it’ll just magically go faster on the server without thinking about the number of </a:t>
            </a:r>
            <a:r>
              <a:rPr lang="en-US" baseline="0" dirty="0" smtClean="0"/>
              <a:t>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57787156"/>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a:t>
            </a:r>
            <a:r>
              <a:rPr lang="en-US" baseline="0" dirty="0" smtClean="0"/>
              <a:t>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a:t>
            </a:r>
            <a:r>
              <a:rPr lang="en-US" baseline="0" dirty="0" smtClean="0"/>
              <a:t>.  That’s a 20-fold decrease.</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a:t>
            </a:r>
            <a:r>
              <a:rPr lang="en-US" baseline="0" dirty="0" smtClean="0"/>
              <a:t> first thing </a:t>
            </a:r>
            <a:r>
              <a:rPr lang="en-US" baseline="0" dirty="0" smtClean="0"/>
              <a:t>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a:t>
            </a:r>
            <a:r>
              <a:rPr lang="en-US" baseline="0" dirty="0" smtClean="0"/>
              <a:t> The --</a:t>
            </a:r>
            <a:r>
              <a:rPr lang="en-US" baseline="0" dirty="0" err="1" smtClean="0"/>
              <a:t>recstart</a:t>
            </a:r>
            <a:r>
              <a:rPr lang="en-US" baseline="0" dirty="0" smtClean="0"/>
              <a:t> option </a:t>
            </a:r>
            <a:r>
              <a:rPr lang="en-US" baseline="0" dirty="0" smtClean="0"/>
              <a:t>tells parallel to split up the input into multiple “records”.  In this case, I’m telling parallel that records start with a “&gt;”, which should be familiar to you as the start of a FASTA sequence.  I’m also telling parallel </a:t>
            </a:r>
            <a:r>
              <a:rPr lang="en-US" baseline="0" dirty="0" smtClean="0"/>
              <a:t>with the </a:t>
            </a:r>
            <a:r>
              <a:rPr lang="en-US" baseline="0" dirty="0" smtClean="0"/>
              <a:t>-</a:t>
            </a:r>
            <a:r>
              <a:rPr lang="en-US" baseline="0" dirty="0" smtClean="0"/>
              <a:t>N1 option </a:t>
            </a:r>
            <a:r>
              <a:rPr lang="en-US" baseline="0" dirty="0" smtClean="0"/>
              <a:t>to only pass one record at a time to blast.  This means we’ll run one blast job for every sequence, but the number of jobs running at the same time is</a:t>
            </a:r>
            <a:r>
              <a:rPr lang="en-US" baseline="0" dirty="0" smtClean="0"/>
              <a:t> still limited </a:t>
            </a:r>
            <a:r>
              <a:rPr lang="en-US" baseline="0" dirty="0" smtClean="0"/>
              <a:t>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t>
            </a:r>
            <a:r>
              <a:rPr lang="en-US" baseline="0" dirty="0" smtClean="0"/>
              <a:t>as a </a:t>
            </a:r>
            <a:r>
              <a:rPr lang="en-US" baseline="0" dirty="0" smtClean="0"/>
              <a:t>standard </a:t>
            </a:r>
            <a:r>
              <a:rPr lang="en-US" baseline="0" dirty="0" smtClean="0"/>
              <a:t>input stream.  </a:t>
            </a:r>
            <a:r>
              <a:rPr lang="en-US" baseline="0" dirty="0" smtClean="0"/>
              <a:t>And we also tell blast that the query sequences are from</a:t>
            </a:r>
            <a:r>
              <a:rPr lang="en-US" baseline="0" dirty="0" smtClean="0"/>
              <a:t> the input stream.  </a:t>
            </a:r>
            <a:r>
              <a:rPr lang="en-US" baseline="0" dirty="0" smtClean="0"/>
              <a:t>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a:t>
            </a:r>
            <a:r>
              <a:rPr lang="en-US" baseline="0" dirty="0" smtClean="0"/>
              <a:t>important to choose an output format which can be joined together easily.  There are options for</a:t>
            </a:r>
            <a:r>
              <a:rPr lang="en-US" baseline="0" dirty="0" smtClean="0"/>
              <a:t> joining output </a:t>
            </a:r>
            <a:r>
              <a:rPr lang="en-US" baseline="0" dirty="0" smtClean="0"/>
              <a:t>formats that can’t just be </a:t>
            </a:r>
            <a:r>
              <a:rPr lang="en-US" baseline="0" dirty="0" err="1" smtClean="0"/>
              <a:t>smushed</a:t>
            </a:r>
            <a:r>
              <a:rPr lang="en-US" baseline="0" dirty="0" smtClean="0"/>
              <a:t> together, but explaining those is for another day.  If </a:t>
            </a:r>
            <a:r>
              <a:rPr lang="en-US" baseline="0" dirty="0" smtClean="0"/>
              <a:t>you do </a:t>
            </a:r>
            <a:r>
              <a:rPr lang="en-US" baseline="0" dirty="0" smtClean="0"/>
              <a:t>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you could do this to get a pairwise output </a:t>
            </a:r>
            <a:r>
              <a:rPr lang="en-US" baseline="0" dirty="0" smtClean="0"/>
              <a:t>file (format 0) </a:t>
            </a:r>
            <a:r>
              <a:rPr lang="en-US" baseline="0" dirty="0" smtClean="0"/>
              <a:t>for each blast job.  Parallel substitutes {#} for the input record number, so you’ll get as many files as you have input sequences</a:t>
            </a:r>
            <a:r>
              <a:rPr lang="en-US" baseline="0" dirty="0" smtClean="0"/>
              <a:t>.  Note that we’re no longer redirecting parallel’s output to a file.</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a:t>
            </a:r>
            <a:r>
              <a:rPr lang="en-US" dirty="0" smtClean="0"/>
              <a:t>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a:t>
            </a:r>
            <a:r>
              <a:rPr lang="en-US" baseline="0" dirty="0" smtClean="0"/>
              <a:t> the two I showed, </a:t>
            </a:r>
            <a:r>
              <a:rPr lang="en-US" baseline="0" dirty="0" smtClean="0"/>
              <a:t>for example,</a:t>
            </a:r>
            <a:r>
              <a:rPr lang="en-US" baseline="0" dirty="0" smtClean="0"/>
              <a:t> many of which </a:t>
            </a:r>
            <a:r>
              <a:rPr lang="en-US" baseline="0" dirty="0" smtClean="0"/>
              <a:t>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31872303"/>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want to note a </a:t>
            </a:r>
            <a:r>
              <a:rPr lang="en-US" baseline="0" dirty="0" smtClean="0"/>
              <a:t>caveat: </a:t>
            </a:r>
            <a:r>
              <a:rPr lang="en-US" baseline="0" dirty="0" smtClean="0"/>
              <a:t>Correctness is obviously important, but it </a:t>
            </a:r>
            <a:r>
              <a:rPr lang="en-US" baseline="0" dirty="0" smtClean="0"/>
              <a:t>isn’t </a:t>
            </a:r>
            <a:r>
              <a:rPr lang="en-US" baseline="0" dirty="0" smtClean="0"/>
              <a:t>compelling </a:t>
            </a:r>
            <a:r>
              <a:rPr lang="en-US" baseline="0" dirty="0" smtClean="0"/>
              <a:t>and there was a study to prove it. Incentives are all </a:t>
            </a:r>
            <a:r>
              <a:rPr lang="en-US" baseline="0" dirty="0" smtClean="0"/>
              <a:t>wrong as few </a:t>
            </a:r>
            <a:r>
              <a:rPr lang="en-US" baseline="0" dirty="0" smtClean="0"/>
              <a:t>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a:t>
            </a:r>
            <a:r>
              <a:rPr lang="en-US" baseline="0" dirty="0" smtClean="0"/>
              <a:t>updated or new </a:t>
            </a:r>
            <a:r>
              <a:rPr lang="en-US" baseline="0" dirty="0" smtClean="0"/>
              <a:t>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2079123"/>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a:t>
            </a:r>
            <a:r>
              <a:rPr lang="en-US" dirty="0" smtClean="0"/>
              <a:t>to</a:t>
            </a:r>
            <a:r>
              <a:rPr lang="en-US" baseline="0" dirty="0" smtClean="0"/>
              <a:t> the size of your </a:t>
            </a:r>
            <a:r>
              <a:rPr lang="en-US" baseline="0" dirty="0" smtClean="0"/>
              <a:t>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a:t>
            </a:r>
            <a:r>
              <a:rPr lang="en-US" baseline="0" dirty="0" smtClean="0"/>
              <a:t>.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a:t>
            </a:r>
            <a:r>
              <a:rPr lang="en-US" dirty="0" smtClean="0"/>
              <a:t>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a:t>
            </a:r>
            <a:r>
              <a:rPr lang="en-US" baseline="0" dirty="0" smtClean="0"/>
              <a:t>test </a:t>
            </a:r>
            <a:r>
              <a:rPr lang="en-US" baseline="0" dirty="0" smtClean="0"/>
              <a:t>and </a:t>
            </a:r>
            <a:r>
              <a:rPr lang="en-US" baseline="0" dirty="0" smtClean="0"/>
              <a:t>tweak </a:t>
            </a:r>
            <a:r>
              <a:rPr lang="en-US" baseline="0" dirty="0" smtClean="0"/>
              <a:t>from there.</a:t>
            </a:r>
            <a:endParaRPr lang="en-US" baseline="0" dirty="0" smtClean="0"/>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a:t>
            </a:r>
            <a:r>
              <a:rPr lang="en-US" baseline="0" dirty="0" smtClean="0"/>
              <a:t>every time</a:t>
            </a:r>
            <a:r>
              <a:rPr lang="en-US" baseline="0" dirty="0" smtClean="0"/>
              <a:t>.  Best yet, make will figure this out for you and you don’t need to remember what’s </a:t>
            </a:r>
            <a:r>
              <a:rPr lang="en-US" baseline="0" dirty="0" smtClean="0"/>
              <a:t>changed since you last ran it two weeks ago. </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a:t>
            </a:r>
            <a:r>
              <a:rPr lang="en-US" baseline="0" dirty="0" smtClean="0"/>
              <a:t>continuations in the actions.  </a:t>
            </a:r>
            <a:r>
              <a:rPr lang="en-US" baseline="0" dirty="0" smtClean="0"/>
              <a:t>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a:t>
            </a:r>
            <a:r>
              <a:rPr lang="en-US" baseline="0" dirty="0" smtClean="0"/>
              <a:t>this, </a:t>
            </a:r>
            <a:r>
              <a:rPr lang="en-US" baseline="0" dirty="0" smtClean="0"/>
              <a:t>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r>
              <a:rPr lang="en-US" baseline="0" dirty="0" smtClean="0"/>
              <a:t>.</a:t>
            </a:r>
          </a:p>
          <a:p>
            <a:endParaRPr lang="en-US" baseline="0" dirty="0" smtClean="0"/>
          </a:p>
          <a:p>
            <a:r>
              <a:rPr lang="en-US" baseline="0" dirty="0" smtClean="0"/>
              <a:t>I color code targets and prerequisites so it’s easier to keep track. </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a:t>
            </a:r>
            <a:r>
              <a:rPr lang="en-US" baseline="0" dirty="0" smtClean="0"/>
              <a:t>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a:t>
            </a:r>
            <a:r>
              <a:rPr lang="en-US" baseline="0" dirty="0" smtClean="0"/>
              <a:t>operators, in orange.  </a:t>
            </a:r>
            <a:r>
              <a:rPr lang="en-US" baseline="0" dirty="0" smtClean="0"/>
              <a:t>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a:t>
            </a:r>
            <a:r>
              <a:rPr lang="en-US" baseline="0" dirty="0" smtClean="0"/>
              <a:t>the temporary nexus file the last recipe creates and then deletes?  We can do it that way, but it’s a good practice to keep your recipes as short as possible to enable reuse and save time later.  With make, this is easy!  Let’s see how you could modify the recipes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pPr/>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pPr/>
              <a:t>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pPr/>
              <a:t>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pPr/>
              <a:t>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pPr/>
              <a:t>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pPr/>
              <a:t>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pPr/>
              <a:t>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pPr/>
              <a:t>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21 May 2014 – Mullins Comp Bio Group</a:t>
            </a:r>
            <a:endParaRPr lang="en-US" sz="16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5397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1469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0093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7967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51895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a:t>
            </a:r>
            <a:r>
              <a:rPr lang="en-US" sz="2400" dirty="0" smtClean="0">
                <a:latin typeface="Consolas"/>
                <a:cs typeface="Consolas"/>
              </a:rPr>
              <a:t>0.5</a:t>
            </a:r>
          </a:p>
          <a:p>
            <a:pPr marL="0" indent="0">
              <a:buNone/>
            </a:pPr>
            <a:endParaRPr lang="en-US" sz="2400" dirty="0" smtClean="0">
              <a:latin typeface="Consolas"/>
              <a:cs typeface="Consolas"/>
            </a:endParaRPr>
          </a:p>
          <a:p>
            <a:pPr marL="0" indent="0">
              <a:buNone/>
            </a:pPr>
            <a:r>
              <a:rPr lang="en-US" sz="2400" dirty="0" smtClean="0">
                <a:solidFill>
                  <a:schemeClr val="tx1">
                    <a:lumMod val="65000"/>
                    <a:lumOff val="35000"/>
                  </a:schemeClr>
                </a:solidFill>
                <a:latin typeface="Consolas"/>
                <a:cs typeface="Consolas"/>
              </a:rPr>
              <a:t># make </a:t>
            </a:r>
            <a:r>
              <a:rPr lang="en-US" sz="2400" dirty="0" err="1" smtClean="0">
                <a:solidFill>
                  <a:schemeClr val="tx1">
                    <a:lumMod val="65000"/>
                    <a:lumOff val="35000"/>
                  </a:schemeClr>
                </a:solidFill>
                <a:latin typeface="Consolas"/>
                <a:cs typeface="Consolas"/>
              </a:rPr>
              <a:t>pic_aa_freq.tsv</a:t>
            </a:r>
            <a:endParaRPr lang="en-US" sz="2400" dirty="0" smtClean="0">
              <a:solidFill>
                <a:schemeClr val="tx1">
                  <a:lumMod val="65000"/>
                  <a:lumOff val="35000"/>
                </a:schemeClr>
              </a:solidFill>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6192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03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65095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a:t>
            </a:r>
            <a:r>
              <a:rPr lang="en-US" dirty="0">
                <a:latin typeface="Consolas"/>
                <a:cs typeface="Consolas"/>
              </a:rPr>
              <a:t>= </a:t>
            </a:r>
            <a:r>
              <a:rPr lang="en-US" dirty="0" smtClean="0">
                <a:latin typeface="Consolas"/>
                <a:cs typeface="Consolas"/>
              </a:rPr>
              <a:t>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dirty="0">
                <a:latin typeface="Consolas"/>
                <a:cs typeface="Consolas"/>
              </a:rPr>
              <a:t>echo </a:t>
            </a:r>
            <a:r>
              <a:rPr lang="en-US" sz="2800" dirty="0" smtClean="0">
                <a:latin typeface="Consolas"/>
                <a:cs typeface="Consolas"/>
              </a:rPr>
              <a:t>'Your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73840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69752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73225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062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5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a:t>H</a:t>
            </a:r>
            <a:r>
              <a:rPr lang="en-US" dirty="0" smtClean="0"/>
              <a:t>ow to do more than one thing at a time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63991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5806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0421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gag_aa_freq.tsv</a:t>
            </a:r>
            <a:r>
              <a:rPr lang="en-US" sz="2800" dirty="0" smtClean="0">
                <a:latin typeface="Consolas"/>
                <a:cs typeface="Consolas"/>
              </a:rPr>
              <a:t> </a:t>
            </a:r>
            <a:r>
              <a:rPr lang="en-US" sz="2800" dirty="0" err="1" smtClean="0">
                <a:latin typeface="Consolas"/>
                <a:cs typeface="Consolas"/>
              </a:rPr>
              <a:t>env_aa_freq.tsv</a:t>
            </a:r>
            <a:endParaRPr lang="en-US" sz="2800" dirty="0" smtClean="0">
              <a:latin typeface="Consolas"/>
              <a:cs typeface="Consolas"/>
            </a:endParaRPr>
          </a:p>
          <a:p>
            <a:pPr marL="0" indent="0">
              <a:buNone/>
            </a:pPr>
            <a:r>
              <a:rPr lang="en-US" sz="2800" dirty="0" smtClean="0">
                <a:latin typeface="Consolas"/>
                <a:cs typeface="Consolas"/>
              </a:rPr>
              <a:t>make {</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65895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r>
              <a:rPr lang="en-US" dirty="0" smtClean="0"/>
              <a:t>?</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25123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25123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a:latin typeface="Consolas"/>
                <a:cs typeface="Consolas"/>
              </a:rPr>
              <a:t>m</a:t>
            </a:r>
            <a:r>
              <a:rPr lang="en-US" sz="2800" dirty="0" smtClean="0">
                <a:latin typeface="Consolas"/>
                <a:cs typeface="Consolas"/>
              </a:rPr>
              <a:t>ake --jobs=24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04380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851256" y="2848162"/>
            <a:ext cx="3441489" cy="1203397"/>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308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I’ve got 99 problems, but a </a:t>
            </a:r>
            <a:r>
              <a:rPr lang="en-US" sz="3800" dirty="0" err="1" smtClean="0">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smtClean="0"/>
              <a:t>Parallel processing power tools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4576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51459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69515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91958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2673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a:t>
            </a:r>
            <a:r>
              <a:rPr lang="sk-SK" sz="2800" dirty="0">
                <a:solidFill>
                  <a:schemeClr val="accent6">
                    <a:lumMod val="75000"/>
                  </a:schemeClr>
                </a:solidFill>
                <a:latin typeface="Consolas"/>
                <a:cs typeface="Consolas"/>
              </a:rPr>
              <a:t>&lt; </a:t>
            </a:r>
            <a:r>
              <a:rPr lang="sk-SK" sz="2800" dirty="0" smtClean="0">
                <a:solidFill>
                  <a:schemeClr val="accent6">
                    <a:lumMod val="75000"/>
                  </a:schemeClr>
                </a:solidFill>
                <a:latin typeface="Consolas"/>
                <a:cs typeface="Consolas"/>
              </a:rPr>
              <a:t>input.fa </a:t>
            </a:r>
            <a:r>
              <a:rPr lang="sk-SK" sz="2800" dirty="0">
                <a:solidFill>
                  <a:schemeClr val="accent6">
                    <a:lumMod val="75000"/>
                  </a:schemeClr>
                </a:solidFill>
                <a:latin typeface="Consolas"/>
                <a:cs typeface="Consolas"/>
              </a:rPr>
              <a:t>\</a:t>
            </a:r>
          </a:p>
          <a:p>
            <a:pPr marL="0" indent="0">
              <a:buNone/>
            </a:pPr>
            <a:r>
              <a:rPr lang="sk-SK" sz="2800" dirty="0">
                <a:solidFill>
                  <a:schemeClr val="accent6">
                    <a:lumMod val="75000"/>
                  </a:schemeClr>
                </a:solidFill>
                <a:latin typeface="Consolas"/>
                <a:cs typeface="Consolas"/>
              </a:rPr>
              <a:t>    &gt; results.tsv</a:t>
            </a:r>
            <a:endParaRPr lang="en-US" sz="2800" dirty="0">
              <a:solidFill>
                <a:schemeClr val="accent6">
                  <a:lumMod val="75000"/>
                </a:schemeClr>
              </a:solidFill>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52091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rgbClr val="E46C0A"/>
                </a:solidFill>
                <a:latin typeface="Consolas"/>
                <a:cs typeface="Consolas"/>
              </a:rPr>
              <a:t>--recstart '&gt;' -N1 </a:t>
            </a:r>
            <a:r>
              <a:rPr lang="sk-SK" sz="2800" dirty="0">
                <a:latin typeface="Consolas"/>
                <a:cs typeface="Consolas"/>
              </a:rPr>
              <a:t>\</a:t>
            </a:r>
          </a:p>
          <a:p>
            <a:pPr marL="0" indent="0">
              <a:buNone/>
            </a:pPr>
            <a:r>
              <a:rPr lang="sk-SK" sz="2800" dirty="0">
                <a:latin typeface="Consolas"/>
                <a:cs typeface="Consolas"/>
              </a:rPr>
              <a:t>    --pipe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756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chemeClr val="accent6">
                    <a:lumMod val="75000"/>
                  </a:schemeClr>
                </a:solidFill>
                <a:latin typeface="Consolas"/>
                <a:cs typeface="Consolas"/>
              </a:rPr>
              <a:t>--pipe</a:t>
            </a:r>
            <a:r>
              <a:rPr lang="sk-SK" sz="2800" dirty="0">
                <a:solidFill>
                  <a:srgbClr val="E46C0A"/>
                </a:solidFill>
                <a:latin typeface="Consolas"/>
                <a:cs typeface="Consolas"/>
              </a:rPr>
              <a:t> </a:t>
            </a:r>
            <a:r>
              <a:rPr lang="sk-SK" sz="2800" dirty="0">
                <a:latin typeface="Consolas"/>
                <a:cs typeface="Consolas"/>
              </a:rPr>
              <a:t>\</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a:t>
            </a:r>
            <a:r>
              <a:rPr lang="sk-SK" sz="2800" dirty="0">
                <a:solidFill>
                  <a:srgbClr val="E46C0A"/>
                </a:solidFill>
                <a:latin typeface="Consolas"/>
                <a:cs typeface="Consolas"/>
              </a:rPr>
              <a:t>-query - </a:t>
            </a:r>
            <a:r>
              <a:rPr lang="sk-SK" sz="2800" dirty="0">
                <a:latin typeface="Consolas"/>
                <a:cs typeface="Consolas"/>
              </a:rPr>
              <a:t>\</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85917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a:t>
            </a:r>
            <a:r>
              <a:rPr lang="sk-SK" sz="2800" dirty="0">
                <a:solidFill>
                  <a:srgbClr val="E46C0A"/>
                </a:solidFill>
                <a:latin typeface="Consolas"/>
                <a:cs typeface="Consolas"/>
              </a:rPr>
              <a:t>blastn \</a:t>
            </a:r>
          </a:p>
          <a:p>
            <a:pPr marL="0" indent="0">
              <a:buNone/>
            </a:pPr>
            <a:r>
              <a:rPr lang="sk-SK" sz="2800" dirty="0">
                <a:solidFill>
                  <a:srgbClr val="E46C0A"/>
                </a:solidFill>
                <a:latin typeface="Consolas"/>
                <a:cs typeface="Consolas"/>
              </a:rPr>
              <a:t>        -task blastn \</a:t>
            </a:r>
          </a:p>
          <a:p>
            <a:pPr marL="0" indent="0">
              <a:buNone/>
            </a:pPr>
            <a:r>
              <a:rPr lang="sk-SK" sz="2800" dirty="0">
                <a:solidFill>
                  <a:srgbClr val="E46C0A"/>
                </a:solidFill>
                <a:latin typeface="Consolas"/>
                <a:cs typeface="Consolas"/>
              </a:rPr>
              <a:t>        -db ./db/nucleotide/viroverse \</a:t>
            </a:r>
          </a:p>
          <a:p>
            <a:pPr marL="0" indent="0">
              <a:buNone/>
            </a:pPr>
            <a:r>
              <a:rPr lang="sk-SK" sz="2800" dirty="0">
                <a:solidFill>
                  <a:srgbClr val="E46C0A"/>
                </a:solidFill>
                <a:latin typeface="Consolas"/>
                <a:cs typeface="Consolas"/>
              </a:rPr>
              <a:t>        -query - \</a:t>
            </a:r>
          </a:p>
          <a:p>
            <a:pPr marL="0" indent="0">
              <a:buNone/>
            </a:pPr>
            <a:r>
              <a:rPr lang="sk-SK" sz="2800" dirty="0">
                <a:solidFill>
                  <a:srgbClr val="E46C0A"/>
                </a:solidFill>
                <a:latin typeface="Consolas"/>
                <a:cs typeface="Consolas"/>
              </a:rPr>
              <a:t>        -outfmt 6 \</a:t>
            </a:r>
          </a:p>
          <a:p>
            <a:pPr marL="0" indent="0">
              <a:buNone/>
            </a:pPr>
            <a:r>
              <a:rPr lang="sk-SK" sz="2800" dirty="0">
                <a:solidFill>
                  <a:srgbClr val="E46C0A"/>
                </a:solidFill>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8010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a:t>
            </a:r>
            <a:r>
              <a:rPr lang="sk-SK" sz="2800" dirty="0">
                <a:solidFill>
                  <a:srgbClr val="E46C0A"/>
                </a:solidFill>
                <a:latin typeface="Consolas"/>
                <a:cs typeface="Consolas"/>
              </a:rPr>
              <a:t>-outfmt </a:t>
            </a:r>
            <a:r>
              <a:rPr lang="sk-SK" sz="2800" dirty="0" smtClean="0">
                <a:solidFill>
                  <a:srgbClr val="E46C0A"/>
                </a:solidFill>
                <a:latin typeface="Consolas"/>
                <a:cs typeface="Consolas"/>
              </a:rPr>
              <a:t>0 -out results-{#}.blastn </a:t>
            </a:r>
            <a:r>
              <a:rPr lang="sk-SK" sz="2800" dirty="0" smtClean="0">
                <a:latin typeface="Consolas"/>
                <a:cs typeface="Consolas"/>
              </a:rPr>
              <a:t>\</a:t>
            </a:r>
            <a:endParaRPr lang="sk-SK" sz="2800" dirty="0">
              <a:latin typeface="Consolas"/>
              <a:cs typeface="Consolas"/>
            </a:endParaRP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a:t>
            </a:r>
          </a:p>
          <a:p>
            <a:pPr marL="0" indent="0">
              <a:buNone/>
            </a:pPr>
            <a:r>
              <a:rPr lang="sk-SK" sz="2800" dirty="0">
                <a:latin typeface="Consolas"/>
                <a:cs typeface="Consolas"/>
              </a:rPr>
              <a:t> </a:t>
            </a:r>
            <a:endParaRPr lang="sk-SK" sz="2800" dirty="0" smtClean="0">
              <a:latin typeface="Consolas"/>
              <a:cs typeface="Consolas"/>
            </a:endParaRPr>
          </a:p>
          <a:p>
            <a:pPr marL="0" indent="0">
              <a:buNone/>
            </a:pPr>
            <a:endParaRPr lang="sk-SK" sz="2800"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81997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smtClean="0">
                <a:latin typeface="Consolas"/>
                <a:cs typeface="Consolas"/>
              </a:rPr>
              <a:t>parallel \</a:t>
            </a:r>
          </a:p>
          <a:p>
            <a:pPr marL="0" indent="0">
              <a:buNone/>
            </a:pPr>
            <a:r>
              <a:rPr lang="sk-SK" sz="2800" dirty="0" smtClean="0">
                <a:latin typeface="Consolas"/>
                <a:cs typeface="Consolas"/>
              </a:rPr>
              <a:t>    </a:t>
            </a:r>
            <a:r>
              <a:rPr lang="sk-SK" sz="2800" dirty="0" smtClean="0">
                <a:solidFill>
                  <a:srgbClr val="E46C0A"/>
                </a:solidFill>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--recstart '&gt;' -N1 \</a:t>
            </a:r>
          </a:p>
          <a:p>
            <a:pPr marL="0" indent="0">
              <a:buNone/>
            </a:pPr>
            <a:r>
              <a:rPr lang="sk-SK" sz="2800" dirty="0" smtClean="0">
                <a:latin typeface="Consolas"/>
                <a:cs typeface="Consolas"/>
              </a:rPr>
              <a:t>    --pipe \</a:t>
            </a:r>
          </a:p>
          <a:p>
            <a:pPr marL="0" indent="0">
              <a:buNone/>
            </a:pPr>
            <a:r>
              <a:rPr lang="sk-SK" sz="2800" dirty="0" smtClean="0">
                <a:latin typeface="Consolas"/>
                <a:cs typeface="Consolas"/>
              </a:rPr>
              <a:t>    blastn \</a:t>
            </a:r>
          </a:p>
          <a:p>
            <a:pPr marL="0" indent="0">
              <a:buNone/>
            </a:pPr>
            <a:r>
              <a:rPr lang="sk-SK" sz="2800" dirty="0" smtClean="0">
                <a:latin typeface="Consolas"/>
                <a:cs typeface="Consolas"/>
              </a:rPr>
              <a:t>        -task blastn \</a:t>
            </a:r>
          </a:p>
          <a:p>
            <a:pPr marL="0" indent="0">
              <a:buNone/>
            </a:pPr>
            <a:r>
              <a:rPr lang="sk-SK" sz="2800" dirty="0" smtClean="0">
                <a:latin typeface="Consolas"/>
                <a:cs typeface="Consolas"/>
              </a:rPr>
              <a:t>        -db ./db/nucleotide/viroverse \</a:t>
            </a:r>
          </a:p>
          <a:p>
            <a:pPr marL="0" indent="0">
              <a:buNone/>
            </a:pPr>
            <a:r>
              <a:rPr lang="sk-SK" sz="2800" dirty="0" smtClean="0">
                <a:latin typeface="Consolas"/>
                <a:cs typeface="Consolas"/>
              </a:rPr>
              <a:t>        -query - \</a:t>
            </a:r>
          </a:p>
          <a:p>
            <a:pPr marL="0" indent="0">
              <a:buNone/>
            </a:pPr>
            <a:r>
              <a:rPr lang="sk-SK" sz="2800" dirty="0" smtClean="0">
                <a:latin typeface="Consolas"/>
                <a:cs typeface="Consolas"/>
              </a:rPr>
              <a:t>        -outfmt 0 -out results-{#}.blastn \</a:t>
            </a:r>
          </a:p>
          <a:p>
            <a:pPr marL="0" indent="0">
              <a:buNone/>
            </a:pPr>
            <a:r>
              <a:rPr lang="sk-SK" sz="2800" dirty="0" smtClean="0">
                <a:latin typeface="Consolas"/>
                <a:cs typeface="Consolas"/>
              </a:rPr>
              <a:t>        -max_target_seqs 25 \</a:t>
            </a:r>
          </a:p>
          <a:p>
            <a:pPr marL="0" indent="0">
              <a:buNone/>
            </a:pPr>
            <a:r>
              <a:rPr lang="sk-SK" sz="2800" dirty="0" smtClean="0">
                <a:latin typeface="Consolas"/>
                <a:cs typeface="Consolas"/>
              </a:rPr>
              <a:t>    &lt; input.fa</a:t>
            </a:r>
          </a:p>
          <a:p>
            <a:pPr marL="0" indent="0">
              <a:buNone/>
            </a:pPr>
            <a:r>
              <a:rPr lang="sk-SK" sz="2800" dirty="0" smtClean="0">
                <a:latin typeface="Consolas"/>
                <a:cs typeface="Consolas"/>
              </a:rPr>
              <a:t> </a:t>
            </a:r>
          </a:p>
          <a:p>
            <a:pPr marL="0" indent="0">
              <a:buNone/>
            </a:pPr>
            <a:endParaRPr lang="sk-SK" sz="2800" dirty="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2673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1973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1393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800" dirty="0" smtClean="0">
                <a:hlinkClick r:id="rId3"/>
              </a:rPr>
              <a:t>http</a:t>
            </a:r>
            <a:r>
              <a:rPr lang="en-US" sz="1800" dirty="0">
                <a:hlinkClick r:id="rId3"/>
              </a:rPr>
              <a:t>://www.gnu.org/software/make/manual/</a:t>
            </a:r>
            <a:r>
              <a:rPr lang="en-US" sz="1800" dirty="0" smtClean="0">
                <a:hlinkClick r:id="rId3"/>
              </a:rPr>
              <a:t>make.html</a:t>
            </a:r>
            <a:endParaRPr lang="en-US" sz="1800" dirty="0" smtClean="0"/>
          </a:p>
          <a:p>
            <a:pPr lvl="1"/>
            <a:r>
              <a:rPr lang="en-US" sz="1800" dirty="0">
                <a:hlinkClick r:id="rId4"/>
              </a:rPr>
              <a:t>http://www.gnu.org/software/parallel/</a:t>
            </a:r>
            <a:r>
              <a:rPr lang="en-US" sz="1800" dirty="0" smtClean="0">
                <a:hlinkClick r:id="rId4"/>
              </a:rPr>
              <a:t>parallel_tutorial.html</a:t>
            </a:r>
            <a:endParaRPr lang="en-US" sz="1800" dirty="0" smtClean="0"/>
          </a:p>
          <a:p>
            <a:r>
              <a:rPr lang="en-US" dirty="0" smtClean="0">
                <a:latin typeface="Consolas"/>
                <a:cs typeface="Consolas"/>
              </a:rPr>
              <a:t>man make</a:t>
            </a:r>
          </a:p>
          <a:p>
            <a:r>
              <a:rPr lang="en-US" dirty="0" smtClean="0">
                <a:latin typeface="Consolas"/>
                <a:cs typeface="Consolas"/>
              </a:rPr>
              <a:t>man </a:t>
            </a:r>
            <a:r>
              <a:rPr lang="en-US" dirty="0" smtClean="0">
                <a:latin typeface="Consolas"/>
                <a:cs typeface="Consolas"/>
              </a:rPr>
              <a:t>parallel</a:t>
            </a:r>
          </a:p>
          <a:p>
            <a:r>
              <a:rPr lang="en-US" dirty="0" smtClean="0">
                <a:cs typeface="Consolas"/>
              </a:rPr>
              <a:t>PDF of this talk, with notes, on the wiki</a:t>
            </a:r>
            <a:endParaRPr lang="en-US" dirty="0" smtClean="0">
              <a:cs typeface="Consolas"/>
            </a:endParaRPr>
          </a:p>
          <a:p>
            <a:r>
              <a:rPr lang="en-US" dirty="0" smtClean="0"/>
              <a:t>Ply me with donuts, or just ask nicely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335098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a:t>
            </a:r>
            <a:r>
              <a:rPr lang="en-US" dirty="0" smtClean="0"/>
              <a:t>inspect afterwards</a:t>
            </a:r>
          </a:p>
          <a:p>
            <a:r>
              <a:rPr lang="en-US" dirty="0" smtClean="0"/>
              <a:t>Assertions to automatically verify assumptions</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93170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390" dirty="0" smtClean="0">
                <a:solidFill>
                  <a:schemeClr val="bg1">
                    <a:lumMod val="50000"/>
                  </a:schemeClr>
                </a:solidFill>
              </a:rPr>
              <a:t>* http://</a:t>
            </a:r>
            <a:r>
              <a:rPr lang="en-US" sz="1390" dirty="0" err="1" smtClean="0">
                <a:solidFill>
                  <a:schemeClr val="bg1">
                    <a:lumMod val="50000"/>
                  </a:schemeClr>
                </a:solidFill>
              </a:rPr>
              <a:t>vincebuffalo.org</a:t>
            </a:r>
            <a:r>
              <a:rPr lang="en-US" sz="1390" dirty="0" smtClean="0">
                <a:solidFill>
                  <a:schemeClr val="bg1">
                    <a:lumMod val="50000"/>
                  </a:schemeClr>
                </a:solidFill>
              </a:rPr>
              <a:t>/2012/03/08/the-beauty-of-bioconductor.html#information_leakage_and_statistics_at_every_level</a:t>
            </a:r>
            <a:endParaRPr lang="en-US" sz="1390" dirty="0">
              <a:solidFill>
                <a:schemeClr val="bg1">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61082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800" dirty="0" smtClean="0">
                <a:solidFill>
                  <a:schemeClr val="tx2">
                    <a:lumMod val="60000"/>
                    <a:lumOff val="40000"/>
                  </a:schemeClr>
                </a:solidFill>
                <a:latin typeface="Consolas"/>
                <a:cs typeface="Consolas"/>
              </a:rPr>
              <a:t>HVTN505.renamed.fa</a:t>
            </a:r>
            <a:r>
              <a:rPr lang="en-US" sz="2800" dirty="0" smtClean="0">
                <a:latin typeface="Consolas"/>
                <a:cs typeface="Consolas"/>
              </a:rPr>
              <a:t>: </a:t>
            </a:r>
            <a:r>
              <a:rPr lang="en-US" sz="2800" dirty="0" smtClean="0">
                <a:solidFill>
                  <a:srgbClr val="77933C"/>
                </a:solidFill>
                <a:latin typeface="Consolas"/>
                <a:cs typeface="Consolas"/>
              </a:rPr>
              <a:t>HVTN505.fa</a:t>
            </a:r>
          </a:p>
          <a:p>
            <a:pPr marL="0" indent="0">
              <a:buNone/>
            </a:pPr>
            <a:r>
              <a:rPr lang="en-US" sz="2800" dirty="0" smtClean="0">
                <a:latin typeface="Consolas"/>
                <a:cs typeface="Consolas"/>
              </a:rPr>
              <a:t>	rename-</a:t>
            </a:r>
            <a:r>
              <a:rPr lang="en-US" sz="2800" dirty="0" err="1" smtClean="0">
                <a:latin typeface="Consolas"/>
                <a:cs typeface="Consolas"/>
              </a:rPr>
              <a:t>seqs</a:t>
            </a:r>
            <a:r>
              <a:rPr lang="en-US" sz="2800" dirty="0" smtClean="0">
                <a:latin typeface="Consolas"/>
                <a:cs typeface="Consolas"/>
              </a:rPr>
              <a:t> </a:t>
            </a:r>
            <a:r>
              <a:rPr lang="en-US" sz="2800" dirty="0" smtClean="0">
                <a:solidFill>
                  <a:schemeClr val="accent6">
                    <a:lumMod val="75000"/>
                  </a:schemeClr>
                </a:solidFill>
                <a:latin typeface="Consolas"/>
                <a:cs typeface="Consolas"/>
              </a:rPr>
              <a:t>&lt;</a:t>
            </a:r>
            <a:r>
              <a:rPr lang="en-US" sz="2800" dirty="0" smtClean="0">
                <a:latin typeface="Consolas"/>
                <a:cs typeface="Consolas"/>
              </a:rPr>
              <a:t> </a:t>
            </a:r>
            <a:r>
              <a:rPr lang="en-US" sz="2800" dirty="0" smtClean="0">
                <a:solidFill>
                  <a:srgbClr val="77933C"/>
                </a:solidFill>
                <a:latin typeface="Consolas"/>
                <a:cs typeface="Consolas"/>
              </a:rPr>
              <a:t>$&lt;</a:t>
            </a:r>
            <a:r>
              <a:rPr lang="en-US" sz="2800" dirty="0" smtClean="0">
                <a:latin typeface="Consolas"/>
                <a:cs typeface="Consolas"/>
              </a:rPr>
              <a:t> </a:t>
            </a:r>
            <a:r>
              <a:rPr lang="en-US" sz="2800" dirty="0" smtClean="0">
                <a:solidFill>
                  <a:srgbClr val="E46C0A"/>
                </a:solidFill>
                <a:latin typeface="Consolas"/>
                <a:cs typeface="Consolas"/>
              </a:rPr>
              <a:t>&gt;</a:t>
            </a:r>
            <a:r>
              <a:rPr lang="en-US" sz="2800" dirty="0" smtClean="0">
                <a:latin typeface="Consolas"/>
                <a:cs typeface="Consolas"/>
              </a:rPr>
              <a:t> </a:t>
            </a:r>
            <a:r>
              <a:rPr lang="en-US" sz="2800" dirty="0" smtClean="0">
                <a:solidFill>
                  <a:srgbClr val="558ED5"/>
                </a:solidFill>
                <a:latin typeface="Consolas"/>
                <a:cs typeface="Consolas"/>
              </a:rPr>
              <a:t>$@</a:t>
            </a:r>
          </a:p>
          <a:p>
            <a:pPr marL="0" indent="0">
              <a:buNone/>
            </a:pPr>
            <a:r>
              <a:rPr lang="en-US" sz="2800" dirty="0">
                <a:latin typeface="Consolas"/>
                <a:cs typeface="Consolas"/>
              </a:rPr>
              <a:t>	</a:t>
            </a:r>
            <a:r>
              <a:rPr lang="en-US" sz="2800" dirty="0" smtClean="0">
                <a:solidFill>
                  <a:schemeClr val="accent6">
                    <a:lumMod val="75000"/>
                  </a:schemeClr>
                </a:solidFill>
                <a:latin typeface="Consolas"/>
                <a:cs typeface="Consolas"/>
              </a:rPr>
              <a:t>[</a:t>
            </a:r>
            <a:r>
              <a:rPr lang="en-US" sz="2800" dirty="0" smtClean="0">
                <a:latin typeface="Consolas"/>
                <a:cs typeface="Consolas"/>
              </a:rPr>
              <a:t> -z `</a:t>
            </a:r>
            <a:r>
              <a:rPr lang="en-US" sz="2800" dirty="0" err="1" smtClean="0">
                <a:latin typeface="Consolas"/>
                <a:cs typeface="Consolas"/>
              </a:rPr>
              <a:t>grep</a:t>
            </a:r>
            <a:r>
              <a:rPr lang="en-US" sz="2800" dirty="0" smtClean="0">
                <a:latin typeface="Consolas"/>
                <a:cs typeface="Consolas"/>
              </a:rPr>
              <a:t> '^&gt;' </a:t>
            </a:r>
            <a:r>
              <a:rPr lang="en-US" sz="2800" dirty="0" smtClean="0">
                <a:solidFill>
                  <a:srgbClr val="558ED5"/>
                </a:solidFill>
                <a:latin typeface="Consolas"/>
                <a:cs typeface="Consolas"/>
              </a:rPr>
              <a:t>$@</a:t>
            </a:r>
            <a:r>
              <a:rPr lang="en-US" sz="2800" dirty="0" smtClean="0">
                <a:latin typeface="Consolas"/>
                <a:cs typeface="Consolas"/>
              </a:rPr>
              <a:t> </a:t>
            </a:r>
            <a:r>
              <a:rPr lang="en-US" sz="2800" dirty="0" smtClean="0">
                <a:solidFill>
                  <a:srgbClr val="E46C0A"/>
                </a:solidFill>
                <a:latin typeface="Consolas"/>
                <a:cs typeface="Consolas"/>
              </a:rPr>
              <a:t>|</a:t>
            </a:r>
            <a:r>
              <a:rPr lang="en-US" sz="2800" dirty="0" smtClean="0">
                <a:latin typeface="Consolas"/>
                <a:cs typeface="Consolas"/>
              </a:rPr>
              <a:t> </a:t>
            </a:r>
            <a:r>
              <a:rPr lang="en-US" sz="2800" dirty="0" err="1" smtClean="0">
                <a:latin typeface="Consolas"/>
                <a:cs typeface="Consolas"/>
              </a:rPr>
              <a:t>grep</a:t>
            </a:r>
            <a:r>
              <a:rPr lang="en-US" sz="2800" dirty="0" smtClean="0">
                <a:latin typeface="Consolas"/>
                <a:cs typeface="Consolas"/>
              </a:rPr>
              <a:t> -E --invert </a:t>
            </a:r>
            <a:r>
              <a:rPr lang="en-US" sz="2800" dirty="0" smtClean="0">
                <a:solidFill>
                  <a:srgbClr val="E46C0A"/>
                </a:solidFill>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'^&gt;505\.\d{4}a_(WG|RH|LH)\d{2}'` </a:t>
            </a:r>
            <a:r>
              <a:rPr lang="en-US" sz="2800" dirty="0" smtClean="0">
                <a:solidFill>
                  <a:srgbClr val="E46C0A"/>
                </a:solidFill>
                <a:latin typeface="Consolas"/>
                <a:cs typeface="Consolas"/>
              </a:rPr>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2581726"/>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1587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38609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7373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876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seqs_aa.nexus</a:t>
            </a:r>
            <a:endParaRPr lang="en-US" sz="2400" dirty="0" smtClean="0">
              <a:latin typeface="Consolas"/>
              <a:cs typeface="Consola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27133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20774</TotalTime>
  <Words>6444</Words>
  <Application>Microsoft Macintosh PowerPoint</Application>
  <PresentationFormat>On-screen Show (4:3)</PresentationFormat>
  <Paragraphs>566</Paragraphs>
  <Slides>45</Slides>
  <Notes>40</Notes>
  <HiddenSlides>0</HiddenSlides>
  <MMClips>0</MMClips>
  <ScaleCrop>false</ScaleCrop>
  <HeadingPairs>
    <vt:vector size="4" baseType="variant">
      <vt:variant>
        <vt:lpstr>Design Template</vt:lpstr>
      </vt:variant>
      <vt:variant>
        <vt:i4>1</vt:i4>
      </vt:variant>
      <vt:variant>
        <vt:lpstr>Slide Titles</vt:lpstr>
      </vt:variant>
      <vt:variant>
        <vt:i4>45</vt:i4>
      </vt:variant>
    </vt:vector>
  </HeadingPairs>
  <TitlesOfParts>
    <vt:vector size="46"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Slide 9</vt:lpstr>
      <vt:lpstr>Slide 10</vt:lpstr>
      <vt:lpstr>Slide 11</vt:lpstr>
      <vt:lpstr>Slide 12</vt:lpstr>
      <vt:lpstr>Slide 13</vt:lpstr>
      <vt:lpstr>Slide 14</vt:lpstr>
      <vt:lpstr>Slide 15</vt:lpstr>
      <vt:lpstr>Slide 16</vt:lpstr>
      <vt:lpstr>Advanced features</vt:lpstr>
      <vt:lpstr>Advanced features</vt:lpstr>
      <vt:lpstr>Advanced features</vt:lpstr>
      <vt:lpstr>Makefile gotchas</vt:lpstr>
      <vt:lpstr>Parallel processing</vt:lpstr>
      <vt:lpstr>What can be parallelized?</vt:lpstr>
      <vt:lpstr>Slide 23</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Slide 42</vt:lpstr>
      <vt:lpstr>Validation</vt:lpstr>
      <vt:lpstr>Assertions</vt:lpstr>
      <vt:lpstr>Assertions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Rebecca Resnick</cp:lastModifiedBy>
  <cp:revision>926</cp:revision>
  <dcterms:created xsi:type="dcterms:W3CDTF">2014-05-21T05:18:39Z</dcterms:created>
  <dcterms:modified xsi:type="dcterms:W3CDTF">2014-05-21T07:06:03Z</dcterms:modified>
</cp:coreProperties>
</file>