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9" r:id="rId3"/>
    <p:sldId id="257" r:id="rId4"/>
    <p:sldId id="260" r:id="rId5"/>
    <p:sldId id="258" r:id="rId6"/>
    <p:sldId id="266" r:id="rId7"/>
    <p:sldId id="267" r:id="rId8"/>
    <p:sldId id="268" r:id="rId9"/>
    <p:sldId id="271" r:id="rId10"/>
    <p:sldId id="269" r:id="rId11"/>
    <p:sldId id="272" r:id="rId12"/>
    <p:sldId id="274" r:id="rId13"/>
    <p:sldId id="273" r:id="rId14"/>
    <p:sldId id="275" r:id="rId15"/>
    <p:sldId id="265" r:id="rId16"/>
    <p:sldId id="264" r:id="rId17"/>
    <p:sldId id="261" r:id="rId18"/>
    <p:sldId id="262" r:id="rId19"/>
    <p:sldId id="263"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952" autoAdjust="0"/>
  </p:normalViewPr>
  <p:slideViewPr>
    <p:cSldViewPr snapToGrid="0" snapToObjects="1">
      <p:cViewPr varScale="1">
        <p:scale>
          <a:sx n="121" d="100"/>
          <a:sy n="121" d="100"/>
        </p:scale>
        <p:origin x="-184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EBBA48-4CEA-FF4B-8E04-86A5D1C09742}" type="datetimeFigureOut">
              <a:rPr lang="en-US" smtClean="0"/>
              <a:t>5/6/14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8F993B-D9A3-E546-AE3F-4D3986D8AE1D}" type="slidenum">
              <a:rPr lang="en-US" smtClean="0"/>
              <a:t>‹#›</a:t>
            </a:fld>
            <a:endParaRPr lang="en-US"/>
          </a:p>
        </p:txBody>
      </p:sp>
    </p:spTree>
    <p:extLst>
      <p:ext uri="{BB962C8B-B14F-4D97-AF65-F5344CB8AC3E}">
        <p14:creationId xmlns:p14="http://schemas.microsoft.com/office/powerpoint/2010/main" val="24457271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t>1</a:t>
            </a:fld>
            <a:endParaRPr lang="en-US"/>
          </a:p>
        </p:txBody>
      </p:sp>
    </p:spTree>
    <p:extLst>
      <p:ext uri="{BB962C8B-B14F-4D97-AF65-F5344CB8AC3E}">
        <p14:creationId xmlns:p14="http://schemas.microsoft.com/office/powerpoint/2010/main" val="38193834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 example:</a:t>
            </a:r>
          </a:p>
        </p:txBody>
      </p:sp>
      <p:sp>
        <p:nvSpPr>
          <p:cNvPr id="4" name="Slide Number Placeholder 3"/>
          <p:cNvSpPr>
            <a:spLocks noGrp="1"/>
          </p:cNvSpPr>
          <p:nvPr>
            <p:ph type="sldNum" sz="quarter" idx="10"/>
          </p:nvPr>
        </p:nvSpPr>
        <p:spPr/>
        <p:txBody>
          <a:bodyPr/>
          <a:lstStyle/>
          <a:p>
            <a:fld id="{F18F993B-D9A3-E546-AE3F-4D3986D8AE1D}" type="slidenum">
              <a:rPr lang="en-US" smtClean="0"/>
              <a:t>10</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 example:</a:t>
            </a:r>
          </a:p>
        </p:txBody>
      </p:sp>
      <p:sp>
        <p:nvSpPr>
          <p:cNvPr id="4" name="Slide Number Placeholder 3"/>
          <p:cNvSpPr>
            <a:spLocks noGrp="1"/>
          </p:cNvSpPr>
          <p:nvPr>
            <p:ph type="sldNum" sz="quarter" idx="10"/>
          </p:nvPr>
        </p:nvSpPr>
        <p:spPr/>
        <p:txBody>
          <a:bodyPr/>
          <a:lstStyle/>
          <a:p>
            <a:fld id="{F18F993B-D9A3-E546-AE3F-4D3986D8AE1D}" type="slidenum">
              <a:rPr lang="en-US" smtClean="0"/>
              <a:t>11</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 example:</a:t>
            </a:r>
          </a:p>
        </p:txBody>
      </p:sp>
      <p:sp>
        <p:nvSpPr>
          <p:cNvPr id="4" name="Slide Number Placeholder 3"/>
          <p:cNvSpPr>
            <a:spLocks noGrp="1"/>
          </p:cNvSpPr>
          <p:nvPr>
            <p:ph type="sldNum" sz="quarter" idx="10"/>
          </p:nvPr>
        </p:nvSpPr>
        <p:spPr/>
        <p:txBody>
          <a:bodyPr/>
          <a:lstStyle/>
          <a:p>
            <a:fld id="{F18F993B-D9A3-E546-AE3F-4D3986D8AE1D}" type="slidenum">
              <a:rPr lang="en-US" smtClean="0"/>
              <a:t>12</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 example:</a:t>
            </a:r>
          </a:p>
        </p:txBody>
      </p:sp>
      <p:sp>
        <p:nvSpPr>
          <p:cNvPr id="4" name="Slide Number Placeholder 3"/>
          <p:cNvSpPr>
            <a:spLocks noGrp="1"/>
          </p:cNvSpPr>
          <p:nvPr>
            <p:ph type="sldNum" sz="quarter" idx="10"/>
          </p:nvPr>
        </p:nvSpPr>
        <p:spPr/>
        <p:txBody>
          <a:bodyPr/>
          <a:lstStyle/>
          <a:p>
            <a:fld id="{F18F993B-D9A3-E546-AE3F-4D3986D8AE1D}" type="slidenum">
              <a:rPr lang="en-US" smtClean="0"/>
              <a:t>13</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 example:</a:t>
            </a:r>
          </a:p>
        </p:txBody>
      </p:sp>
      <p:sp>
        <p:nvSpPr>
          <p:cNvPr id="4" name="Slide Number Placeholder 3"/>
          <p:cNvSpPr>
            <a:spLocks noGrp="1"/>
          </p:cNvSpPr>
          <p:nvPr>
            <p:ph type="sldNum" sz="quarter" idx="10"/>
          </p:nvPr>
        </p:nvSpPr>
        <p:spPr/>
        <p:txBody>
          <a:bodyPr/>
          <a:lstStyle/>
          <a:p>
            <a:fld id="{F18F993B-D9A3-E546-AE3F-4D3986D8AE1D}" type="slidenum">
              <a:rPr lang="en-US" smtClean="0"/>
              <a:t>14</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Assertions are useful for avoiding informational</a:t>
            </a:r>
            <a:r>
              <a:rPr lang="en-US" baseline="0" dirty="0" smtClean="0"/>
              <a:t> leakage and catching problems before they go any further and become larger.  They declare that an assumption you’re making about the data must be true or the computer shouldn’t continue.</a:t>
            </a:r>
          </a:p>
        </p:txBody>
      </p:sp>
      <p:sp>
        <p:nvSpPr>
          <p:cNvPr id="4" name="Slide Number Placeholder 3"/>
          <p:cNvSpPr>
            <a:spLocks noGrp="1"/>
          </p:cNvSpPr>
          <p:nvPr>
            <p:ph type="sldNum" sz="quarter" idx="10"/>
          </p:nvPr>
        </p:nvSpPr>
        <p:spPr/>
        <p:txBody>
          <a:bodyPr/>
          <a:lstStyle/>
          <a:p>
            <a:fld id="{F18F993B-D9A3-E546-AE3F-4D3986D8AE1D}" type="slidenum">
              <a:rPr lang="en-US" smtClean="0"/>
              <a:t>15</a:t>
            </a:fld>
            <a:endParaRPr lang="en-US"/>
          </a:p>
        </p:txBody>
      </p:sp>
    </p:spTree>
    <p:extLst>
      <p:ext uri="{BB962C8B-B14F-4D97-AF65-F5344CB8AC3E}">
        <p14:creationId xmlns:p14="http://schemas.microsoft.com/office/powerpoint/2010/main" val="33220791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part of a recipe must use hard tabs for the first indent, not spaces.  This is often a source of problems.  All editors should have a way of highlighting hard tabs vs. spaces.</a:t>
            </a:r>
          </a:p>
          <a:p>
            <a:endParaRPr lang="en-US" baseline="0" dirty="0" smtClean="0"/>
          </a:p>
          <a:p>
            <a:r>
              <a:rPr lang="en-US" baseline="0" dirty="0" smtClean="0"/>
              <a:t>When a </a:t>
            </a:r>
            <a:r>
              <a:rPr lang="en-US" baseline="0" dirty="0" err="1" smtClean="0"/>
              <a:t>Makefile</a:t>
            </a:r>
            <a:r>
              <a:rPr lang="en-US" baseline="0" dirty="0" smtClean="0"/>
              <a:t> changes, you often need to rerun the recipes.  Since the creation times of the input and output files don’t change, just running make won’t do that.  To get around this, you can run `make -B` to force run a target and all dependent targets.  You can also update the timestamps of all your input files using `touch` and then rerun your targets with make.</a:t>
            </a:r>
          </a:p>
          <a:p>
            <a:endParaRPr lang="en-US" baseline="0" dirty="0" smtClean="0"/>
          </a:p>
          <a:p>
            <a:r>
              <a:rPr lang="en-US" dirty="0" smtClean="0"/>
              <a:t>make’s default </a:t>
            </a:r>
            <a:r>
              <a:rPr lang="en-US" dirty="0" err="1" smtClean="0"/>
              <a:t>behaviour</a:t>
            </a:r>
            <a:r>
              <a:rPr lang="en-US" dirty="0" smtClean="0"/>
              <a:t> on errors is less than ideal.  Only the success/failure status of the</a:t>
            </a:r>
            <a:r>
              <a:rPr lang="en-US" baseline="0" dirty="0" smtClean="0"/>
              <a:t> last command in a pipeline is considered a failure, even if a command in the middle fails partway through the data.</a:t>
            </a:r>
          </a:p>
          <a:p>
            <a:endParaRPr lang="en-US" baseline="0" dirty="0" smtClean="0"/>
          </a:p>
          <a:p>
            <a:r>
              <a:rPr lang="en-US" baseline="0" dirty="0" smtClean="0"/>
              <a:t>When make does catch an error, it leaves any partially made target files around.  You can include the special empty target .DELETE_ON_ERROR: to make it delete any partially-complete target files if the recipe fails.</a:t>
            </a:r>
          </a:p>
          <a:p>
            <a:endParaRPr lang="en-US" baseline="0" dirty="0" smtClean="0"/>
          </a:p>
          <a:p>
            <a:r>
              <a:rPr lang="en-US" baseline="0" dirty="0" smtClean="0"/>
              <a:t>This avoids running other recipes later which may use the partial data.</a:t>
            </a:r>
          </a:p>
        </p:txBody>
      </p:sp>
      <p:sp>
        <p:nvSpPr>
          <p:cNvPr id="4" name="Slide Number Placeholder 3"/>
          <p:cNvSpPr>
            <a:spLocks noGrp="1"/>
          </p:cNvSpPr>
          <p:nvPr>
            <p:ph type="sldNum" sz="quarter" idx="10"/>
          </p:nvPr>
        </p:nvSpPr>
        <p:spPr/>
        <p:txBody>
          <a:bodyPr/>
          <a:lstStyle/>
          <a:p>
            <a:fld id="{F18F993B-D9A3-E546-AE3F-4D3986D8AE1D}" type="slidenum">
              <a:rPr lang="en-US" smtClean="0"/>
              <a:t>16</a:t>
            </a:fld>
            <a:endParaRPr lang="en-US"/>
          </a:p>
        </p:txBody>
      </p:sp>
    </p:spTree>
    <p:extLst>
      <p:ext uri="{BB962C8B-B14F-4D97-AF65-F5344CB8AC3E}">
        <p14:creationId xmlns:p14="http://schemas.microsoft.com/office/powerpoint/2010/main" val="3042209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Think about dependencies.</a:t>
            </a:r>
            <a:r>
              <a:rPr lang="en-US" baseline="0" dirty="0" smtClean="0"/>
              <a:t>  Hey we just did this for </a:t>
            </a:r>
            <a:r>
              <a:rPr lang="en-US" baseline="0" dirty="0" err="1" smtClean="0"/>
              <a:t>Makefiles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t>18</a:t>
            </a:fld>
            <a:endParaRPr lang="en-US"/>
          </a:p>
        </p:txBody>
      </p:sp>
    </p:spTree>
    <p:extLst>
      <p:ext uri="{BB962C8B-B14F-4D97-AF65-F5344CB8AC3E}">
        <p14:creationId xmlns:p14="http://schemas.microsoft.com/office/powerpoint/2010/main" val="1357787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your computational methods</a:t>
            </a:r>
            <a:r>
              <a:rPr lang="en-US" baseline="0" dirty="0" smtClean="0"/>
              <a:t> in a paper.</a:t>
            </a:r>
          </a:p>
          <a:p>
            <a:endParaRPr lang="en-US" baseline="0" dirty="0" smtClean="0"/>
          </a:p>
          <a:p>
            <a:r>
              <a:rPr lang="en-US" baseline="0" dirty="0" smtClean="0"/>
              <a:t>Whatever you did to go from the raw data to your charts and graphs and final data tables.</a:t>
            </a:r>
          </a:p>
        </p:txBody>
      </p:sp>
      <p:sp>
        <p:nvSpPr>
          <p:cNvPr id="4" name="Slide Number Placeholder 3"/>
          <p:cNvSpPr>
            <a:spLocks noGrp="1"/>
          </p:cNvSpPr>
          <p:nvPr>
            <p:ph type="sldNum" sz="quarter" idx="10"/>
          </p:nvPr>
        </p:nvSpPr>
        <p:spPr/>
        <p:txBody>
          <a:bodyPr/>
          <a:lstStyle/>
          <a:p>
            <a:fld id="{F18F993B-D9A3-E546-AE3F-4D3986D8AE1D}" type="slidenum">
              <a:rPr lang="en-US" smtClean="0"/>
              <a:t>2</a:t>
            </a:fld>
            <a:endParaRPr lang="en-US"/>
          </a:p>
        </p:txBody>
      </p:sp>
    </p:spTree>
    <p:extLst>
      <p:ext uri="{BB962C8B-B14F-4D97-AF65-F5344CB8AC3E}">
        <p14:creationId xmlns:p14="http://schemas.microsoft.com/office/powerpoint/2010/main" val="528165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your computational methods</a:t>
            </a:r>
            <a:r>
              <a:rPr lang="en-US" baseline="0" dirty="0" smtClean="0"/>
              <a:t> in a paper.</a:t>
            </a:r>
          </a:p>
          <a:p>
            <a:endParaRPr lang="en-US" baseline="0" dirty="0" smtClean="0"/>
          </a:p>
          <a:p>
            <a:r>
              <a:rPr lang="en-US" baseline="0" dirty="0" smtClean="0"/>
              <a:t>Reproducible doesn’t just mean people in other labs.  It means people in your lab and even you, a few months or few years later.</a:t>
            </a:r>
          </a:p>
          <a:p>
            <a:endParaRPr lang="en-US" baseline="0" dirty="0" smtClean="0"/>
          </a:p>
          <a:p>
            <a:r>
              <a:rPr lang="en-US" baseline="0" dirty="0" smtClean="0"/>
              <a:t>Documentation also includes software versions, sources, data input/output, and more, but the steps you took to process and analyze the data is a huge one.</a:t>
            </a:r>
          </a:p>
          <a:p>
            <a:endParaRPr lang="en-US" baseline="0" dirty="0" smtClean="0"/>
          </a:p>
          <a:p>
            <a:r>
              <a:rPr lang="en-US" baseline="0" dirty="0" smtClean="0"/>
              <a:t>If all of those hold about your workflow, then you’d also like it to be easy and fast rather than tedious and slow.  Not only do you not spend needless time waiting, but there are tangible benefits in terms of thinking critically about a problem when you can iterate quickly trying out new ideas or fixing problems in the analysis.  If it takes you 8 hours to run an analysis, fixing problems is frustrating and you’re afraid to make changes and try new things.</a:t>
            </a:r>
          </a:p>
        </p:txBody>
      </p:sp>
      <p:sp>
        <p:nvSpPr>
          <p:cNvPr id="4" name="Slide Number Placeholder 3"/>
          <p:cNvSpPr>
            <a:spLocks noGrp="1"/>
          </p:cNvSpPr>
          <p:nvPr>
            <p:ph type="sldNum" sz="quarter" idx="10"/>
          </p:nvPr>
        </p:nvSpPr>
        <p:spPr/>
        <p:txBody>
          <a:bodyPr/>
          <a:lstStyle/>
          <a:p>
            <a:fld id="{F18F993B-D9A3-E546-AE3F-4D3986D8AE1D}" type="slidenum">
              <a:rPr lang="en-US" smtClean="0"/>
              <a:t>3</a:t>
            </a:fld>
            <a:endParaRPr lang="en-US"/>
          </a:p>
        </p:txBody>
      </p:sp>
    </p:spTree>
    <p:extLst>
      <p:ext uri="{BB962C8B-B14F-4D97-AF65-F5344CB8AC3E}">
        <p14:creationId xmlns:p14="http://schemas.microsoft.com/office/powerpoint/2010/main" val="528165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caveat: Correctness isn’t compelling, and there was a study to prove it. Incentives are all wrong as few papers are subjected to reproduction attempts.</a:t>
            </a:r>
          </a:p>
          <a:p>
            <a:endParaRPr lang="en-US" baseline="0" dirty="0" smtClean="0"/>
          </a:p>
          <a:p>
            <a:r>
              <a:rPr lang="en-US" baseline="0" dirty="0" smtClean="0"/>
              <a:t>However, making your analyses reproducible and self-documenting will save you time puzzling over what you did and make it easy to redo analysis on an updated or new data set.</a:t>
            </a:r>
          </a:p>
          <a:p>
            <a:endParaRPr lang="en-US" baseline="0" dirty="0" smtClean="0"/>
          </a:p>
          <a:p>
            <a:r>
              <a:rPr lang="en-US" baseline="0" dirty="0" smtClean="0"/>
              <a:t>When you do similar analyses in the future or when another member of the lab or your collaborators want to run the same analysis, you’ll all save time not reinventing what you already did.  And when you reuse what you did previously, you’re more certain that it works.</a:t>
            </a:r>
          </a:p>
        </p:txBody>
      </p:sp>
      <p:sp>
        <p:nvSpPr>
          <p:cNvPr id="4" name="Slide Number Placeholder 3"/>
          <p:cNvSpPr>
            <a:spLocks noGrp="1"/>
          </p:cNvSpPr>
          <p:nvPr>
            <p:ph type="sldNum" sz="quarter" idx="10"/>
          </p:nvPr>
        </p:nvSpPr>
        <p:spPr/>
        <p:txBody>
          <a:bodyPr/>
          <a:lstStyle/>
          <a:p>
            <a:fld id="{F18F993B-D9A3-E546-AE3F-4D3986D8AE1D}" type="slidenum">
              <a:rPr lang="en-US" smtClean="0"/>
              <a:t>4</a:t>
            </a:fld>
            <a:endParaRPr lang="en-US"/>
          </a:p>
        </p:txBody>
      </p:sp>
    </p:spTree>
    <p:extLst>
      <p:ext uri="{BB962C8B-B14F-4D97-AF65-F5344CB8AC3E}">
        <p14:creationId xmlns:p14="http://schemas.microsoft.com/office/powerpoint/2010/main" val="528165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Scales to</a:t>
            </a:r>
            <a:r>
              <a:rPr lang="en-US" baseline="0" dirty="0" smtClean="0"/>
              <a:t> the size of your project, whether it’s very simple or very complex.</a:t>
            </a:r>
          </a:p>
          <a:p>
            <a:endParaRPr lang="en-US" baseline="0" dirty="0" smtClean="0"/>
          </a:p>
          <a:p>
            <a:r>
              <a:rPr lang="en-US" baseline="0" dirty="0" smtClean="0"/>
              <a:t>There are some sharp corners with </a:t>
            </a:r>
            <a:r>
              <a:rPr lang="en-US" baseline="0" dirty="0" err="1" smtClean="0"/>
              <a:t>Makefiles</a:t>
            </a:r>
            <a:r>
              <a:rPr lang="en-US" baseline="0" dirty="0" smtClean="0"/>
              <a:t> and make, but it’s a time-tested tool and no software doesn’t have sharp corners somewhere.</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t>5</a:t>
            </a:fld>
            <a:endParaRPr lang="en-US"/>
          </a:p>
        </p:txBody>
      </p:sp>
    </p:spTree>
    <p:extLst>
      <p:ext uri="{BB962C8B-B14F-4D97-AF65-F5344CB8AC3E}">
        <p14:creationId xmlns:p14="http://schemas.microsoft.com/office/powerpoint/2010/main" val="3948747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often prototype</a:t>
            </a:r>
            <a:r>
              <a:rPr lang="en-US" baseline="0" dirty="0" smtClean="0"/>
              <a:t> </a:t>
            </a:r>
            <a:r>
              <a:rPr lang="en-US" baseline="0" dirty="0" err="1" smtClean="0"/>
              <a:t>Makefile</a:t>
            </a:r>
            <a:r>
              <a:rPr lang="en-US" baseline="0" dirty="0" smtClean="0"/>
              <a:t> recipes straight on the command line before putting them into a </a:t>
            </a:r>
            <a:r>
              <a:rPr lang="en-US" baseline="0" dirty="0" err="1" smtClean="0"/>
              <a:t>Makefile</a:t>
            </a:r>
            <a:r>
              <a:rPr lang="en-US" baseline="0" dirty="0" smtClean="0"/>
              <a:t> and further testing and tweaking from there.</a:t>
            </a:r>
          </a:p>
          <a:p>
            <a:endParaRPr lang="en-US" baseline="0" dirty="0" smtClean="0"/>
          </a:p>
          <a:p>
            <a:r>
              <a:rPr lang="en-US" baseline="0" dirty="0" smtClean="0"/>
              <a:t>Recipes just describe what to run, the necessary prerequisites (or dependencies), and what files are produced.  You can run core Unix commands, your own Python, R, or Perl scripts, and use features of your shell to pipe data between commands.</a:t>
            </a:r>
          </a:p>
        </p:txBody>
      </p:sp>
      <p:sp>
        <p:nvSpPr>
          <p:cNvPr id="4" name="Slide Number Placeholder 3"/>
          <p:cNvSpPr>
            <a:spLocks noGrp="1"/>
          </p:cNvSpPr>
          <p:nvPr>
            <p:ph type="sldNum" sz="quarter" idx="10"/>
          </p:nvPr>
        </p:nvSpPr>
        <p:spPr/>
        <p:txBody>
          <a:bodyPr/>
          <a:lstStyle/>
          <a:p>
            <a:fld id="{F18F993B-D9A3-E546-AE3F-4D3986D8AE1D}" type="slidenum">
              <a:rPr lang="en-US" smtClean="0"/>
              <a:t>6</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 example:</a:t>
            </a:r>
          </a:p>
        </p:txBody>
      </p:sp>
      <p:sp>
        <p:nvSpPr>
          <p:cNvPr id="4" name="Slide Number Placeholder 3"/>
          <p:cNvSpPr>
            <a:spLocks noGrp="1"/>
          </p:cNvSpPr>
          <p:nvPr>
            <p:ph type="sldNum" sz="quarter" idx="10"/>
          </p:nvPr>
        </p:nvSpPr>
        <p:spPr/>
        <p:txBody>
          <a:bodyPr/>
          <a:lstStyle/>
          <a:p>
            <a:fld id="{F18F993B-D9A3-E546-AE3F-4D3986D8AE1D}" type="slidenum">
              <a:rPr lang="en-US" smtClean="0"/>
              <a:t>7</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 example:</a:t>
            </a:r>
          </a:p>
        </p:txBody>
      </p:sp>
      <p:sp>
        <p:nvSpPr>
          <p:cNvPr id="4" name="Slide Number Placeholder 3"/>
          <p:cNvSpPr>
            <a:spLocks noGrp="1"/>
          </p:cNvSpPr>
          <p:nvPr>
            <p:ph type="sldNum" sz="quarter" idx="10"/>
          </p:nvPr>
        </p:nvSpPr>
        <p:spPr/>
        <p:txBody>
          <a:bodyPr/>
          <a:lstStyle/>
          <a:p>
            <a:fld id="{F18F993B-D9A3-E546-AE3F-4D3986D8AE1D}" type="slidenum">
              <a:rPr lang="en-US" smtClean="0"/>
              <a:t>8</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 example:</a:t>
            </a:r>
          </a:p>
        </p:txBody>
      </p:sp>
      <p:sp>
        <p:nvSpPr>
          <p:cNvPr id="4" name="Slide Number Placeholder 3"/>
          <p:cNvSpPr>
            <a:spLocks noGrp="1"/>
          </p:cNvSpPr>
          <p:nvPr>
            <p:ph type="sldNum" sz="quarter" idx="10"/>
          </p:nvPr>
        </p:nvSpPr>
        <p:spPr/>
        <p:txBody>
          <a:bodyPr/>
          <a:lstStyle/>
          <a:p>
            <a:fld id="{F18F993B-D9A3-E546-AE3F-4D3986D8AE1D}" type="slidenum">
              <a:rPr lang="en-US" smtClean="0"/>
              <a:t>9</a:t>
            </a:fld>
            <a:endParaRPr lang="en-US"/>
          </a:p>
        </p:txBody>
      </p:sp>
    </p:spTree>
    <p:extLst>
      <p:ext uri="{BB962C8B-B14F-4D97-AF65-F5344CB8AC3E}">
        <p14:creationId xmlns:p14="http://schemas.microsoft.com/office/powerpoint/2010/main" val="2586950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25BE74-8160-3B49-8D0F-E557085791B4}" type="datetimeFigureOut">
              <a:rPr lang="en-US" smtClean="0"/>
              <a:t>5/6/14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t>‹#›</a:t>
            </a:fld>
            <a:endParaRPr lang="en-US"/>
          </a:p>
        </p:txBody>
      </p:sp>
    </p:spTree>
    <p:extLst>
      <p:ext uri="{BB962C8B-B14F-4D97-AF65-F5344CB8AC3E}">
        <p14:creationId xmlns:p14="http://schemas.microsoft.com/office/powerpoint/2010/main" val="1649401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5BE74-8160-3B49-8D0F-E557085791B4}" type="datetimeFigureOut">
              <a:rPr lang="en-US" smtClean="0"/>
              <a:t>5/6/14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t>‹#›</a:t>
            </a:fld>
            <a:endParaRPr lang="en-US"/>
          </a:p>
        </p:txBody>
      </p:sp>
    </p:spTree>
    <p:extLst>
      <p:ext uri="{BB962C8B-B14F-4D97-AF65-F5344CB8AC3E}">
        <p14:creationId xmlns:p14="http://schemas.microsoft.com/office/powerpoint/2010/main" val="4204419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5BE74-8160-3B49-8D0F-E557085791B4}" type="datetimeFigureOut">
              <a:rPr lang="en-US" smtClean="0"/>
              <a:t>5/6/14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t>‹#›</a:t>
            </a:fld>
            <a:endParaRPr lang="en-US"/>
          </a:p>
        </p:txBody>
      </p:sp>
    </p:spTree>
    <p:extLst>
      <p:ext uri="{BB962C8B-B14F-4D97-AF65-F5344CB8AC3E}">
        <p14:creationId xmlns:p14="http://schemas.microsoft.com/office/powerpoint/2010/main" val="3029766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5BE74-8160-3B49-8D0F-E557085791B4}" type="datetimeFigureOut">
              <a:rPr lang="en-US" smtClean="0"/>
              <a:t>5/6/14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t>‹#›</a:t>
            </a:fld>
            <a:endParaRPr lang="en-US"/>
          </a:p>
        </p:txBody>
      </p:sp>
    </p:spTree>
    <p:extLst>
      <p:ext uri="{BB962C8B-B14F-4D97-AF65-F5344CB8AC3E}">
        <p14:creationId xmlns:p14="http://schemas.microsoft.com/office/powerpoint/2010/main" val="2822572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25BE74-8160-3B49-8D0F-E557085791B4}" type="datetimeFigureOut">
              <a:rPr lang="en-US" smtClean="0"/>
              <a:t>5/6/14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t>‹#›</a:t>
            </a:fld>
            <a:endParaRPr lang="en-US"/>
          </a:p>
        </p:txBody>
      </p:sp>
    </p:spTree>
    <p:extLst>
      <p:ext uri="{BB962C8B-B14F-4D97-AF65-F5344CB8AC3E}">
        <p14:creationId xmlns:p14="http://schemas.microsoft.com/office/powerpoint/2010/main" val="3413358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25BE74-8160-3B49-8D0F-E557085791B4}" type="datetimeFigureOut">
              <a:rPr lang="en-US" smtClean="0"/>
              <a:t>5/6/14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1B865D-3DF9-0645-8011-9936F226B8ED}" type="slidenum">
              <a:rPr lang="en-US" smtClean="0"/>
              <a:t>‹#›</a:t>
            </a:fld>
            <a:endParaRPr lang="en-US"/>
          </a:p>
        </p:txBody>
      </p:sp>
    </p:spTree>
    <p:extLst>
      <p:ext uri="{BB962C8B-B14F-4D97-AF65-F5344CB8AC3E}">
        <p14:creationId xmlns:p14="http://schemas.microsoft.com/office/powerpoint/2010/main" val="3527887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25BE74-8160-3B49-8D0F-E557085791B4}" type="datetimeFigureOut">
              <a:rPr lang="en-US" smtClean="0"/>
              <a:t>5/6/14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1B865D-3DF9-0645-8011-9936F226B8ED}" type="slidenum">
              <a:rPr lang="en-US" smtClean="0"/>
              <a:t>‹#›</a:t>
            </a:fld>
            <a:endParaRPr lang="en-US"/>
          </a:p>
        </p:txBody>
      </p:sp>
    </p:spTree>
    <p:extLst>
      <p:ext uri="{BB962C8B-B14F-4D97-AF65-F5344CB8AC3E}">
        <p14:creationId xmlns:p14="http://schemas.microsoft.com/office/powerpoint/2010/main" val="147924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25BE74-8160-3B49-8D0F-E557085791B4}" type="datetimeFigureOut">
              <a:rPr lang="en-US" smtClean="0"/>
              <a:t>5/6/14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1B865D-3DF9-0645-8011-9936F226B8ED}" type="slidenum">
              <a:rPr lang="en-US" smtClean="0"/>
              <a:t>‹#›</a:t>
            </a:fld>
            <a:endParaRPr lang="en-US"/>
          </a:p>
        </p:txBody>
      </p:sp>
    </p:spTree>
    <p:extLst>
      <p:ext uri="{BB962C8B-B14F-4D97-AF65-F5344CB8AC3E}">
        <p14:creationId xmlns:p14="http://schemas.microsoft.com/office/powerpoint/2010/main" val="2914893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25BE74-8160-3B49-8D0F-E557085791B4}" type="datetimeFigureOut">
              <a:rPr lang="en-US" smtClean="0"/>
              <a:t>5/6/14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1B865D-3DF9-0645-8011-9936F226B8ED}" type="slidenum">
              <a:rPr lang="en-US" smtClean="0"/>
              <a:t>‹#›</a:t>
            </a:fld>
            <a:endParaRPr lang="en-US"/>
          </a:p>
        </p:txBody>
      </p:sp>
    </p:spTree>
    <p:extLst>
      <p:ext uri="{BB962C8B-B14F-4D97-AF65-F5344CB8AC3E}">
        <p14:creationId xmlns:p14="http://schemas.microsoft.com/office/powerpoint/2010/main" val="1638083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5BE74-8160-3B49-8D0F-E557085791B4}" type="datetimeFigureOut">
              <a:rPr lang="en-US" smtClean="0"/>
              <a:t>5/6/14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1B865D-3DF9-0645-8011-9936F226B8ED}" type="slidenum">
              <a:rPr lang="en-US" smtClean="0"/>
              <a:t>‹#›</a:t>
            </a:fld>
            <a:endParaRPr lang="en-US"/>
          </a:p>
        </p:txBody>
      </p:sp>
    </p:spTree>
    <p:extLst>
      <p:ext uri="{BB962C8B-B14F-4D97-AF65-F5344CB8AC3E}">
        <p14:creationId xmlns:p14="http://schemas.microsoft.com/office/powerpoint/2010/main" val="1054110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5BE74-8160-3B49-8D0F-E557085791B4}" type="datetimeFigureOut">
              <a:rPr lang="en-US" smtClean="0"/>
              <a:t>5/6/14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1B865D-3DF9-0645-8011-9936F226B8ED}" type="slidenum">
              <a:rPr lang="en-US" smtClean="0"/>
              <a:t>‹#›</a:t>
            </a:fld>
            <a:endParaRPr lang="en-US"/>
          </a:p>
        </p:txBody>
      </p:sp>
    </p:spTree>
    <p:extLst>
      <p:ext uri="{BB962C8B-B14F-4D97-AF65-F5344CB8AC3E}">
        <p14:creationId xmlns:p14="http://schemas.microsoft.com/office/powerpoint/2010/main" val="14472507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25BE74-8160-3B49-8D0F-E557085791B4}" type="datetimeFigureOut">
              <a:rPr lang="en-US" smtClean="0"/>
              <a:t>5/6/14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1B865D-3DF9-0645-8011-9936F226B8ED}" type="slidenum">
              <a:rPr lang="en-US" smtClean="0"/>
              <a:t>‹#›</a:t>
            </a:fld>
            <a:endParaRPr lang="en-US" dirty="0"/>
          </a:p>
        </p:txBody>
      </p:sp>
    </p:spTree>
    <p:extLst>
      <p:ext uri="{BB962C8B-B14F-4D97-AF65-F5344CB8AC3E}">
        <p14:creationId xmlns:p14="http://schemas.microsoft.com/office/powerpoint/2010/main" val="3991627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Time-saving workflows</a:t>
            </a:r>
            <a:br>
              <a:rPr lang="en-US" dirty="0" smtClean="0"/>
            </a:br>
            <a:r>
              <a:rPr lang="en-US" dirty="0" smtClean="0"/>
              <a:t>and easy parallel processing</a:t>
            </a:r>
            <a:endParaRPr lang="en-US" dirty="0"/>
          </a:p>
        </p:txBody>
      </p:sp>
      <p:sp>
        <p:nvSpPr>
          <p:cNvPr id="3" name="Subtitle 2"/>
          <p:cNvSpPr>
            <a:spLocks noGrp="1"/>
          </p:cNvSpPr>
          <p:nvPr>
            <p:ph type="subTitle" idx="1"/>
          </p:nvPr>
        </p:nvSpPr>
        <p:spPr>
          <a:xfrm>
            <a:off x="0" y="6475187"/>
            <a:ext cx="9144000" cy="395514"/>
          </a:xfrm>
        </p:spPr>
        <p:txBody>
          <a:bodyPr>
            <a:normAutofit/>
          </a:bodyPr>
          <a:lstStyle/>
          <a:p>
            <a:pPr algn="r"/>
            <a:r>
              <a:rPr lang="en-US" sz="1600" dirty="0" smtClean="0"/>
              <a:t>Thomas Sibley – 6 May 2014 – Mullins Comp Bio Group</a:t>
            </a:r>
            <a:endParaRPr lang="en-US" sz="1600" dirty="0"/>
          </a:p>
        </p:txBody>
      </p:sp>
    </p:spTree>
    <p:extLst>
      <p:ext uri="{BB962C8B-B14F-4D97-AF65-F5344CB8AC3E}">
        <p14:creationId xmlns:p14="http://schemas.microsoft.com/office/powerpoint/2010/main" val="2045397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6583362"/>
          </a:xfrm>
        </p:spPr>
        <p:txBody>
          <a:bodyPr>
            <a:normAutofit/>
          </a:bodyPr>
          <a:lstStyle/>
          <a:p>
            <a:pPr marL="0" indent="0">
              <a:buNone/>
            </a:pPr>
            <a:r>
              <a:rPr lang="en-US" sz="2400" dirty="0" err="1" smtClean="0">
                <a:solidFill>
                  <a:schemeClr val="tx2">
                    <a:lumMod val="60000"/>
                    <a:lumOff val="40000"/>
                  </a:schemeClr>
                </a:solidFill>
                <a:latin typeface="Consolas"/>
                <a:cs typeface="Consolas"/>
              </a:rPr>
              <a:t>seqs_aa.fa</a:t>
            </a:r>
            <a:r>
              <a:rPr lang="en-US" sz="2400" dirty="0" smtClean="0">
                <a:latin typeface="Consolas"/>
                <a:cs typeface="Consolas"/>
              </a:rPr>
              <a:t>: </a:t>
            </a:r>
            <a:r>
              <a:rPr lang="en-US" sz="2400" dirty="0" err="1" smtClean="0">
                <a:solidFill>
                  <a:schemeClr val="accent3">
                    <a:lumMod val="75000"/>
                  </a:schemeClr>
                </a:solidFill>
                <a:latin typeface="Consolas"/>
                <a:cs typeface="Consolas"/>
              </a:rPr>
              <a:t>seqs_na.fa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smtClean="0">
                <a:latin typeface="Consolas"/>
                <a:cs typeface="Consolas"/>
              </a:rPr>
              <a:t>transeq</a:t>
            </a:r>
            <a:r>
              <a:rPr lang="en-US" sz="2400" dirty="0" smtClean="0">
                <a:latin typeface="Consolas"/>
                <a:cs typeface="Consolas"/>
              </a:rPr>
              <a:t> -sequence </a:t>
            </a:r>
            <a:r>
              <a:rPr lang="en-US" sz="2400" dirty="0" smtClean="0">
                <a:solidFill>
                  <a:srgbClr val="77933C"/>
                </a:solidFill>
                <a:latin typeface="Consolas"/>
                <a:cs typeface="Consolas"/>
              </a:rPr>
              <a:t>$&lt;</a:t>
            </a:r>
            <a:r>
              <a:rPr lang="en-US" sz="2400" dirty="0" smtClean="0">
                <a:latin typeface="Consolas"/>
                <a:cs typeface="Consolas"/>
              </a:rPr>
              <a:t> -</a:t>
            </a:r>
            <a:r>
              <a:rPr lang="en-US" sz="2400" dirty="0" err="1" smtClean="0">
                <a:latin typeface="Consolas"/>
                <a:cs typeface="Consolas"/>
              </a:rPr>
              <a:t>outseq</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a:t>
            </a:r>
            <a:r>
              <a:rPr lang="en-US" sz="2400" dirty="0" smtClean="0">
                <a:latin typeface="Consolas"/>
                <a:cs typeface="Consolas"/>
              </a:rPr>
              <a:t> </a:t>
            </a:r>
            <a:r>
              <a:rPr lang="en-US" sz="2400" dirty="0" smtClean="0">
                <a:solidFill>
                  <a:schemeClr val="accent6">
                    <a:lumMod val="75000"/>
                  </a:schemeClr>
                </a:solidFill>
                <a:latin typeface="Consolas"/>
                <a:cs typeface="Consolas"/>
              </a:rPr>
              <a:t>\</a:t>
            </a:r>
          </a:p>
          <a:p>
            <a:pPr marL="0" indent="0">
              <a:buNone/>
            </a:pPr>
            <a:r>
              <a:rPr lang="en-US" sz="2400" dirty="0" smtClean="0">
                <a:latin typeface="Consolas"/>
                <a:cs typeface="Consolas"/>
              </a:rPr>
              <a:t>	</a:t>
            </a:r>
            <a:r>
              <a:rPr lang="en-US" sz="2400" dirty="0">
                <a:latin typeface="Consolas"/>
                <a:cs typeface="Consolas"/>
              </a:rPr>
              <a:t> </a:t>
            </a:r>
            <a:r>
              <a:rPr lang="en-US" sz="2400" dirty="0" smtClean="0">
                <a:latin typeface="Consolas"/>
                <a:cs typeface="Consolas"/>
              </a:rPr>
              <a:t>       -frame </a:t>
            </a:r>
            <a:r>
              <a:rPr lang="en-US" sz="2400" dirty="0">
                <a:latin typeface="Consolas"/>
                <a:cs typeface="Consolas"/>
              </a:rPr>
              <a:t>1 -clean</a:t>
            </a: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err="1" smtClean="0">
                <a:solidFill>
                  <a:schemeClr val="tx2">
                    <a:lumMod val="60000"/>
                    <a:lumOff val="40000"/>
                  </a:schemeClr>
                </a:solidFill>
                <a:latin typeface="Consolas"/>
                <a:cs typeface="Consolas"/>
              </a:rPr>
              <a:t>seqs_aa.nxs</a:t>
            </a:r>
            <a:r>
              <a:rPr lang="en-US" sz="2400" dirty="0" smtClean="0">
                <a:latin typeface="Consolas"/>
                <a:cs typeface="Consolas"/>
              </a:rPr>
              <a:t>: </a:t>
            </a:r>
            <a:r>
              <a:rPr lang="en-US" sz="2400" dirty="0" err="1" smtClean="0">
                <a:solidFill>
                  <a:schemeClr val="accent3">
                    <a:lumMod val="75000"/>
                  </a:schemeClr>
                </a:solidFill>
                <a:latin typeface="Consolas"/>
                <a:cs typeface="Consolas"/>
              </a:rPr>
              <a:t>seqs_aa.fa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smtClean="0">
                <a:latin typeface="Consolas"/>
                <a:cs typeface="Consolas"/>
              </a:rPr>
              <a:t>muscle -quiet </a:t>
            </a:r>
            <a:r>
              <a:rPr lang="en-US" sz="2400" dirty="0" smtClean="0">
                <a:solidFill>
                  <a:srgbClr val="E46C0A"/>
                </a:solidFill>
                <a:latin typeface="Consolas"/>
                <a:cs typeface="Consolas"/>
              </a:rPr>
              <a:t>&lt;</a:t>
            </a:r>
            <a:r>
              <a:rPr lang="en-US" sz="2400" dirty="0" smtClean="0">
                <a:latin typeface="Consolas"/>
                <a:cs typeface="Consolas"/>
              </a:rPr>
              <a:t> </a:t>
            </a:r>
            <a:r>
              <a:rPr lang="en-US" sz="2400" dirty="0" smtClean="0">
                <a:solidFill>
                  <a:srgbClr val="558ED5"/>
                </a:solidFill>
                <a:latin typeface="Consolas"/>
                <a:cs typeface="Consolas"/>
              </a:rPr>
              <a:t>$&lt;</a:t>
            </a:r>
            <a:r>
              <a:rPr lang="en-US" sz="2400" dirty="0" smtClean="0">
                <a:latin typeface="Consolas"/>
                <a:cs typeface="Consolas"/>
              </a:rPr>
              <a:t> </a:t>
            </a:r>
            <a:r>
              <a:rPr lang="en-US" sz="2400" dirty="0" smtClean="0">
                <a:solidFill>
                  <a:srgbClr val="E46C0A"/>
                </a:solidFill>
                <a:latin typeface="Consolas"/>
                <a:cs typeface="Consolas"/>
              </a:rPr>
              <a:t>|</a:t>
            </a:r>
            <a:r>
              <a:rPr lang="en-US" sz="2400" dirty="0" smtClean="0">
                <a:latin typeface="Consolas"/>
                <a:cs typeface="Consolas"/>
              </a:rPr>
              <a:t> fasta2nexus </a:t>
            </a:r>
            <a:r>
              <a:rPr lang="en-US" sz="2400" dirty="0" smtClean="0">
                <a:solidFill>
                  <a:schemeClr val="accent6">
                    <a:lumMod val="75000"/>
                  </a:schemeClr>
                </a:solidFill>
                <a:latin typeface="Consolas"/>
                <a:cs typeface="Consolas"/>
              </a:rPr>
              <a:t>&gt;</a:t>
            </a:r>
            <a:r>
              <a:rPr lang="en-US" sz="2400" dirty="0" smtClean="0">
                <a:latin typeface="Consolas"/>
                <a:cs typeface="Consolas"/>
              </a:rPr>
              <a:t> </a:t>
            </a:r>
            <a:r>
              <a:rPr lang="en-US" sz="2400" dirty="0" smtClean="0">
                <a:solidFill>
                  <a:srgbClr val="77933C"/>
                </a:solidFill>
                <a:latin typeface="Consolas"/>
                <a:cs typeface="Consolas"/>
              </a:rPr>
              <a:t>$@</a:t>
            </a:r>
          </a:p>
          <a:p>
            <a:pPr marL="0" indent="0">
              <a:buNone/>
            </a:pPr>
            <a:endParaRPr lang="en-US" sz="2400" dirty="0" smtClean="0">
              <a:latin typeface="Consolas"/>
              <a:cs typeface="Consolas"/>
            </a:endParaRPr>
          </a:p>
          <a:p>
            <a:pPr marL="0" indent="0">
              <a:buNone/>
            </a:pPr>
            <a:endParaRPr lang="en-US" sz="2400" dirty="0">
              <a:latin typeface="Consolas"/>
              <a:cs typeface="Consolas"/>
            </a:endParaRPr>
          </a:p>
          <a:p>
            <a:pPr marL="0" indent="0">
              <a:buNone/>
            </a:pP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err="1" smtClean="0">
                <a:solidFill>
                  <a:srgbClr val="558ED5"/>
                </a:solidFill>
                <a:latin typeface="Consolas"/>
                <a:cs typeface="Consolas"/>
              </a:rPr>
              <a:t>seqs</a:t>
            </a:r>
            <a:r>
              <a:rPr lang="en-US" sz="2400" dirty="0" err="1">
                <a:solidFill>
                  <a:srgbClr val="558ED5"/>
                </a:solidFill>
                <a:latin typeface="Consolas"/>
                <a:cs typeface="Consolas"/>
              </a:rPr>
              <a:t>_</a:t>
            </a:r>
            <a:r>
              <a:rPr lang="en-US" sz="2400" dirty="0" err="1" smtClean="0">
                <a:solidFill>
                  <a:srgbClr val="558ED5"/>
                </a:solidFill>
                <a:latin typeface="Consolas"/>
                <a:cs typeface="Consolas"/>
              </a:rPr>
              <a:t>aa_freq.tsv</a:t>
            </a:r>
            <a:r>
              <a:rPr lang="en-US" sz="2400" dirty="0" smtClean="0">
                <a:latin typeface="Consolas"/>
                <a:cs typeface="Consolas"/>
              </a:rPr>
              <a:t>: </a:t>
            </a:r>
            <a:r>
              <a:rPr lang="en-US" sz="2400" dirty="0" err="1" smtClean="0">
                <a:solidFill>
                  <a:srgbClr val="77933C"/>
                </a:solidFill>
                <a:latin typeface="Consolas"/>
                <a:cs typeface="Consolas"/>
              </a:rPr>
              <a:t>seqs_aa.nxs</a:t>
            </a:r>
            <a:endParaRPr lang="en-US" sz="2400" dirty="0" smtClean="0">
              <a:solidFill>
                <a:srgbClr val="77933C"/>
              </a:solidFill>
              <a:latin typeface="Consolas"/>
              <a:cs typeface="Consolas"/>
            </a:endParaRPr>
          </a:p>
          <a:p>
            <a:pPr marL="0" indent="0">
              <a:buNone/>
            </a:pPr>
            <a:r>
              <a:rPr lang="en-US" sz="2400" dirty="0" smtClean="0">
                <a:latin typeface="Consolas"/>
                <a:cs typeface="Consolas"/>
              </a:rPr>
              <a:t>	</a:t>
            </a:r>
            <a:r>
              <a:rPr lang="en-US" sz="2400" dirty="0" err="1" smtClean="0">
                <a:latin typeface="Consolas"/>
                <a:cs typeface="Consolas"/>
              </a:rPr>
              <a:t>perl</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$&lt;</a:t>
            </a:r>
            <a:r>
              <a:rPr lang="en-US" sz="2400" dirty="0" smtClean="0">
                <a:latin typeface="Consolas"/>
                <a:cs typeface="Consolas"/>
              </a:rPr>
              <a:t> </a:t>
            </a:r>
            <a:r>
              <a:rPr lang="en-US" sz="2400" dirty="0" smtClean="0">
                <a:solidFill>
                  <a:srgbClr val="77933C"/>
                </a:solidFill>
                <a:latin typeface="Consolas"/>
                <a:cs typeface="Consolas"/>
              </a:rPr>
              <a:t>$@</a:t>
            </a:r>
            <a:r>
              <a:rPr lang="en-US" sz="2400" dirty="0" smtClean="0">
                <a:latin typeface="Consolas"/>
                <a:cs typeface="Consolas"/>
              </a:rPr>
              <a:t> 0.25 0.5</a:t>
            </a:r>
          </a:p>
        </p:txBody>
      </p:sp>
    </p:spTree>
    <p:extLst>
      <p:ext uri="{BB962C8B-B14F-4D97-AF65-F5344CB8AC3E}">
        <p14:creationId xmlns:p14="http://schemas.microsoft.com/office/powerpoint/2010/main" val="120093498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6583362"/>
          </a:xfrm>
        </p:spPr>
        <p:txBody>
          <a:bodyPr>
            <a:normAutofit/>
          </a:bodyPr>
          <a:lstStyle/>
          <a:p>
            <a:pPr marL="0" indent="0">
              <a:buNone/>
            </a:pPr>
            <a:r>
              <a:rPr lang="en-US" sz="2400" dirty="0" err="1" smtClean="0">
                <a:solidFill>
                  <a:schemeClr val="tx2">
                    <a:lumMod val="60000"/>
                    <a:lumOff val="40000"/>
                  </a:schemeClr>
                </a:solidFill>
                <a:latin typeface="Consolas"/>
                <a:cs typeface="Consolas"/>
              </a:rPr>
              <a:t>seqs_aa.fa</a:t>
            </a:r>
            <a:r>
              <a:rPr lang="en-US" sz="2400" dirty="0" smtClean="0">
                <a:latin typeface="Consolas"/>
                <a:cs typeface="Consolas"/>
              </a:rPr>
              <a:t>: </a:t>
            </a:r>
            <a:r>
              <a:rPr lang="en-US" sz="2400" dirty="0" err="1" smtClean="0">
                <a:solidFill>
                  <a:schemeClr val="accent3">
                    <a:lumMod val="75000"/>
                  </a:schemeClr>
                </a:solidFill>
                <a:latin typeface="Consolas"/>
                <a:cs typeface="Consolas"/>
              </a:rPr>
              <a:t>seqs_na.fa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smtClean="0">
                <a:latin typeface="Consolas"/>
                <a:cs typeface="Consolas"/>
              </a:rPr>
              <a:t>transeq</a:t>
            </a:r>
            <a:r>
              <a:rPr lang="en-US" sz="2400" dirty="0" smtClean="0">
                <a:latin typeface="Consolas"/>
                <a:cs typeface="Consolas"/>
              </a:rPr>
              <a:t> -sequence </a:t>
            </a:r>
            <a:r>
              <a:rPr lang="en-US" sz="2400" dirty="0" smtClean="0">
                <a:solidFill>
                  <a:srgbClr val="77933C"/>
                </a:solidFill>
                <a:latin typeface="Consolas"/>
                <a:cs typeface="Consolas"/>
              </a:rPr>
              <a:t>$&lt;</a:t>
            </a:r>
            <a:r>
              <a:rPr lang="en-US" sz="2400" dirty="0" smtClean="0">
                <a:latin typeface="Consolas"/>
                <a:cs typeface="Consolas"/>
              </a:rPr>
              <a:t> -</a:t>
            </a:r>
            <a:r>
              <a:rPr lang="en-US" sz="2400" dirty="0" err="1" smtClean="0">
                <a:latin typeface="Consolas"/>
                <a:cs typeface="Consolas"/>
              </a:rPr>
              <a:t>outseq</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a:t>
            </a:r>
            <a:r>
              <a:rPr lang="en-US" sz="2400" dirty="0" smtClean="0">
                <a:latin typeface="Consolas"/>
                <a:cs typeface="Consolas"/>
              </a:rPr>
              <a:t> </a:t>
            </a:r>
            <a:r>
              <a:rPr lang="en-US" sz="2400" dirty="0" smtClean="0">
                <a:solidFill>
                  <a:schemeClr val="accent6">
                    <a:lumMod val="75000"/>
                  </a:schemeClr>
                </a:solidFill>
                <a:latin typeface="Consolas"/>
                <a:cs typeface="Consolas"/>
              </a:rPr>
              <a:t>\</a:t>
            </a:r>
          </a:p>
          <a:p>
            <a:pPr marL="0" indent="0">
              <a:buNone/>
            </a:pPr>
            <a:r>
              <a:rPr lang="en-US" sz="2400" dirty="0" smtClean="0">
                <a:latin typeface="Consolas"/>
                <a:cs typeface="Consolas"/>
              </a:rPr>
              <a:t>	</a:t>
            </a:r>
            <a:r>
              <a:rPr lang="en-US" sz="2400" dirty="0">
                <a:latin typeface="Consolas"/>
                <a:cs typeface="Consolas"/>
              </a:rPr>
              <a:t> </a:t>
            </a:r>
            <a:r>
              <a:rPr lang="en-US" sz="2400" dirty="0" smtClean="0">
                <a:latin typeface="Consolas"/>
                <a:cs typeface="Consolas"/>
              </a:rPr>
              <a:t>       -frame </a:t>
            </a:r>
            <a:r>
              <a:rPr lang="en-US" sz="2400" dirty="0">
                <a:latin typeface="Consolas"/>
                <a:cs typeface="Consolas"/>
              </a:rPr>
              <a:t>1 -clean</a:t>
            </a: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smtClean="0">
                <a:solidFill>
                  <a:schemeClr val="tx2">
                    <a:lumMod val="60000"/>
                    <a:lumOff val="40000"/>
                  </a:schemeClr>
                </a:solidFill>
                <a:latin typeface="Consolas"/>
                <a:cs typeface="Consolas"/>
              </a:rPr>
              <a:t>%.</a:t>
            </a:r>
            <a:r>
              <a:rPr lang="en-US" sz="2400" dirty="0" err="1" smtClean="0">
                <a:solidFill>
                  <a:schemeClr val="tx2">
                    <a:lumMod val="60000"/>
                    <a:lumOff val="40000"/>
                  </a:schemeClr>
                </a:solidFill>
                <a:latin typeface="Consolas"/>
                <a:cs typeface="Consolas"/>
              </a:rPr>
              <a:t>nxs</a:t>
            </a:r>
            <a:r>
              <a:rPr lang="en-US" sz="2400" dirty="0" smtClean="0">
                <a:latin typeface="Consolas"/>
                <a:cs typeface="Consolas"/>
              </a:rPr>
              <a:t>: </a:t>
            </a:r>
            <a:r>
              <a:rPr lang="en-US" sz="2400" dirty="0" smtClean="0">
                <a:solidFill>
                  <a:schemeClr val="accent3">
                    <a:lumMod val="75000"/>
                  </a:schemeClr>
                </a:solidFill>
                <a:latin typeface="Consolas"/>
                <a:cs typeface="Consolas"/>
              </a:rPr>
              <a:t>%.</a:t>
            </a:r>
            <a:r>
              <a:rPr lang="en-US" sz="2400" dirty="0" err="1" smtClean="0">
                <a:solidFill>
                  <a:schemeClr val="accent3">
                    <a:lumMod val="75000"/>
                  </a:schemeClr>
                </a:solidFill>
                <a:latin typeface="Consolas"/>
                <a:cs typeface="Consolas"/>
              </a:rPr>
              <a:t>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a:latin typeface="Consolas"/>
                <a:cs typeface="Consolas"/>
              </a:rPr>
              <a:t>muscle -quiet </a:t>
            </a:r>
            <a:r>
              <a:rPr lang="en-US" sz="2400" dirty="0" smtClean="0">
                <a:solidFill>
                  <a:srgbClr val="E46C0A"/>
                </a:solidFill>
                <a:latin typeface="Consolas"/>
                <a:cs typeface="Consolas"/>
              </a:rPr>
              <a:t>&lt;</a:t>
            </a:r>
            <a:r>
              <a:rPr lang="en-US" sz="2400" dirty="0" smtClean="0">
                <a:latin typeface="Consolas"/>
                <a:cs typeface="Consolas"/>
              </a:rPr>
              <a:t> </a:t>
            </a:r>
            <a:r>
              <a:rPr lang="en-US" sz="2400" dirty="0" smtClean="0">
                <a:solidFill>
                  <a:srgbClr val="558ED5"/>
                </a:solidFill>
                <a:latin typeface="Consolas"/>
                <a:cs typeface="Consolas"/>
              </a:rPr>
              <a:t>$&lt;</a:t>
            </a:r>
            <a:r>
              <a:rPr lang="en-US" sz="2400" dirty="0" smtClean="0">
                <a:latin typeface="Consolas"/>
                <a:cs typeface="Consolas"/>
              </a:rPr>
              <a:t> </a:t>
            </a:r>
            <a:r>
              <a:rPr lang="en-US" sz="2400" dirty="0" smtClean="0">
                <a:solidFill>
                  <a:srgbClr val="E46C0A"/>
                </a:solidFill>
                <a:latin typeface="Consolas"/>
                <a:cs typeface="Consolas"/>
              </a:rPr>
              <a:t>|</a:t>
            </a:r>
            <a:r>
              <a:rPr lang="en-US" sz="2400" dirty="0" smtClean="0">
                <a:latin typeface="Consolas"/>
                <a:cs typeface="Consolas"/>
              </a:rPr>
              <a:t> fasta2nexus </a:t>
            </a:r>
            <a:r>
              <a:rPr lang="en-US" sz="2400" dirty="0" smtClean="0">
                <a:solidFill>
                  <a:schemeClr val="accent6">
                    <a:lumMod val="75000"/>
                  </a:schemeClr>
                </a:solidFill>
                <a:latin typeface="Consolas"/>
                <a:cs typeface="Consolas"/>
              </a:rPr>
              <a:t>&gt;</a:t>
            </a:r>
            <a:r>
              <a:rPr lang="en-US" sz="2400" dirty="0" smtClean="0">
                <a:latin typeface="Consolas"/>
                <a:cs typeface="Consolas"/>
              </a:rPr>
              <a:t> </a:t>
            </a:r>
            <a:r>
              <a:rPr lang="en-US" sz="2400" dirty="0" smtClean="0">
                <a:solidFill>
                  <a:srgbClr val="77933C"/>
                </a:solidFill>
                <a:latin typeface="Consolas"/>
                <a:cs typeface="Consolas"/>
              </a:rPr>
              <a:t>$@</a:t>
            </a:r>
          </a:p>
          <a:p>
            <a:pPr marL="0" indent="0">
              <a:buNone/>
            </a:pPr>
            <a:endParaRPr lang="en-US" sz="2400" dirty="0" smtClean="0">
              <a:latin typeface="Consolas"/>
              <a:cs typeface="Consolas"/>
            </a:endParaRPr>
          </a:p>
          <a:p>
            <a:pPr marL="0" indent="0">
              <a:buNone/>
            </a:pPr>
            <a:endParaRPr lang="en-US" sz="2400" dirty="0">
              <a:latin typeface="Consolas"/>
              <a:cs typeface="Consolas"/>
            </a:endParaRPr>
          </a:p>
          <a:p>
            <a:pPr marL="0" indent="0">
              <a:buNone/>
            </a:pP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err="1">
                <a:solidFill>
                  <a:srgbClr val="558ED5"/>
                </a:solidFill>
                <a:latin typeface="Consolas"/>
                <a:cs typeface="Consolas"/>
              </a:rPr>
              <a:t>s</a:t>
            </a:r>
            <a:r>
              <a:rPr lang="en-US" sz="2400" dirty="0" err="1" smtClean="0">
                <a:solidFill>
                  <a:srgbClr val="558ED5"/>
                </a:solidFill>
                <a:latin typeface="Consolas"/>
                <a:cs typeface="Consolas"/>
              </a:rPr>
              <a:t>eqs_aa_freq.tsv</a:t>
            </a:r>
            <a:r>
              <a:rPr lang="en-US" sz="2400" dirty="0" smtClean="0">
                <a:latin typeface="Consolas"/>
                <a:cs typeface="Consolas"/>
              </a:rPr>
              <a:t>: </a:t>
            </a:r>
            <a:r>
              <a:rPr lang="en-US" sz="2400" dirty="0" err="1" smtClean="0">
                <a:solidFill>
                  <a:srgbClr val="77933C"/>
                </a:solidFill>
                <a:latin typeface="Consolas"/>
                <a:cs typeface="Consolas"/>
              </a:rPr>
              <a:t>seqs_aa.nxs</a:t>
            </a:r>
            <a:endParaRPr lang="en-US" sz="2400" dirty="0" smtClean="0">
              <a:solidFill>
                <a:srgbClr val="77933C"/>
              </a:solidFill>
              <a:latin typeface="Consolas"/>
              <a:cs typeface="Consolas"/>
            </a:endParaRPr>
          </a:p>
          <a:p>
            <a:pPr marL="0" indent="0">
              <a:buNone/>
            </a:pPr>
            <a:r>
              <a:rPr lang="en-US" sz="2400" dirty="0" smtClean="0">
                <a:latin typeface="Consolas"/>
                <a:cs typeface="Consolas"/>
              </a:rPr>
              <a:t>	</a:t>
            </a:r>
            <a:r>
              <a:rPr lang="en-US" sz="2400" dirty="0" err="1" smtClean="0">
                <a:latin typeface="Consolas"/>
                <a:cs typeface="Consolas"/>
              </a:rPr>
              <a:t>perl</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$&lt;</a:t>
            </a:r>
            <a:r>
              <a:rPr lang="en-US" sz="2400" dirty="0" smtClean="0">
                <a:latin typeface="Consolas"/>
                <a:cs typeface="Consolas"/>
              </a:rPr>
              <a:t> </a:t>
            </a:r>
            <a:r>
              <a:rPr lang="en-US" sz="2400" dirty="0" smtClean="0">
                <a:solidFill>
                  <a:srgbClr val="77933C"/>
                </a:solidFill>
                <a:latin typeface="Consolas"/>
                <a:cs typeface="Consolas"/>
              </a:rPr>
              <a:t>$@</a:t>
            </a:r>
            <a:r>
              <a:rPr lang="en-US" sz="2400" dirty="0" smtClean="0">
                <a:latin typeface="Consolas"/>
                <a:cs typeface="Consolas"/>
              </a:rPr>
              <a:t> 0.25 0.5</a:t>
            </a:r>
          </a:p>
        </p:txBody>
      </p:sp>
    </p:spTree>
    <p:extLst>
      <p:ext uri="{BB962C8B-B14F-4D97-AF65-F5344CB8AC3E}">
        <p14:creationId xmlns:p14="http://schemas.microsoft.com/office/powerpoint/2010/main" val="44225417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6583362"/>
          </a:xfrm>
        </p:spPr>
        <p:txBody>
          <a:bodyPr>
            <a:normAutofit/>
          </a:bodyPr>
          <a:lstStyle/>
          <a:p>
            <a:pPr marL="0" indent="0">
              <a:buNone/>
            </a:pPr>
            <a:r>
              <a:rPr lang="en-US" sz="2400" dirty="0" smtClean="0">
                <a:solidFill>
                  <a:schemeClr val="tx2">
                    <a:lumMod val="60000"/>
                    <a:lumOff val="40000"/>
                  </a:schemeClr>
                </a:solidFill>
                <a:latin typeface="Consolas"/>
                <a:cs typeface="Consolas"/>
              </a:rPr>
              <a:t>%_</a:t>
            </a:r>
            <a:r>
              <a:rPr lang="en-US" sz="2400" dirty="0" err="1" smtClean="0">
                <a:solidFill>
                  <a:schemeClr val="tx2">
                    <a:lumMod val="60000"/>
                    <a:lumOff val="40000"/>
                  </a:schemeClr>
                </a:solidFill>
                <a:latin typeface="Consolas"/>
                <a:cs typeface="Consolas"/>
              </a:rPr>
              <a:t>aa.fa</a:t>
            </a:r>
            <a:r>
              <a:rPr lang="en-US" sz="2400" dirty="0" smtClean="0">
                <a:latin typeface="Consolas"/>
                <a:cs typeface="Consolas"/>
              </a:rPr>
              <a:t>: </a:t>
            </a:r>
            <a:r>
              <a:rPr lang="en-US" sz="2400" dirty="0" smtClean="0">
                <a:solidFill>
                  <a:schemeClr val="accent3">
                    <a:lumMod val="75000"/>
                  </a:schemeClr>
                </a:solidFill>
                <a:latin typeface="Consolas"/>
                <a:cs typeface="Consolas"/>
              </a:rPr>
              <a:t>%_</a:t>
            </a:r>
            <a:r>
              <a:rPr lang="en-US" sz="2400" dirty="0" err="1" smtClean="0">
                <a:solidFill>
                  <a:schemeClr val="accent3">
                    <a:lumMod val="75000"/>
                  </a:schemeClr>
                </a:solidFill>
                <a:latin typeface="Consolas"/>
                <a:cs typeface="Consolas"/>
              </a:rPr>
              <a:t>na.fa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smtClean="0">
                <a:latin typeface="Consolas"/>
                <a:cs typeface="Consolas"/>
              </a:rPr>
              <a:t>transeq</a:t>
            </a:r>
            <a:r>
              <a:rPr lang="en-US" sz="2400" dirty="0" smtClean="0">
                <a:latin typeface="Consolas"/>
                <a:cs typeface="Consolas"/>
              </a:rPr>
              <a:t> -sequence </a:t>
            </a:r>
            <a:r>
              <a:rPr lang="en-US" sz="2400" dirty="0" smtClean="0">
                <a:solidFill>
                  <a:srgbClr val="77933C"/>
                </a:solidFill>
                <a:latin typeface="Consolas"/>
                <a:cs typeface="Consolas"/>
              </a:rPr>
              <a:t>$&lt;</a:t>
            </a:r>
            <a:r>
              <a:rPr lang="en-US" sz="2400" dirty="0" smtClean="0">
                <a:latin typeface="Consolas"/>
                <a:cs typeface="Consolas"/>
              </a:rPr>
              <a:t> -</a:t>
            </a:r>
            <a:r>
              <a:rPr lang="en-US" sz="2400" dirty="0" err="1" smtClean="0">
                <a:latin typeface="Consolas"/>
                <a:cs typeface="Consolas"/>
              </a:rPr>
              <a:t>outseq</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a:t>
            </a:r>
            <a:r>
              <a:rPr lang="en-US" sz="2400" dirty="0" smtClean="0">
                <a:latin typeface="Consolas"/>
                <a:cs typeface="Consolas"/>
              </a:rPr>
              <a:t> </a:t>
            </a:r>
            <a:r>
              <a:rPr lang="en-US" sz="2400" dirty="0" smtClean="0">
                <a:solidFill>
                  <a:schemeClr val="accent6">
                    <a:lumMod val="75000"/>
                  </a:schemeClr>
                </a:solidFill>
                <a:latin typeface="Consolas"/>
                <a:cs typeface="Consolas"/>
              </a:rPr>
              <a:t>\</a:t>
            </a:r>
          </a:p>
          <a:p>
            <a:pPr marL="0" indent="0">
              <a:buNone/>
            </a:pPr>
            <a:r>
              <a:rPr lang="en-US" sz="2400" dirty="0" smtClean="0">
                <a:latin typeface="Consolas"/>
                <a:cs typeface="Consolas"/>
              </a:rPr>
              <a:t>	</a:t>
            </a:r>
            <a:r>
              <a:rPr lang="en-US" sz="2400" dirty="0">
                <a:latin typeface="Consolas"/>
                <a:cs typeface="Consolas"/>
              </a:rPr>
              <a:t> </a:t>
            </a:r>
            <a:r>
              <a:rPr lang="en-US" sz="2400" dirty="0" smtClean="0">
                <a:latin typeface="Consolas"/>
                <a:cs typeface="Consolas"/>
              </a:rPr>
              <a:t>       -frame </a:t>
            </a:r>
            <a:r>
              <a:rPr lang="en-US" sz="2400" dirty="0">
                <a:latin typeface="Consolas"/>
                <a:cs typeface="Consolas"/>
              </a:rPr>
              <a:t>1 -clean</a:t>
            </a: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smtClean="0">
                <a:solidFill>
                  <a:schemeClr val="tx2">
                    <a:lumMod val="60000"/>
                    <a:lumOff val="40000"/>
                  </a:schemeClr>
                </a:solidFill>
                <a:latin typeface="Consolas"/>
                <a:cs typeface="Consolas"/>
              </a:rPr>
              <a:t>%.</a:t>
            </a:r>
            <a:r>
              <a:rPr lang="en-US" sz="2400" dirty="0" err="1" smtClean="0">
                <a:solidFill>
                  <a:schemeClr val="tx2">
                    <a:lumMod val="60000"/>
                    <a:lumOff val="40000"/>
                  </a:schemeClr>
                </a:solidFill>
                <a:latin typeface="Consolas"/>
                <a:cs typeface="Consolas"/>
              </a:rPr>
              <a:t>nxs</a:t>
            </a:r>
            <a:r>
              <a:rPr lang="en-US" sz="2400" dirty="0" smtClean="0">
                <a:latin typeface="Consolas"/>
                <a:cs typeface="Consolas"/>
              </a:rPr>
              <a:t>: </a:t>
            </a:r>
            <a:r>
              <a:rPr lang="en-US" sz="2400" dirty="0" smtClean="0">
                <a:solidFill>
                  <a:schemeClr val="accent3">
                    <a:lumMod val="75000"/>
                  </a:schemeClr>
                </a:solidFill>
                <a:latin typeface="Consolas"/>
                <a:cs typeface="Consolas"/>
              </a:rPr>
              <a:t>%.</a:t>
            </a:r>
            <a:r>
              <a:rPr lang="en-US" sz="2400" dirty="0" err="1" smtClean="0">
                <a:solidFill>
                  <a:schemeClr val="accent3">
                    <a:lumMod val="75000"/>
                  </a:schemeClr>
                </a:solidFill>
                <a:latin typeface="Consolas"/>
                <a:cs typeface="Consolas"/>
              </a:rPr>
              <a:t>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a:latin typeface="Consolas"/>
                <a:cs typeface="Consolas"/>
              </a:rPr>
              <a:t>muscle -quiet </a:t>
            </a:r>
            <a:r>
              <a:rPr lang="en-US" sz="2400" dirty="0" smtClean="0">
                <a:solidFill>
                  <a:srgbClr val="E46C0A"/>
                </a:solidFill>
                <a:latin typeface="Consolas"/>
                <a:cs typeface="Consolas"/>
              </a:rPr>
              <a:t>&lt;</a:t>
            </a:r>
            <a:r>
              <a:rPr lang="en-US" sz="2400" dirty="0" smtClean="0">
                <a:latin typeface="Consolas"/>
                <a:cs typeface="Consolas"/>
              </a:rPr>
              <a:t> </a:t>
            </a:r>
            <a:r>
              <a:rPr lang="en-US" sz="2400" dirty="0" smtClean="0">
                <a:solidFill>
                  <a:srgbClr val="558ED5"/>
                </a:solidFill>
                <a:latin typeface="Consolas"/>
                <a:cs typeface="Consolas"/>
              </a:rPr>
              <a:t>$&lt;</a:t>
            </a:r>
            <a:r>
              <a:rPr lang="en-US" sz="2400" dirty="0" smtClean="0">
                <a:latin typeface="Consolas"/>
                <a:cs typeface="Consolas"/>
              </a:rPr>
              <a:t> </a:t>
            </a:r>
            <a:r>
              <a:rPr lang="en-US" sz="2400" dirty="0" smtClean="0">
                <a:solidFill>
                  <a:srgbClr val="E46C0A"/>
                </a:solidFill>
                <a:latin typeface="Consolas"/>
                <a:cs typeface="Consolas"/>
              </a:rPr>
              <a:t>|</a:t>
            </a:r>
            <a:r>
              <a:rPr lang="en-US" sz="2400" dirty="0" smtClean="0">
                <a:latin typeface="Consolas"/>
                <a:cs typeface="Consolas"/>
              </a:rPr>
              <a:t> fasta2nexus </a:t>
            </a:r>
            <a:r>
              <a:rPr lang="en-US" sz="2400" dirty="0" smtClean="0">
                <a:solidFill>
                  <a:schemeClr val="accent6">
                    <a:lumMod val="75000"/>
                  </a:schemeClr>
                </a:solidFill>
                <a:latin typeface="Consolas"/>
                <a:cs typeface="Consolas"/>
              </a:rPr>
              <a:t>&gt;</a:t>
            </a:r>
            <a:r>
              <a:rPr lang="en-US" sz="2400" dirty="0" smtClean="0">
                <a:latin typeface="Consolas"/>
                <a:cs typeface="Consolas"/>
              </a:rPr>
              <a:t> </a:t>
            </a:r>
            <a:r>
              <a:rPr lang="en-US" sz="2400" dirty="0" smtClean="0">
                <a:solidFill>
                  <a:srgbClr val="77933C"/>
                </a:solidFill>
                <a:latin typeface="Consolas"/>
                <a:cs typeface="Consolas"/>
              </a:rPr>
              <a:t>$@</a:t>
            </a:r>
          </a:p>
          <a:p>
            <a:pPr marL="0" indent="0">
              <a:buNone/>
            </a:pPr>
            <a:endParaRPr lang="en-US" sz="2400" dirty="0" smtClean="0">
              <a:latin typeface="Consolas"/>
              <a:cs typeface="Consolas"/>
            </a:endParaRPr>
          </a:p>
          <a:p>
            <a:pPr marL="0" indent="0">
              <a:buNone/>
            </a:pPr>
            <a:endParaRPr lang="en-US" sz="2400" dirty="0">
              <a:latin typeface="Consolas"/>
              <a:cs typeface="Consolas"/>
            </a:endParaRPr>
          </a:p>
          <a:p>
            <a:pPr marL="0" indent="0">
              <a:buNone/>
            </a:pP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err="1">
                <a:solidFill>
                  <a:srgbClr val="558ED5"/>
                </a:solidFill>
                <a:latin typeface="Consolas"/>
                <a:cs typeface="Consolas"/>
              </a:rPr>
              <a:t>s</a:t>
            </a:r>
            <a:r>
              <a:rPr lang="en-US" sz="2400" dirty="0" err="1" smtClean="0">
                <a:solidFill>
                  <a:srgbClr val="558ED5"/>
                </a:solidFill>
                <a:latin typeface="Consolas"/>
                <a:cs typeface="Consolas"/>
              </a:rPr>
              <a:t>eqs_aa_freq.tsv</a:t>
            </a:r>
            <a:r>
              <a:rPr lang="en-US" sz="2400" dirty="0" smtClean="0">
                <a:latin typeface="Consolas"/>
                <a:cs typeface="Consolas"/>
              </a:rPr>
              <a:t>: </a:t>
            </a:r>
            <a:r>
              <a:rPr lang="en-US" sz="2400" dirty="0" err="1" smtClean="0">
                <a:solidFill>
                  <a:srgbClr val="77933C"/>
                </a:solidFill>
                <a:latin typeface="Consolas"/>
                <a:cs typeface="Consolas"/>
              </a:rPr>
              <a:t>seqs_aa.nxs</a:t>
            </a:r>
            <a:endParaRPr lang="en-US" sz="2400" dirty="0" smtClean="0">
              <a:solidFill>
                <a:srgbClr val="77933C"/>
              </a:solidFill>
              <a:latin typeface="Consolas"/>
              <a:cs typeface="Consolas"/>
            </a:endParaRPr>
          </a:p>
          <a:p>
            <a:pPr marL="0" indent="0">
              <a:buNone/>
            </a:pPr>
            <a:r>
              <a:rPr lang="en-US" sz="2400" dirty="0" smtClean="0">
                <a:latin typeface="Consolas"/>
                <a:cs typeface="Consolas"/>
              </a:rPr>
              <a:t>	</a:t>
            </a:r>
            <a:r>
              <a:rPr lang="en-US" sz="2400" dirty="0" err="1" smtClean="0">
                <a:latin typeface="Consolas"/>
                <a:cs typeface="Consolas"/>
              </a:rPr>
              <a:t>perl</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$&lt;</a:t>
            </a:r>
            <a:r>
              <a:rPr lang="en-US" sz="2400" dirty="0" smtClean="0">
                <a:latin typeface="Consolas"/>
                <a:cs typeface="Consolas"/>
              </a:rPr>
              <a:t> </a:t>
            </a:r>
            <a:r>
              <a:rPr lang="en-US" sz="2400" dirty="0" smtClean="0">
                <a:solidFill>
                  <a:srgbClr val="77933C"/>
                </a:solidFill>
                <a:latin typeface="Consolas"/>
                <a:cs typeface="Consolas"/>
              </a:rPr>
              <a:t>$@</a:t>
            </a:r>
            <a:r>
              <a:rPr lang="en-US" sz="2400" dirty="0" smtClean="0">
                <a:latin typeface="Consolas"/>
                <a:cs typeface="Consolas"/>
              </a:rPr>
              <a:t> 0.25 0.5</a:t>
            </a:r>
          </a:p>
        </p:txBody>
      </p:sp>
    </p:spTree>
    <p:extLst>
      <p:ext uri="{BB962C8B-B14F-4D97-AF65-F5344CB8AC3E}">
        <p14:creationId xmlns:p14="http://schemas.microsoft.com/office/powerpoint/2010/main" val="125189561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6583362"/>
          </a:xfrm>
        </p:spPr>
        <p:txBody>
          <a:bodyPr>
            <a:normAutofit/>
          </a:bodyPr>
          <a:lstStyle/>
          <a:p>
            <a:pPr marL="0" indent="0">
              <a:buNone/>
            </a:pPr>
            <a:r>
              <a:rPr lang="en-US" sz="2400" dirty="0" smtClean="0">
                <a:solidFill>
                  <a:schemeClr val="tx2">
                    <a:lumMod val="60000"/>
                    <a:lumOff val="40000"/>
                  </a:schemeClr>
                </a:solidFill>
                <a:latin typeface="Consolas"/>
                <a:cs typeface="Consolas"/>
              </a:rPr>
              <a:t>%_</a:t>
            </a:r>
            <a:r>
              <a:rPr lang="en-US" sz="2400" dirty="0" err="1" smtClean="0">
                <a:solidFill>
                  <a:schemeClr val="tx2">
                    <a:lumMod val="60000"/>
                    <a:lumOff val="40000"/>
                  </a:schemeClr>
                </a:solidFill>
                <a:latin typeface="Consolas"/>
                <a:cs typeface="Consolas"/>
              </a:rPr>
              <a:t>aa.fa</a:t>
            </a:r>
            <a:r>
              <a:rPr lang="en-US" sz="2400" dirty="0" smtClean="0">
                <a:latin typeface="Consolas"/>
                <a:cs typeface="Consolas"/>
              </a:rPr>
              <a:t>: </a:t>
            </a:r>
            <a:r>
              <a:rPr lang="en-US" sz="2400" dirty="0" smtClean="0">
                <a:solidFill>
                  <a:schemeClr val="accent3">
                    <a:lumMod val="75000"/>
                  </a:schemeClr>
                </a:solidFill>
                <a:latin typeface="Consolas"/>
                <a:cs typeface="Consolas"/>
              </a:rPr>
              <a:t>%_</a:t>
            </a:r>
            <a:r>
              <a:rPr lang="en-US" sz="2400" dirty="0" err="1" smtClean="0">
                <a:solidFill>
                  <a:schemeClr val="accent3">
                    <a:lumMod val="75000"/>
                  </a:schemeClr>
                </a:solidFill>
                <a:latin typeface="Consolas"/>
                <a:cs typeface="Consolas"/>
              </a:rPr>
              <a:t>na.fa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smtClean="0">
                <a:latin typeface="Consolas"/>
                <a:cs typeface="Consolas"/>
              </a:rPr>
              <a:t>transeq</a:t>
            </a:r>
            <a:r>
              <a:rPr lang="en-US" sz="2400" dirty="0" smtClean="0">
                <a:latin typeface="Consolas"/>
                <a:cs typeface="Consolas"/>
              </a:rPr>
              <a:t> -sequence </a:t>
            </a:r>
            <a:r>
              <a:rPr lang="en-US" sz="2400" dirty="0" smtClean="0">
                <a:solidFill>
                  <a:srgbClr val="77933C"/>
                </a:solidFill>
                <a:latin typeface="Consolas"/>
                <a:cs typeface="Consolas"/>
              </a:rPr>
              <a:t>$&lt;</a:t>
            </a:r>
            <a:r>
              <a:rPr lang="en-US" sz="2400" dirty="0" smtClean="0">
                <a:latin typeface="Consolas"/>
                <a:cs typeface="Consolas"/>
              </a:rPr>
              <a:t> -</a:t>
            </a:r>
            <a:r>
              <a:rPr lang="en-US" sz="2400" dirty="0" err="1" smtClean="0">
                <a:latin typeface="Consolas"/>
                <a:cs typeface="Consolas"/>
              </a:rPr>
              <a:t>outseq</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a:t>
            </a:r>
            <a:r>
              <a:rPr lang="en-US" sz="2400" dirty="0" smtClean="0">
                <a:latin typeface="Consolas"/>
                <a:cs typeface="Consolas"/>
              </a:rPr>
              <a:t> </a:t>
            </a:r>
            <a:r>
              <a:rPr lang="en-US" sz="2400" dirty="0" smtClean="0">
                <a:solidFill>
                  <a:schemeClr val="accent6">
                    <a:lumMod val="75000"/>
                  </a:schemeClr>
                </a:solidFill>
                <a:latin typeface="Consolas"/>
                <a:cs typeface="Consolas"/>
              </a:rPr>
              <a:t>\</a:t>
            </a:r>
          </a:p>
          <a:p>
            <a:pPr marL="0" indent="0">
              <a:buNone/>
            </a:pPr>
            <a:r>
              <a:rPr lang="en-US" sz="2400" dirty="0" smtClean="0">
                <a:latin typeface="Consolas"/>
                <a:cs typeface="Consolas"/>
              </a:rPr>
              <a:t>	</a:t>
            </a:r>
            <a:r>
              <a:rPr lang="en-US" sz="2400" dirty="0">
                <a:latin typeface="Consolas"/>
                <a:cs typeface="Consolas"/>
              </a:rPr>
              <a:t> </a:t>
            </a:r>
            <a:r>
              <a:rPr lang="en-US" sz="2400" dirty="0" smtClean="0">
                <a:latin typeface="Consolas"/>
                <a:cs typeface="Consolas"/>
              </a:rPr>
              <a:t>       -frame </a:t>
            </a:r>
            <a:r>
              <a:rPr lang="en-US" sz="2400" dirty="0" smtClean="0">
                <a:latin typeface="Consolas"/>
                <a:cs typeface="Consolas"/>
              </a:rPr>
              <a:t>1 -clean</a:t>
            </a: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smtClean="0">
                <a:solidFill>
                  <a:schemeClr val="tx2">
                    <a:lumMod val="60000"/>
                    <a:lumOff val="40000"/>
                  </a:schemeClr>
                </a:solidFill>
                <a:latin typeface="Consolas"/>
                <a:cs typeface="Consolas"/>
              </a:rPr>
              <a:t>%.</a:t>
            </a:r>
            <a:r>
              <a:rPr lang="en-US" sz="2400" dirty="0" err="1" smtClean="0">
                <a:solidFill>
                  <a:schemeClr val="tx2">
                    <a:lumMod val="60000"/>
                    <a:lumOff val="40000"/>
                  </a:schemeClr>
                </a:solidFill>
                <a:latin typeface="Consolas"/>
                <a:cs typeface="Consolas"/>
              </a:rPr>
              <a:t>nxs</a:t>
            </a:r>
            <a:r>
              <a:rPr lang="en-US" sz="2400" dirty="0" smtClean="0">
                <a:latin typeface="Consolas"/>
                <a:cs typeface="Consolas"/>
              </a:rPr>
              <a:t>: </a:t>
            </a:r>
            <a:r>
              <a:rPr lang="en-US" sz="2400" dirty="0" smtClean="0">
                <a:solidFill>
                  <a:schemeClr val="accent3">
                    <a:lumMod val="75000"/>
                  </a:schemeClr>
                </a:solidFill>
                <a:latin typeface="Consolas"/>
                <a:cs typeface="Consolas"/>
              </a:rPr>
              <a:t>%.</a:t>
            </a:r>
            <a:r>
              <a:rPr lang="en-US" sz="2400" dirty="0" err="1" smtClean="0">
                <a:solidFill>
                  <a:schemeClr val="accent3">
                    <a:lumMod val="75000"/>
                  </a:schemeClr>
                </a:solidFill>
                <a:latin typeface="Consolas"/>
                <a:cs typeface="Consolas"/>
              </a:rPr>
              <a:t>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a:latin typeface="Consolas"/>
                <a:cs typeface="Consolas"/>
              </a:rPr>
              <a:t>muscle -quiet </a:t>
            </a:r>
            <a:r>
              <a:rPr lang="en-US" sz="2400" dirty="0" smtClean="0">
                <a:solidFill>
                  <a:srgbClr val="E46C0A"/>
                </a:solidFill>
                <a:latin typeface="Consolas"/>
                <a:cs typeface="Consolas"/>
              </a:rPr>
              <a:t>&lt;</a:t>
            </a:r>
            <a:r>
              <a:rPr lang="en-US" sz="2400" dirty="0" smtClean="0">
                <a:latin typeface="Consolas"/>
                <a:cs typeface="Consolas"/>
              </a:rPr>
              <a:t> </a:t>
            </a:r>
            <a:r>
              <a:rPr lang="en-US" sz="2400" dirty="0" smtClean="0">
                <a:solidFill>
                  <a:srgbClr val="558ED5"/>
                </a:solidFill>
                <a:latin typeface="Consolas"/>
                <a:cs typeface="Consolas"/>
              </a:rPr>
              <a:t>$&lt;</a:t>
            </a:r>
            <a:r>
              <a:rPr lang="en-US" sz="2400" dirty="0" smtClean="0">
                <a:latin typeface="Consolas"/>
                <a:cs typeface="Consolas"/>
              </a:rPr>
              <a:t> </a:t>
            </a:r>
            <a:r>
              <a:rPr lang="en-US" sz="2400" dirty="0" smtClean="0">
                <a:solidFill>
                  <a:srgbClr val="E46C0A"/>
                </a:solidFill>
                <a:latin typeface="Consolas"/>
                <a:cs typeface="Consolas"/>
              </a:rPr>
              <a:t>|</a:t>
            </a:r>
            <a:r>
              <a:rPr lang="en-US" sz="2400" dirty="0" smtClean="0">
                <a:latin typeface="Consolas"/>
                <a:cs typeface="Consolas"/>
              </a:rPr>
              <a:t> fasta2nexus </a:t>
            </a:r>
            <a:r>
              <a:rPr lang="en-US" sz="2400" dirty="0" smtClean="0">
                <a:solidFill>
                  <a:schemeClr val="accent6">
                    <a:lumMod val="75000"/>
                  </a:schemeClr>
                </a:solidFill>
                <a:latin typeface="Consolas"/>
                <a:cs typeface="Consolas"/>
              </a:rPr>
              <a:t>&gt;</a:t>
            </a:r>
            <a:r>
              <a:rPr lang="en-US" sz="2400" dirty="0" smtClean="0">
                <a:latin typeface="Consolas"/>
                <a:cs typeface="Consolas"/>
              </a:rPr>
              <a:t> </a:t>
            </a:r>
            <a:r>
              <a:rPr lang="en-US" sz="2400" dirty="0" smtClean="0">
                <a:solidFill>
                  <a:srgbClr val="77933C"/>
                </a:solidFill>
                <a:latin typeface="Consolas"/>
                <a:cs typeface="Consolas"/>
              </a:rPr>
              <a:t>$@</a:t>
            </a:r>
          </a:p>
          <a:p>
            <a:pPr marL="0" indent="0">
              <a:buNone/>
            </a:pPr>
            <a:endParaRPr lang="en-US" sz="2400" dirty="0" smtClean="0">
              <a:latin typeface="Consolas"/>
              <a:cs typeface="Consolas"/>
            </a:endParaRPr>
          </a:p>
          <a:p>
            <a:pPr marL="0" indent="0">
              <a:buNone/>
            </a:pPr>
            <a:endParaRPr lang="en-US" sz="2400" dirty="0">
              <a:latin typeface="Consolas"/>
              <a:cs typeface="Consolas"/>
            </a:endParaRPr>
          </a:p>
          <a:p>
            <a:pPr marL="0" indent="0">
              <a:buNone/>
            </a:pP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smtClean="0">
                <a:solidFill>
                  <a:srgbClr val="558ED5"/>
                </a:solidFill>
                <a:latin typeface="Consolas"/>
                <a:cs typeface="Consolas"/>
              </a:rPr>
              <a:t>%</a:t>
            </a:r>
            <a:r>
              <a:rPr lang="en-US" sz="2400" dirty="0" smtClean="0">
                <a:solidFill>
                  <a:srgbClr val="558ED5"/>
                </a:solidFill>
                <a:latin typeface="Consolas"/>
                <a:cs typeface="Consolas"/>
              </a:rPr>
              <a:t>_</a:t>
            </a:r>
            <a:r>
              <a:rPr lang="en-US" sz="2400" dirty="0" err="1" smtClean="0">
                <a:solidFill>
                  <a:srgbClr val="558ED5"/>
                </a:solidFill>
                <a:latin typeface="Consolas"/>
                <a:cs typeface="Consolas"/>
              </a:rPr>
              <a:t>aa_freq.tsv</a:t>
            </a:r>
            <a:r>
              <a:rPr lang="en-US" sz="2400" dirty="0" smtClean="0">
                <a:latin typeface="Consolas"/>
                <a:cs typeface="Consolas"/>
              </a:rPr>
              <a:t>: </a:t>
            </a:r>
            <a:r>
              <a:rPr lang="en-US" sz="2400" dirty="0" smtClean="0">
                <a:solidFill>
                  <a:srgbClr val="77933C"/>
                </a:solidFill>
                <a:latin typeface="Consolas"/>
                <a:cs typeface="Consolas"/>
              </a:rPr>
              <a:t>%_</a:t>
            </a:r>
            <a:r>
              <a:rPr lang="en-US" sz="2400" dirty="0" err="1" smtClean="0">
                <a:solidFill>
                  <a:srgbClr val="77933C"/>
                </a:solidFill>
                <a:latin typeface="Consolas"/>
                <a:cs typeface="Consolas"/>
              </a:rPr>
              <a:t>aa.nxs</a:t>
            </a:r>
            <a:endParaRPr lang="en-US" sz="2400" dirty="0" smtClean="0">
              <a:solidFill>
                <a:srgbClr val="77933C"/>
              </a:solidFill>
              <a:latin typeface="Consolas"/>
              <a:cs typeface="Consolas"/>
            </a:endParaRPr>
          </a:p>
          <a:p>
            <a:pPr marL="0" indent="0">
              <a:buNone/>
            </a:pPr>
            <a:r>
              <a:rPr lang="en-US" sz="2400" dirty="0" smtClean="0">
                <a:latin typeface="Consolas"/>
                <a:cs typeface="Consolas"/>
              </a:rPr>
              <a:t>	</a:t>
            </a:r>
            <a:r>
              <a:rPr lang="en-US" sz="2400" dirty="0" err="1" smtClean="0">
                <a:latin typeface="Consolas"/>
                <a:cs typeface="Consolas"/>
              </a:rPr>
              <a:t>perl</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$&lt;</a:t>
            </a:r>
            <a:r>
              <a:rPr lang="en-US" sz="2400" dirty="0" smtClean="0">
                <a:latin typeface="Consolas"/>
                <a:cs typeface="Consolas"/>
              </a:rPr>
              <a:t> </a:t>
            </a:r>
            <a:r>
              <a:rPr lang="en-US" sz="2400" dirty="0" smtClean="0">
                <a:solidFill>
                  <a:srgbClr val="77933C"/>
                </a:solidFill>
                <a:latin typeface="Consolas"/>
                <a:cs typeface="Consolas"/>
              </a:rPr>
              <a:t>$@</a:t>
            </a:r>
            <a:r>
              <a:rPr lang="en-US" sz="2400" dirty="0" smtClean="0">
                <a:latin typeface="Consolas"/>
                <a:cs typeface="Consolas"/>
              </a:rPr>
              <a:t> 0.25 0.5</a:t>
            </a:r>
          </a:p>
        </p:txBody>
      </p:sp>
    </p:spTree>
    <p:extLst>
      <p:ext uri="{BB962C8B-B14F-4D97-AF65-F5344CB8AC3E}">
        <p14:creationId xmlns:p14="http://schemas.microsoft.com/office/powerpoint/2010/main" val="9619220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6583362"/>
          </a:xfrm>
        </p:spPr>
        <p:txBody>
          <a:bodyPr>
            <a:normAutofit/>
          </a:bodyPr>
          <a:lstStyle/>
          <a:p>
            <a:pPr marL="0" indent="0">
              <a:buNone/>
            </a:pPr>
            <a:r>
              <a:rPr lang="en-US" sz="2400" dirty="0" smtClean="0">
                <a:solidFill>
                  <a:schemeClr val="tx2">
                    <a:lumMod val="60000"/>
                    <a:lumOff val="40000"/>
                  </a:schemeClr>
                </a:solidFill>
                <a:latin typeface="Consolas"/>
                <a:cs typeface="Consolas"/>
              </a:rPr>
              <a:t>%_</a:t>
            </a:r>
            <a:r>
              <a:rPr lang="en-US" sz="2400" dirty="0" err="1" smtClean="0">
                <a:solidFill>
                  <a:schemeClr val="tx2">
                    <a:lumMod val="60000"/>
                    <a:lumOff val="40000"/>
                  </a:schemeClr>
                </a:solidFill>
                <a:latin typeface="Consolas"/>
                <a:cs typeface="Consolas"/>
              </a:rPr>
              <a:t>aa.fa</a:t>
            </a:r>
            <a:r>
              <a:rPr lang="en-US" sz="2400" dirty="0" smtClean="0">
                <a:latin typeface="Consolas"/>
                <a:cs typeface="Consolas"/>
              </a:rPr>
              <a:t>: </a:t>
            </a:r>
            <a:r>
              <a:rPr lang="en-US" sz="2400" dirty="0" smtClean="0">
                <a:solidFill>
                  <a:schemeClr val="accent3">
                    <a:lumMod val="75000"/>
                  </a:schemeClr>
                </a:solidFill>
                <a:latin typeface="Consolas"/>
                <a:cs typeface="Consolas"/>
              </a:rPr>
              <a:t>%_</a:t>
            </a:r>
            <a:r>
              <a:rPr lang="en-US" sz="2400" dirty="0" err="1" smtClean="0">
                <a:solidFill>
                  <a:schemeClr val="accent3">
                    <a:lumMod val="75000"/>
                  </a:schemeClr>
                </a:solidFill>
                <a:latin typeface="Consolas"/>
                <a:cs typeface="Consolas"/>
              </a:rPr>
              <a:t>na.fa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smtClean="0">
                <a:latin typeface="Consolas"/>
                <a:cs typeface="Consolas"/>
              </a:rPr>
              <a:t>transeq</a:t>
            </a:r>
            <a:r>
              <a:rPr lang="en-US" sz="2400" dirty="0" smtClean="0">
                <a:latin typeface="Consolas"/>
                <a:cs typeface="Consolas"/>
              </a:rPr>
              <a:t> -sequence </a:t>
            </a:r>
            <a:r>
              <a:rPr lang="en-US" sz="2400" dirty="0" smtClean="0">
                <a:solidFill>
                  <a:srgbClr val="77933C"/>
                </a:solidFill>
                <a:latin typeface="Consolas"/>
                <a:cs typeface="Consolas"/>
              </a:rPr>
              <a:t>$&lt;</a:t>
            </a:r>
            <a:r>
              <a:rPr lang="en-US" sz="2400" dirty="0" smtClean="0">
                <a:latin typeface="Consolas"/>
                <a:cs typeface="Consolas"/>
              </a:rPr>
              <a:t> -</a:t>
            </a:r>
            <a:r>
              <a:rPr lang="en-US" sz="2400" dirty="0" err="1" smtClean="0">
                <a:latin typeface="Consolas"/>
                <a:cs typeface="Consolas"/>
              </a:rPr>
              <a:t>outseq</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a:t>
            </a:r>
            <a:r>
              <a:rPr lang="en-US" sz="2400" dirty="0" smtClean="0">
                <a:latin typeface="Consolas"/>
                <a:cs typeface="Consolas"/>
              </a:rPr>
              <a:t> </a:t>
            </a:r>
            <a:r>
              <a:rPr lang="en-US" sz="2400" dirty="0" smtClean="0">
                <a:solidFill>
                  <a:schemeClr val="accent6">
                    <a:lumMod val="75000"/>
                  </a:schemeClr>
                </a:solidFill>
                <a:latin typeface="Consolas"/>
                <a:cs typeface="Consolas"/>
              </a:rPr>
              <a:t>\</a:t>
            </a:r>
          </a:p>
          <a:p>
            <a:pPr marL="0" indent="0">
              <a:buNone/>
            </a:pPr>
            <a:r>
              <a:rPr lang="en-US" sz="2400" dirty="0" smtClean="0">
                <a:latin typeface="Consolas"/>
                <a:cs typeface="Consolas"/>
              </a:rPr>
              <a:t>	</a:t>
            </a:r>
            <a:r>
              <a:rPr lang="en-US" sz="2400" dirty="0">
                <a:latin typeface="Consolas"/>
                <a:cs typeface="Consolas"/>
              </a:rPr>
              <a:t> </a:t>
            </a:r>
            <a:r>
              <a:rPr lang="en-US" sz="2400" dirty="0" smtClean="0">
                <a:latin typeface="Consolas"/>
                <a:cs typeface="Consolas"/>
              </a:rPr>
              <a:t>       -frame </a:t>
            </a:r>
            <a:r>
              <a:rPr lang="en-US" sz="2400" dirty="0" smtClean="0">
                <a:latin typeface="Consolas"/>
                <a:cs typeface="Consolas"/>
              </a:rPr>
              <a:t>1 -clean</a:t>
            </a: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smtClean="0">
                <a:solidFill>
                  <a:schemeClr val="tx2">
                    <a:lumMod val="60000"/>
                    <a:lumOff val="40000"/>
                  </a:schemeClr>
                </a:solidFill>
                <a:latin typeface="Consolas"/>
                <a:cs typeface="Consolas"/>
              </a:rPr>
              <a:t>%.</a:t>
            </a:r>
            <a:r>
              <a:rPr lang="en-US" sz="2400" dirty="0" err="1" smtClean="0">
                <a:solidFill>
                  <a:schemeClr val="tx2">
                    <a:lumMod val="60000"/>
                    <a:lumOff val="40000"/>
                  </a:schemeClr>
                </a:solidFill>
                <a:latin typeface="Consolas"/>
                <a:cs typeface="Consolas"/>
              </a:rPr>
              <a:t>nxs</a:t>
            </a:r>
            <a:r>
              <a:rPr lang="en-US" sz="2400" dirty="0" smtClean="0">
                <a:latin typeface="Consolas"/>
                <a:cs typeface="Consolas"/>
              </a:rPr>
              <a:t>: </a:t>
            </a:r>
            <a:r>
              <a:rPr lang="en-US" sz="2400" dirty="0" smtClean="0">
                <a:solidFill>
                  <a:schemeClr val="accent3">
                    <a:lumMod val="75000"/>
                  </a:schemeClr>
                </a:solidFill>
                <a:latin typeface="Consolas"/>
                <a:cs typeface="Consolas"/>
              </a:rPr>
              <a:t>%.</a:t>
            </a:r>
            <a:r>
              <a:rPr lang="en-US" sz="2400" dirty="0" err="1" smtClean="0">
                <a:solidFill>
                  <a:schemeClr val="accent3">
                    <a:lumMod val="75000"/>
                  </a:schemeClr>
                </a:solidFill>
                <a:latin typeface="Consolas"/>
                <a:cs typeface="Consolas"/>
              </a:rPr>
              <a:t>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a:latin typeface="Consolas"/>
                <a:cs typeface="Consolas"/>
              </a:rPr>
              <a:t>muscle -quiet </a:t>
            </a:r>
            <a:r>
              <a:rPr lang="en-US" sz="2400" dirty="0" smtClean="0">
                <a:solidFill>
                  <a:srgbClr val="E46C0A"/>
                </a:solidFill>
                <a:latin typeface="Consolas"/>
                <a:cs typeface="Consolas"/>
              </a:rPr>
              <a:t>&lt;</a:t>
            </a:r>
            <a:r>
              <a:rPr lang="en-US" sz="2400" dirty="0" smtClean="0">
                <a:latin typeface="Consolas"/>
                <a:cs typeface="Consolas"/>
              </a:rPr>
              <a:t> </a:t>
            </a:r>
            <a:r>
              <a:rPr lang="en-US" sz="2400" dirty="0" smtClean="0">
                <a:solidFill>
                  <a:srgbClr val="558ED5"/>
                </a:solidFill>
                <a:latin typeface="Consolas"/>
                <a:cs typeface="Consolas"/>
              </a:rPr>
              <a:t>$&lt;</a:t>
            </a:r>
            <a:r>
              <a:rPr lang="en-US" sz="2400" dirty="0" smtClean="0">
                <a:latin typeface="Consolas"/>
                <a:cs typeface="Consolas"/>
              </a:rPr>
              <a:t> </a:t>
            </a:r>
            <a:r>
              <a:rPr lang="en-US" sz="2400" dirty="0" smtClean="0">
                <a:solidFill>
                  <a:srgbClr val="E46C0A"/>
                </a:solidFill>
                <a:latin typeface="Consolas"/>
                <a:cs typeface="Consolas"/>
              </a:rPr>
              <a:t>|</a:t>
            </a:r>
            <a:r>
              <a:rPr lang="en-US" sz="2400" dirty="0" smtClean="0">
                <a:latin typeface="Consolas"/>
                <a:cs typeface="Consolas"/>
              </a:rPr>
              <a:t> fasta2nexus </a:t>
            </a:r>
            <a:r>
              <a:rPr lang="en-US" sz="2400" dirty="0" smtClean="0">
                <a:solidFill>
                  <a:schemeClr val="accent6">
                    <a:lumMod val="75000"/>
                  </a:schemeClr>
                </a:solidFill>
                <a:latin typeface="Consolas"/>
                <a:cs typeface="Consolas"/>
              </a:rPr>
              <a:t>&gt;</a:t>
            </a:r>
            <a:r>
              <a:rPr lang="en-US" sz="2400" dirty="0" smtClean="0">
                <a:latin typeface="Consolas"/>
                <a:cs typeface="Consolas"/>
              </a:rPr>
              <a:t> </a:t>
            </a:r>
            <a:r>
              <a:rPr lang="en-US" sz="2400" dirty="0" smtClean="0">
                <a:solidFill>
                  <a:srgbClr val="77933C"/>
                </a:solidFill>
                <a:latin typeface="Consolas"/>
                <a:cs typeface="Consolas"/>
              </a:rPr>
              <a:t>$@</a:t>
            </a:r>
          </a:p>
          <a:p>
            <a:pPr marL="0" indent="0">
              <a:buNone/>
            </a:pPr>
            <a:endParaRPr lang="en-US" sz="2400" dirty="0" smtClean="0">
              <a:latin typeface="Consolas"/>
              <a:cs typeface="Consolas"/>
            </a:endParaRPr>
          </a:p>
          <a:p>
            <a:pPr marL="0" indent="0">
              <a:buNone/>
            </a:pPr>
            <a:r>
              <a:rPr lang="en-US" sz="2400" dirty="0" smtClean="0">
                <a:latin typeface="Consolas"/>
                <a:cs typeface="Consolas"/>
              </a:rPr>
              <a:t># Keep intermediate alignments, for speed</a:t>
            </a:r>
          </a:p>
          <a:p>
            <a:pPr marL="0" indent="0">
              <a:buNone/>
            </a:pPr>
            <a:r>
              <a:rPr lang="en-US" sz="2400" dirty="0" smtClean="0">
                <a:latin typeface="Consolas"/>
                <a:cs typeface="Consolas"/>
              </a:rPr>
              <a:t>.PRECIOUS: </a:t>
            </a:r>
            <a:r>
              <a:rPr lang="en-US" sz="2400" dirty="0" smtClean="0">
                <a:solidFill>
                  <a:schemeClr val="tx2">
                    <a:lumMod val="60000"/>
                    <a:lumOff val="40000"/>
                  </a:schemeClr>
                </a:solidFill>
                <a:latin typeface="Consolas"/>
                <a:cs typeface="Consolas"/>
              </a:rPr>
              <a:t>%.</a:t>
            </a:r>
            <a:r>
              <a:rPr lang="en-US" sz="2400" dirty="0" err="1" smtClean="0">
                <a:solidFill>
                  <a:schemeClr val="tx2">
                    <a:lumMod val="60000"/>
                    <a:lumOff val="40000"/>
                  </a:schemeClr>
                </a:solidFill>
                <a:latin typeface="Consolas"/>
                <a:cs typeface="Consolas"/>
              </a:rPr>
              <a:t>nxs</a:t>
            </a:r>
            <a:endParaRPr lang="en-US" sz="2400" dirty="0">
              <a:solidFill>
                <a:schemeClr val="tx2">
                  <a:lumMod val="60000"/>
                  <a:lumOff val="40000"/>
                </a:schemeClr>
              </a:solidFill>
              <a:latin typeface="Consolas"/>
              <a:cs typeface="Consolas"/>
            </a:endParaRPr>
          </a:p>
          <a:p>
            <a:pPr marL="0" indent="0">
              <a:buNone/>
            </a:pPr>
            <a:endParaRPr lang="en-US" sz="2400" dirty="0">
              <a:latin typeface="Consolas"/>
              <a:cs typeface="Consolas"/>
            </a:endParaRPr>
          </a:p>
          <a:p>
            <a:pPr marL="0" indent="0">
              <a:buNone/>
            </a:pPr>
            <a:r>
              <a:rPr lang="en-US" sz="2400" dirty="0" smtClean="0">
                <a:solidFill>
                  <a:srgbClr val="558ED5"/>
                </a:solidFill>
                <a:latin typeface="Consolas"/>
                <a:cs typeface="Consolas"/>
              </a:rPr>
              <a:t>%</a:t>
            </a:r>
            <a:r>
              <a:rPr lang="en-US" sz="2400" dirty="0" smtClean="0">
                <a:solidFill>
                  <a:srgbClr val="558ED5"/>
                </a:solidFill>
                <a:latin typeface="Consolas"/>
                <a:cs typeface="Consolas"/>
              </a:rPr>
              <a:t>_</a:t>
            </a:r>
            <a:r>
              <a:rPr lang="en-US" sz="2400" dirty="0" err="1" smtClean="0">
                <a:solidFill>
                  <a:srgbClr val="558ED5"/>
                </a:solidFill>
                <a:latin typeface="Consolas"/>
                <a:cs typeface="Consolas"/>
              </a:rPr>
              <a:t>aa_freq.tsv</a:t>
            </a:r>
            <a:r>
              <a:rPr lang="en-US" sz="2400" dirty="0" smtClean="0">
                <a:latin typeface="Consolas"/>
                <a:cs typeface="Consolas"/>
              </a:rPr>
              <a:t>: </a:t>
            </a:r>
            <a:r>
              <a:rPr lang="en-US" sz="2400" dirty="0" smtClean="0">
                <a:solidFill>
                  <a:srgbClr val="77933C"/>
                </a:solidFill>
                <a:latin typeface="Consolas"/>
                <a:cs typeface="Consolas"/>
              </a:rPr>
              <a:t>%_</a:t>
            </a:r>
            <a:r>
              <a:rPr lang="en-US" sz="2400" dirty="0" err="1" smtClean="0">
                <a:solidFill>
                  <a:srgbClr val="77933C"/>
                </a:solidFill>
                <a:latin typeface="Consolas"/>
                <a:cs typeface="Consolas"/>
              </a:rPr>
              <a:t>aa.nxs</a:t>
            </a:r>
            <a:endParaRPr lang="en-US" sz="2400" dirty="0" smtClean="0">
              <a:solidFill>
                <a:srgbClr val="77933C"/>
              </a:solidFill>
              <a:latin typeface="Consolas"/>
              <a:cs typeface="Consolas"/>
            </a:endParaRPr>
          </a:p>
          <a:p>
            <a:pPr marL="0" indent="0">
              <a:buNone/>
            </a:pPr>
            <a:r>
              <a:rPr lang="en-US" sz="2400" dirty="0" smtClean="0">
                <a:latin typeface="Consolas"/>
                <a:cs typeface="Consolas"/>
              </a:rPr>
              <a:t>	</a:t>
            </a:r>
            <a:r>
              <a:rPr lang="en-US" sz="2400" dirty="0" err="1" smtClean="0">
                <a:latin typeface="Consolas"/>
                <a:cs typeface="Consolas"/>
              </a:rPr>
              <a:t>perl</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$&lt;</a:t>
            </a:r>
            <a:r>
              <a:rPr lang="en-US" sz="2400" dirty="0" smtClean="0">
                <a:latin typeface="Consolas"/>
                <a:cs typeface="Consolas"/>
              </a:rPr>
              <a:t> </a:t>
            </a:r>
            <a:r>
              <a:rPr lang="en-US" sz="2400" dirty="0" smtClean="0">
                <a:solidFill>
                  <a:srgbClr val="77933C"/>
                </a:solidFill>
                <a:latin typeface="Consolas"/>
                <a:cs typeface="Consolas"/>
              </a:rPr>
              <a:t>$@</a:t>
            </a:r>
            <a:r>
              <a:rPr lang="en-US" sz="2400" dirty="0" smtClean="0">
                <a:latin typeface="Consolas"/>
                <a:cs typeface="Consolas"/>
              </a:rPr>
              <a:t> 0.25 0.5</a:t>
            </a:r>
          </a:p>
        </p:txBody>
      </p:sp>
    </p:spTree>
    <p:extLst>
      <p:ext uri="{BB962C8B-B14F-4D97-AF65-F5344CB8AC3E}">
        <p14:creationId xmlns:p14="http://schemas.microsoft.com/office/powerpoint/2010/main" val="76509598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p:txBody>
          <a:bodyPr/>
          <a:lstStyle/>
          <a:p>
            <a:endParaRPr lang="en-US" dirty="0"/>
          </a:p>
        </p:txBody>
      </p:sp>
      <p:sp>
        <p:nvSpPr>
          <p:cNvPr id="4" name="Subtitle 2"/>
          <p:cNvSpPr txBox="1">
            <a:spLocks/>
          </p:cNvSpPr>
          <p:nvPr/>
        </p:nvSpPr>
        <p:spPr>
          <a:xfrm>
            <a:off x="0" y="6475187"/>
            <a:ext cx="9144000" cy="395514"/>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r>
              <a:rPr lang="en-US" sz="1600" dirty="0" smtClean="0">
                <a:solidFill>
                  <a:schemeClr val="bg1">
                    <a:lumMod val="50000"/>
                  </a:schemeClr>
                </a:solidFill>
              </a:rPr>
              <a:t>http://</a:t>
            </a:r>
            <a:r>
              <a:rPr lang="en-US" sz="1600" dirty="0" err="1" smtClean="0">
                <a:solidFill>
                  <a:schemeClr val="bg1">
                    <a:lumMod val="50000"/>
                  </a:schemeClr>
                </a:solidFill>
              </a:rPr>
              <a:t>vincebuffalo.org</a:t>
            </a:r>
            <a:r>
              <a:rPr lang="en-US" sz="1600" dirty="0" smtClean="0">
                <a:solidFill>
                  <a:schemeClr val="bg1">
                    <a:lumMod val="50000"/>
                  </a:schemeClr>
                </a:solidFill>
              </a:rPr>
              <a:t>/2012/03/08/the-beauty-of-bioconductor.html#information_leakage_and_statistics_at_every_level</a:t>
            </a:r>
            <a:endParaRPr lang="en-US" sz="1600" dirty="0">
              <a:solidFill>
                <a:schemeClr val="bg1">
                  <a:lumMod val="50000"/>
                </a:schemeClr>
              </a:solidFill>
            </a:endParaRPr>
          </a:p>
        </p:txBody>
      </p:sp>
    </p:spTree>
    <p:extLst>
      <p:ext uri="{BB962C8B-B14F-4D97-AF65-F5344CB8AC3E}">
        <p14:creationId xmlns:p14="http://schemas.microsoft.com/office/powerpoint/2010/main" val="279610827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a:cs typeface="Consolas"/>
              </a:rPr>
              <a:t>Makefile</a:t>
            </a:r>
            <a:r>
              <a:rPr lang="en-US" dirty="0" smtClean="0"/>
              <a:t> gotchas</a:t>
            </a:r>
            <a:endParaRPr lang="en-US" dirty="0"/>
          </a:p>
        </p:txBody>
      </p:sp>
      <p:sp>
        <p:nvSpPr>
          <p:cNvPr id="3" name="Content Placeholder 2"/>
          <p:cNvSpPr>
            <a:spLocks noGrp="1"/>
          </p:cNvSpPr>
          <p:nvPr>
            <p:ph idx="1"/>
          </p:nvPr>
        </p:nvSpPr>
        <p:spPr/>
        <p:txBody>
          <a:bodyPr>
            <a:normAutofit/>
          </a:bodyPr>
          <a:lstStyle/>
          <a:p>
            <a:r>
              <a:rPr lang="en-US" dirty="0" smtClean="0">
                <a:cs typeface="Calibri"/>
              </a:rPr>
              <a:t>Hard tabs vs. spaces</a:t>
            </a:r>
          </a:p>
          <a:p>
            <a:r>
              <a:rPr lang="en-US" dirty="0" smtClean="0">
                <a:cs typeface="Calibri"/>
              </a:rPr>
              <a:t>Force updates after changing </a:t>
            </a:r>
            <a:r>
              <a:rPr lang="en-US" dirty="0" err="1" smtClean="0">
                <a:latin typeface="Consolas"/>
                <a:cs typeface="Consolas"/>
              </a:rPr>
              <a:t>Makefile</a:t>
            </a:r>
            <a:endParaRPr lang="en-US" dirty="0" smtClean="0">
              <a:cs typeface="Calibri"/>
            </a:endParaRPr>
          </a:p>
          <a:p>
            <a:r>
              <a:rPr lang="en-US" dirty="0" smtClean="0">
                <a:cs typeface="Calibri"/>
              </a:rPr>
              <a:t>Change default behavior on error:</a:t>
            </a:r>
          </a:p>
          <a:p>
            <a:endParaRPr lang="en-US" dirty="0">
              <a:latin typeface="Consolas"/>
              <a:cs typeface="Consolas"/>
            </a:endParaRPr>
          </a:p>
          <a:p>
            <a:pPr marL="0" indent="0">
              <a:buNone/>
            </a:pPr>
            <a:r>
              <a:rPr lang="en-US" dirty="0" smtClean="0">
                <a:latin typeface="Consolas"/>
                <a:cs typeface="Consolas"/>
              </a:rPr>
              <a:t>SHELL:=/bin/bash</a:t>
            </a:r>
          </a:p>
          <a:p>
            <a:pPr marL="0" indent="0">
              <a:buNone/>
            </a:pPr>
            <a:r>
              <a:rPr lang="en-US" dirty="0" smtClean="0">
                <a:latin typeface="Consolas"/>
                <a:cs typeface="Consolas"/>
              </a:rPr>
              <a:t>export SHELLOPTS:=</a:t>
            </a:r>
            <a:r>
              <a:rPr lang="en-US" dirty="0" err="1" smtClean="0">
                <a:latin typeface="Consolas"/>
                <a:cs typeface="Consolas"/>
              </a:rPr>
              <a:t>errexit:pipefail</a:t>
            </a:r>
            <a:endParaRPr lang="en-US" dirty="0" smtClean="0">
              <a:latin typeface="Consolas"/>
              <a:cs typeface="Consolas"/>
            </a:endParaRPr>
          </a:p>
          <a:p>
            <a:pPr marL="0" indent="0">
              <a:buNone/>
            </a:pPr>
            <a:r>
              <a:rPr lang="en-US" dirty="0" smtClean="0">
                <a:latin typeface="Consolas"/>
                <a:cs typeface="Consolas"/>
              </a:rPr>
              <a:t>.DELETE_ON_ERROR:</a:t>
            </a:r>
            <a:endParaRPr lang="en-US" dirty="0">
              <a:latin typeface="Consolas"/>
              <a:cs typeface="Consolas"/>
            </a:endParaRPr>
          </a:p>
        </p:txBody>
      </p:sp>
    </p:spTree>
    <p:extLst>
      <p:ext uri="{BB962C8B-B14F-4D97-AF65-F5344CB8AC3E}">
        <p14:creationId xmlns:p14="http://schemas.microsoft.com/office/powerpoint/2010/main" val="373569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Parallelize!</a:t>
            </a:r>
            <a:endParaRPr lang="en-US" dirty="0"/>
          </a:p>
        </p:txBody>
      </p:sp>
      <p:sp>
        <p:nvSpPr>
          <p:cNvPr id="3" name="Content Placeholder 2"/>
          <p:cNvSpPr>
            <a:spLocks noGrp="1"/>
          </p:cNvSpPr>
          <p:nvPr>
            <p:ph idx="1"/>
          </p:nvPr>
        </p:nvSpPr>
        <p:spPr/>
        <p:txBody>
          <a:bodyPr/>
          <a:lstStyle/>
          <a:p>
            <a:r>
              <a:rPr lang="en-US" dirty="0" smtClean="0">
                <a:latin typeface="Consolas"/>
                <a:cs typeface="Consolas"/>
              </a:rPr>
              <a:t>make –j 24</a:t>
            </a:r>
          </a:p>
          <a:p>
            <a:r>
              <a:rPr lang="en-US" dirty="0" smtClean="0">
                <a:latin typeface="Consolas"/>
                <a:cs typeface="Consolas"/>
              </a:rPr>
              <a:t>parallel</a:t>
            </a:r>
          </a:p>
          <a:p>
            <a:r>
              <a:rPr lang="en-US" dirty="0" err="1" smtClean="0">
                <a:latin typeface="Consolas"/>
                <a:cs typeface="Consolas"/>
              </a:rPr>
              <a:t>xargs</a:t>
            </a:r>
            <a:r>
              <a:rPr lang="en-US" dirty="0" smtClean="0">
                <a:latin typeface="Consolas"/>
                <a:cs typeface="Consolas"/>
              </a:rPr>
              <a:t> –P 24</a:t>
            </a:r>
            <a:endParaRPr lang="en-US" dirty="0">
              <a:latin typeface="Consolas"/>
              <a:cs typeface="Consolas"/>
            </a:endParaRPr>
          </a:p>
        </p:txBody>
      </p:sp>
    </p:spTree>
    <p:extLst>
      <p:ext uri="{BB962C8B-B14F-4D97-AF65-F5344CB8AC3E}">
        <p14:creationId xmlns:p14="http://schemas.microsoft.com/office/powerpoint/2010/main" val="364500555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be parallelized?</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78580693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NCBI BLAST+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13267311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Workflows</a:t>
            </a:r>
            <a:endParaRPr lang="en-US" dirty="0"/>
          </a:p>
        </p:txBody>
      </p:sp>
      <p:sp>
        <p:nvSpPr>
          <p:cNvPr id="3" name="Content Placeholder 2"/>
          <p:cNvSpPr>
            <a:spLocks noGrp="1"/>
          </p:cNvSpPr>
          <p:nvPr>
            <p:ph idx="1"/>
          </p:nvPr>
        </p:nvSpPr>
        <p:spPr/>
        <p:txBody>
          <a:bodyPr/>
          <a:lstStyle/>
          <a:p>
            <a:r>
              <a:rPr lang="en-US" dirty="0" smtClean="0"/>
              <a:t>Pipelines</a:t>
            </a:r>
          </a:p>
          <a:p>
            <a:r>
              <a:rPr lang="en-US" dirty="0" smtClean="0"/>
              <a:t>Scripts</a:t>
            </a:r>
          </a:p>
          <a:p>
            <a:r>
              <a:rPr lang="en-US" dirty="0" smtClean="0"/>
              <a:t>Data cleanup</a:t>
            </a:r>
          </a:p>
          <a:p>
            <a:r>
              <a:rPr lang="en-US" dirty="0" smtClean="0"/>
              <a:t>Analysis steps</a:t>
            </a:r>
          </a:p>
          <a:p>
            <a:r>
              <a:rPr lang="en-US" dirty="0" smtClean="0"/>
              <a:t>Producing graphs and charts</a:t>
            </a:r>
          </a:p>
          <a:p>
            <a:r>
              <a:rPr lang="en-US" dirty="0" smtClean="0"/>
              <a:t>etc…</a:t>
            </a:r>
          </a:p>
          <a:p>
            <a:endParaRPr lang="en-US" dirty="0" smtClean="0"/>
          </a:p>
        </p:txBody>
      </p:sp>
    </p:spTree>
    <p:extLst>
      <p:ext uri="{BB962C8B-B14F-4D97-AF65-F5344CB8AC3E}">
        <p14:creationId xmlns:p14="http://schemas.microsoft.com/office/powerpoint/2010/main" val="1440627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Workflows</a:t>
            </a:r>
            <a:endParaRPr lang="en-US" dirty="0"/>
          </a:p>
        </p:txBody>
      </p:sp>
      <p:sp>
        <p:nvSpPr>
          <p:cNvPr id="3" name="Content Placeholder 2"/>
          <p:cNvSpPr>
            <a:spLocks noGrp="1"/>
          </p:cNvSpPr>
          <p:nvPr>
            <p:ph idx="1"/>
          </p:nvPr>
        </p:nvSpPr>
        <p:spPr/>
        <p:txBody>
          <a:bodyPr/>
          <a:lstStyle/>
          <a:p>
            <a:r>
              <a:rPr lang="en-US" dirty="0" smtClean="0"/>
              <a:t>Correct</a:t>
            </a:r>
            <a:endParaRPr lang="en-US" baseline="30000" dirty="0" smtClean="0"/>
          </a:p>
          <a:p>
            <a:r>
              <a:rPr lang="en-US" dirty="0" smtClean="0"/>
              <a:t>Reproducible</a:t>
            </a:r>
          </a:p>
          <a:p>
            <a:r>
              <a:rPr lang="en-US" dirty="0" smtClean="0"/>
              <a:t>Documented</a:t>
            </a:r>
          </a:p>
          <a:p>
            <a:endParaRPr lang="en-US" dirty="0" smtClean="0"/>
          </a:p>
          <a:p>
            <a:r>
              <a:rPr lang="en-US" dirty="0" smtClean="0"/>
              <a:t>Easy is better than tedious</a:t>
            </a:r>
          </a:p>
          <a:p>
            <a:r>
              <a:rPr lang="en-US" dirty="0" smtClean="0"/>
              <a:t>Fast is better than slow</a:t>
            </a:r>
          </a:p>
        </p:txBody>
      </p:sp>
      <p:sp>
        <p:nvSpPr>
          <p:cNvPr id="5" name="Subtitle 2"/>
          <p:cNvSpPr txBox="1">
            <a:spLocks/>
          </p:cNvSpPr>
          <p:nvPr/>
        </p:nvSpPr>
        <p:spPr>
          <a:xfrm>
            <a:off x="0" y="6475187"/>
            <a:ext cx="9144000" cy="39551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endParaRPr lang="en-US" sz="1400" dirty="0">
              <a:solidFill>
                <a:schemeClr val="bg1">
                  <a:lumMod val="50000"/>
                </a:schemeClr>
              </a:solidFill>
            </a:endParaRPr>
          </a:p>
        </p:txBody>
      </p:sp>
    </p:spTree>
    <p:extLst>
      <p:ext uri="{BB962C8B-B14F-4D97-AF65-F5344CB8AC3E}">
        <p14:creationId xmlns:p14="http://schemas.microsoft.com/office/powerpoint/2010/main" val="2851459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Workflows</a:t>
            </a:r>
            <a:endParaRPr lang="en-US" dirty="0"/>
          </a:p>
        </p:txBody>
      </p:sp>
      <p:sp>
        <p:nvSpPr>
          <p:cNvPr id="3" name="Content Placeholder 2"/>
          <p:cNvSpPr>
            <a:spLocks noGrp="1"/>
          </p:cNvSpPr>
          <p:nvPr>
            <p:ph idx="1"/>
          </p:nvPr>
        </p:nvSpPr>
        <p:spPr/>
        <p:txBody>
          <a:bodyPr/>
          <a:lstStyle/>
          <a:p>
            <a:r>
              <a:rPr lang="en-US" dirty="0" smtClean="0"/>
              <a:t>Correct</a:t>
            </a:r>
            <a:r>
              <a:rPr lang="en-US" dirty="0" smtClean="0">
                <a:solidFill>
                  <a:schemeClr val="accent6">
                    <a:lumMod val="75000"/>
                  </a:schemeClr>
                </a:solidFill>
              </a:rPr>
              <a:t>*</a:t>
            </a:r>
            <a:endParaRPr lang="en-US" baseline="30000" dirty="0" smtClean="0">
              <a:solidFill>
                <a:schemeClr val="accent6">
                  <a:lumMod val="75000"/>
                </a:schemeClr>
              </a:solidFill>
            </a:endParaRPr>
          </a:p>
          <a:p>
            <a:r>
              <a:rPr lang="en-US" dirty="0" smtClean="0"/>
              <a:t>Reproducible</a:t>
            </a:r>
          </a:p>
          <a:p>
            <a:r>
              <a:rPr lang="en-US" dirty="0" smtClean="0"/>
              <a:t>Documented</a:t>
            </a:r>
          </a:p>
          <a:p>
            <a:endParaRPr lang="en-US" dirty="0" smtClean="0"/>
          </a:p>
          <a:p>
            <a:r>
              <a:rPr lang="en-US" dirty="0" smtClean="0"/>
              <a:t>Easy is better than tedious</a:t>
            </a:r>
          </a:p>
          <a:p>
            <a:r>
              <a:rPr lang="en-US" dirty="0" smtClean="0"/>
              <a:t>Fast is better than slow</a:t>
            </a:r>
          </a:p>
          <a:p>
            <a:pPr marL="0" indent="0">
              <a:buNone/>
            </a:pPr>
            <a:endParaRPr lang="en-US" dirty="0" smtClean="0"/>
          </a:p>
        </p:txBody>
      </p:sp>
      <p:sp>
        <p:nvSpPr>
          <p:cNvPr id="5" name="Subtitle 2"/>
          <p:cNvSpPr txBox="1">
            <a:spLocks/>
          </p:cNvSpPr>
          <p:nvPr/>
        </p:nvSpPr>
        <p:spPr>
          <a:xfrm>
            <a:off x="0" y="6276769"/>
            <a:ext cx="9144000" cy="59393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r>
              <a:rPr lang="en-US" sz="1400" dirty="0" smtClean="0">
                <a:solidFill>
                  <a:schemeClr val="bg1">
                    <a:lumMod val="50000"/>
                  </a:schemeClr>
                </a:solidFill>
              </a:rPr>
              <a:t> * http://software-</a:t>
            </a:r>
            <a:r>
              <a:rPr lang="en-US" sz="1400" dirty="0" err="1" smtClean="0">
                <a:solidFill>
                  <a:schemeClr val="bg1">
                    <a:lumMod val="50000"/>
                  </a:schemeClr>
                </a:solidFill>
              </a:rPr>
              <a:t>carpentry.org</a:t>
            </a:r>
            <a:r>
              <a:rPr lang="en-US" sz="1400" dirty="0" smtClean="0">
                <a:solidFill>
                  <a:schemeClr val="bg1">
                    <a:lumMod val="50000"/>
                  </a:schemeClr>
                </a:solidFill>
              </a:rPr>
              <a:t>/blog/2013/02/correctness-</a:t>
            </a:r>
            <a:r>
              <a:rPr lang="en-US" sz="1400" dirty="0" err="1" smtClean="0">
                <a:solidFill>
                  <a:schemeClr val="bg1">
                    <a:lumMod val="50000"/>
                  </a:schemeClr>
                </a:solidFill>
              </a:rPr>
              <a:t>isnt</a:t>
            </a:r>
            <a:r>
              <a:rPr lang="en-US" sz="1400" dirty="0" smtClean="0">
                <a:solidFill>
                  <a:schemeClr val="bg1">
                    <a:lumMod val="50000"/>
                  </a:schemeClr>
                </a:solidFill>
              </a:rPr>
              <a:t>-</a:t>
            </a:r>
            <a:r>
              <a:rPr lang="en-US" sz="1400" dirty="0" err="1" smtClean="0">
                <a:solidFill>
                  <a:schemeClr val="bg1">
                    <a:lumMod val="50000"/>
                  </a:schemeClr>
                </a:solidFill>
              </a:rPr>
              <a:t>compelling.html</a:t>
            </a:r>
            <a:endParaRPr lang="en-US" sz="1400" dirty="0" smtClean="0">
              <a:solidFill>
                <a:schemeClr val="bg1">
                  <a:lumMod val="50000"/>
                </a:schemeClr>
              </a:solidFill>
            </a:endParaRPr>
          </a:p>
          <a:p>
            <a:pPr marL="0" indent="0" algn="r">
              <a:buNone/>
            </a:pPr>
            <a:r>
              <a:rPr lang="en-US" sz="1400" dirty="0" smtClean="0">
                <a:solidFill>
                  <a:schemeClr val="bg1">
                    <a:lumMod val="50000"/>
                  </a:schemeClr>
                </a:solidFill>
              </a:rPr>
              <a:t>http://</a:t>
            </a:r>
            <a:r>
              <a:rPr lang="en-US" sz="1400" dirty="0" err="1" smtClean="0">
                <a:solidFill>
                  <a:schemeClr val="bg1">
                    <a:lumMod val="50000"/>
                  </a:schemeClr>
                </a:solidFill>
              </a:rPr>
              <a:t>www.davidhbailey.com</a:t>
            </a:r>
            <a:r>
              <a:rPr lang="en-US" sz="1400" dirty="0" smtClean="0">
                <a:solidFill>
                  <a:schemeClr val="bg1">
                    <a:lumMod val="50000"/>
                  </a:schemeClr>
                </a:solidFill>
              </a:rPr>
              <a:t>/</a:t>
            </a:r>
            <a:r>
              <a:rPr lang="en-US" sz="1400" dirty="0" err="1" smtClean="0">
                <a:solidFill>
                  <a:schemeClr val="bg1">
                    <a:lumMod val="50000"/>
                  </a:schemeClr>
                </a:solidFill>
              </a:rPr>
              <a:t>dhbpapers</a:t>
            </a:r>
            <a:r>
              <a:rPr lang="en-US" sz="1400" dirty="0" smtClean="0">
                <a:solidFill>
                  <a:schemeClr val="bg1">
                    <a:lumMod val="50000"/>
                  </a:schemeClr>
                </a:solidFill>
              </a:rPr>
              <a:t>/</a:t>
            </a:r>
            <a:r>
              <a:rPr lang="en-US" sz="1400" dirty="0" err="1" smtClean="0">
                <a:solidFill>
                  <a:schemeClr val="bg1">
                    <a:lumMod val="50000"/>
                  </a:schemeClr>
                </a:solidFill>
              </a:rPr>
              <a:t>icerm-report.pdf</a:t>
            </a:r>
            <a:endParaRPr lang="en-US" sz="1400" dirty="0">
              <a:solidFill>
                <a:schemeClr val="bg1">
                  <a:lumMod val="50000"/>
                </a:schemeClr>
              </a:solidFill>
            </a:endParaRPr>
          </a:p>
        </p:txBody>
      </p:sp>
    </p:spTree>
    <p:extLst>
      <p:ext uri="{BB962C8B-B14F-4D97-AF65-F5344CB8AC3E}">
        <p14:creationId xmlns:p14="http://schemas.microsoft.com/office/powerpoint/2010/main" val="3271393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nsolas"/>
                <a:cs typeface="Consolas"/>
              </a:rPr>
              <a:t>make</a:t>
            </a:r>
            <a:endParaRPr lang="en-US" dirty="0">
              <a:latin typeface="Consolas"/>
              <a:cs typeface="Consolas"/>
            </a:endParaRPr>
          </a:p>
        </p:txBody>
      </p:sp>
      <p:sp>
        <p:nvSpPr>
          <p:cNvPr id="3" name="Content Placeholder 2"/>
          <p:cNvSpPr>
            <a:spLocks noGrp="1"/>
          </p:cNvSpPr>
          <p:nvPr>
            <p:ph idx="1"/>
          </p:nvPr>
        </p:nvSpPr>
        <p:spPr/>
        <p:txBody>
          <a:bodyPr/>
          <a:lstStyle/>
          <a:p>
            <a:r>
              <a:rPr lang="en-US" dirty="0" smtClean="0"/>
              <a:t>Produces (</a:t>
            </a:r>
            <a:r>
              <a:rPr lang="en-US" i="1" dirty="0" smtClean="0"/>
              <a:t>makes</a:t>
            </a:r>
            <a:r>
              <a:rPr lang="en-US" dirty="0" smtClean="0"/>
              <a:t>) files using recipes</a:t>
            </a:r>
          </a:p>
          <a:p>
            <a:r>
              <a:rPr lang="en-US" dirty="0" smtClean="0"/>
              <a:t>Recipes are plain text files named </a:t>
            </a:r>
            <a:r>
              <a:rPr lang="en-US" i="1" dirty="0" err="1" smtClean="0">
                <a:latin typeface="Consolas"/>
                <a:cs typeface="Consolas"/>
              </a:rPr>
              <a:t>Makefile</a:t>
            </a:r>
            <a:endParaRPr lang="en-US" i="1" dirty="0" smtClean="0">
              <a:latin typeface="Consolas"/>
              <a:cs typeface="Consolas"/>
            </a:endParaRPr>
          </a:p>
          <a:p>
            <a:r>
              <a:rPr lang="en-US" dirty="0" smtClean="0">
                <a:cs typeface="Consolas"/>
              </a:rPr>
              <a:t>Language agnostic</a:t>
            </a:r>
            <a:endParaRPr lang="en-US" i="1" dirty="0" smtClean="0">
              <a:latin typeface="Consolas"/>
              <a:cs typeface="Consolas"/>
            </a:endParaRPr>
          </a:p>
          <a:p>
            <a:endParaRPr lang="en-US" i="1" dirty="0" smtClean="0">
              <a:latin typeface="Consolas"/>
              <a:cs typeface="Consolas"/>
            </a:endParaRPr>
          </a:p>
          <a:p>
            <a:r>
              <a:rPr lang="en-US" dirty="0" smtClean="0"/>
              <a:t>Simple to start, allows complexity</a:t>
            </a:r>
          </a:p>
        </p:txBody>
      </p:sp>
    </p:spTree>
    <p:extLst>
      <p:ext uri="{BB962C8B-B14F-4D97-AF65-F5344CB8AC3E}">
        <p14:creationId xmlns:p14="http://schemas.microsoft.com/office/powerpoint/2010/main" val="311587265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a:cs typeface="Consolas"/>
              </a:rPr>
              <a:t>Makefile</a:t>
            </a:r>
            <a:r>
              <a:rPr lang="en-US" dirty="0" smtClean="0">
                <a:latin typeface="Consolas"/>
                <a:cs typeface="Consolas"/>
              </a:rPr>
              <a:t> </a:t>
            </a:r>
            <a:r>
              <a:rPr lang="en-US" dirty="0" smtClean="0"/>
              <a:t>recipes</a:t>
            </a:r>
            <a:endParaRPr lang="en-US" dirty="0"/>
          </a:p>
        </p:txBody>
      </p:sp>
      <p:sp>
        <p:nvSpPr>
          <p:cNvPr id="3" name="Content Placeholder 2"/>
          <p:cNvSpPr>
            <a:spLocks noGrp="1"/>
          </p:cNvSpPr>
          <p:nvPr>
            <p:ph idx="1"/>
          </p:nvPr>
        </p:nvSpPr>
        <p:spPr/>
        <p:txBody>
          <a:bodyPr/>
          <a:lstStyle/>
          <a:p>
            <a:r>
              <a:rPr lang="en-US" dirty="0" smtClean="0">
                <a:cs typeface="Consolas"/>
              </a:rPr>
              <a:t>Filename(s) to make = </a:t>
            </a:r>
            <a:r>
              <a:rPr lang="en-US" i="1" dirty="0" smtClean="0">
                <a:cs typeface="Consolas"/>
              </a:rPr>
              <a:t>targets</a:t>
            </a:r>
            <a:endParaRPr lang="en-US" dirty="0" smtClean="0">
              <a:cs typeface="Consolas"/>
            </a:endParaRPr>
          </a:p>
          <a:p>
            <a:r>
              <a:rPr lang="en-US" dirty="0" smtClean="0">
                <a:cs typeface="Consolas"/>
              </a:rPr>
              <a:t>Necessary input file(s) = </a:t>
            </a:r>
            <a:r>
              <a:rPr lang="en-US" i="1" dirty="0" smtClean="0">
                <a:solidFill>
                  <a:srgbClr val="000000"/>
                </a:solidFill>
                <a:cs typeface="Consolas"/>
              </a:rPr>
              <a:t>prerequisites</a:t>
            </a:r>
            <a:endParaRPr lang="en-US" dirty="0" smtClean="0">
              <a:solidFill>
                <a:srgbClr val="000000"/>
              </a:solidFill>
              <a:cs typeface="Consolas"/>
            </a:endParaRPr>
          </a:p>
          <a:p>
            <a:r>
              <a:rPr lang="en-US" dirty="0" smtClean="0">
                <a:cs typeface="Consolas"/>
              </a:rPr>
              <a:t>A set of commands to run = </a:t>
            </a:r>
            <a:r>
              <a:rPr lang="en-US" i="1" dirty="0" smtClean="0">
                <a:cs typeface="Consolas"/>
              </a:rPr>
              <a:t>actions</a:t>
            </a:r>
            <a:endParaRPr lang="en-US" dirty="0" smtClean="0">
              <a:cs typeface="Consolas"/>
            </a:endParaRPr>
          </a:p>
          <a:p>
            <a:endParaRPr lang="en-US" dirty="0"/>
          </a:p>
        </p:txBody>
      </p:sp>
    </p:spTree>
    <p:extLst>
      <p:ext uri="{BB962C8B-B14F-4D97-AF65-F5344CB8AC3E}">
        <p14:creationId xmlns:p14="http://schemas.microsoft.com/office/powerpoint/2010/main" val="293860986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a:cs typeface="Consolas"/>
              </a:rPr>
              <a:t>Makefile</a:t>
            </a:r>
            <a:r>
              <a:rPr lang="en-US" dirty="0" smtClean="0">
                <a:latin typeface="Consolas"/>
                <a:cs typeface="Consolas"/>
              </a:rPr>
              <a:t> </a:t>
            </a:r>
            <a:r>
              <a:rPr lang="en-US" dirty="0" smtClean="0"/>
              <a:t>recipes</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cs typeface="Consolas"/>
              </a:rPr>
              <a:t>Filename(s) to make = </a:t>
            </a:r>
            <a:r>
              <a:rPr lang="en-US" i="1" dirty="0" smtClean="0">
                <a:solidFill>
                  <a:srgbClr val="558ED5"/>
                </a:solidFill>
                <a:cs typeface="Consolas"/>
              </a:rPr>
              <a:t>targets</a:t>
            </a:r>
            <a:endParaRPr lang="en-US" dirty="0" smtClean="0">
              <a:cs typeface="Consolas"/>
            </a:endParaRPr>
          </a:p>
          <a:p>
            <a:r>
              <a:rPr lang="en-US" dirty="0" smtClean="0">
                <a:cs typeface="Consolas"/>
              </a:rPr>
              <a:t>Necessary input file(s) = </a:t>
            </a:r>
            <a:r>
              <a:rPr lang="en-US" i="1" dirty="0" smtClean="0">
                <a:solidFill>
                  <a:schemeClr val="accent3">
                    <a:lumMod val="75000"/>
                  </a:schemeClr>
                </a:solidFill>
                <a:cs typeface="Consolas"/>
              </a:rPr>
              <a:t>prerequisites</a:t>
            </a:r>
            <a:endParaRPr lang="en-US" dirty="0" smtClean="0">
              <a:cs typeface="Consolas"/>
            </a:endParaRPr>
          </a:p>
          <a:p>
            <a:r>
              <a:rPr lang="en-US" dirty="0" smtClean="0">
                <a:cs typeface="Consolas"/>
              </a:rPr>
              <a:t>A set of commands to run = </a:t>
            </a:r>
            <a:r>
              <a:rPr lang="en-US" i="1" dirty="0" smtClean="0">
                <a:cs typeface="Consolas"/>
              </a:rPr>
              <a:t>actions</a:t>
            </a:r>
            <a:endParaRPr lang="en-US" dirty="0" smtClean="0">
              <a:cs typeface="Consolas"/>
            </a:endParaRPr>
          </a:p>
          <a:p>
            <a:endParaRPr lang="en-US" dirty="0">
              <a:cs typeface="Consolas"/>
            </a:endParaRPr>
          </a:p>
          <a:p>
            <a:pPr marL="0" indent="0">
              <a:buNone/>
            </a:pPr>
            <a:r>
              <a:rPr lang="en-US" dirty="0" err="1" smtClean="0">
                <a:solidFill>
                  <a:schemeClr val="tx2">
                    <a:lumMod val="60000"/>
                    <a:lumOff val="40000"/>
                  </a:schemeClr>
                </a:solidFill>
                <a:latin typeface="Consolas"/>
                <a:cs typeface="Consolas"/>
              </a:rPr>
              <a:t>seqs_aa.fasta</a:t>
            </a:r>
            <a:r>
              <a:rPr lang="en-US" dirty="0" smtClean="0">
                <a:latin typeface="Consolas"/>
                <a:cs typeface="Consolas"/>
              </a:rPr>
              <a:t>: </a:t>
            </a:r>
            <a:r>
              <a:rPr lang="en-US" dirty="0" err="1" smtClean="0">
                <a:solidFill>
                  <a:schemeClr val="accent3">
                    <a:lumMod val="75000"/>
                  </a:schemeClr>
                </a:solidFill>
                <a:latin typeface="Consolas"/>
                <a:cs typeface="Consolas"/>
              </a:rPr>
              <a:t>seqs_na.fasta</a:t>
            </a:r>
            <a:endParaRPr lang="en-US" dirty="0" smtClean="0">
              <a:solidFill>
                <a:schemeClr val="accent3">
                  <a:lumMod val="75000"/>
                </a:schemeClr>
              </a:solidFill>
              <a:latin typeface="Consolas"/>
              <a:cs typeface="Consolas"/>
            </a:endParaRPr>
          </a:p>
          <a:p>
            <a:pPr marL="0" indent="0">
              <a:buNone/>
            </a:pPr>
            <a:r>
              <a:rPr lang="en-US" dirty="0">
                <a:latin typeface="Consolas"/>
                <a:cs typeface="Consolas"/>
              </a:rPr>
              <a:t>	</a:t>
            </a:r>
            <a:r>
              <a:rPr lang="en-US" dirty="0" err="1" smtClean="0">
                <a:latin typeface="Consolas"/>
                <a:cs typeface="Consolas"/>
              </a:rPr>
              <a:t>transeq</a:t>
            </a:r>
            <a:r>
              <a:rPr lang="en-US" dirty="0" smtClean="0">
                <a:latin typeface="Consolas"/>
                <a:cs typeface="Consolas"/>
              </a:rPr>
              <a:t> -sequence </a:t>
            </a:r>
            <a:r>
              <a:rPr lang="en-US" dirty="0" smtClean="0">
                <a:solidFill>
                  <a:srgbClr val="77933C"/>
                </a:solidFill>
                <a:latin typeface="Consolas"/>
                <a:cs typeface="Consolas"/>
              </a:rPr>
              <a:t>$&lt;</a:t>
            </a:r>
            <a:r>
              <a:rPr lang="en-US" dirty="0" smtClean="0">
                <a:latin typeface="Consolas"/>
                <a:cs typeface="Consolas"/>
              </a:rPr>
              <a:t> -</a:t>
            </a:r>
            <a:r>
              <a:rPr lang="en-US" dirty="0" err="1" smtClean="0">
                <a:latin typeface="Consolas"/>
                <a:cs typeface="Consolas"/>
              </a:rPr>
              <a:t>outseq</a:t>
            </a:r>
            <a:r>
              <a:rPr lang="en-US" dirty="0" smtClean="0">
                <a:latin typeface="Consolas"/>
                <a:cs typeface="Consolas"/>
              </a:rPr>
              <a:t> </a:t>
            </a:r>
            <a:r>
              <a:rPr lang="en-US" dirty="0" smtClean="0">
                <a:solidFill>
                  <a:schemeClr val="tx2">
                    <a:lumMod val="60000"/>
                    <a:lumOff val="40000"/>
                  </a:schemeClr>
                </a:solidFill>
                <a:latin typeface="Consolas"/>
                <a:cs typeface="Consolas"/>
              </a:rPr>
              <a:t>$@</a:t>
            </a:r>
            <a:r>
              <a:rPr lang="en-US" dirty="0" smtClean="0">
                <a:latin typeface="Consolas"/>
                <a:cs typeface="Consolas"/>
              </a:rPr>
              <a:t> </a:t>
            </a:r>
            <a:r>
              <a:rPr lang="en-US" dirty="0" smtClean="0">
                <a:solidFill>
                  <a:schemeClr val="accent6">
                    <a:lumMod val="75000"/>
                  </a:schemeClr>
                </a:solidFill>
                <a:latin typeface="Consolas"/>
                <a:cs typeface="Consolas"/>
              </a:rPr>
              <a:t>\</a:t>
            </a:r>
          </a:p>
          <a:p>
            <a:pPr marL="0" indent="0">
              <a:buNone/>
            </a:pPr>
            <a:r>
              <a:rPr lang="en-US" dirty="0" smtClean="0">
                <a:latin typeface="Consolas"/>
                <a:cs typeface="Consolas"/>
              </a:rPr>
              <a:t>	</a:t>
            </a:r>
            <a:r>
              <a:rPr lang="en-US" dirty="0">
                <a:latin typeface="Consolas"/>
                <a:cs typeface="Consolas"/>
              </a:rPr>
              <a:t> </a:t>
            </a:r>
            <a:r>
              <a:rPr lang="en-US" dirty="0" smtClean="0">
                <a:latin typeface="Consolas"/>
                <a:cs typeface="Consolas"/>
              </a:rPr>
              <a:t>       -frame </a:t>
            </a:r>
            <a:r>
              <a:rPr lang="en-US" dirty="0">
                <a:latin typeface="Consolas"/>
                <a:cs typeface="Consolas"/>
              </a:rPr>
              <a:t>1 -clean</a:t>
            </a:r>
            <a:endParaRPr lang="en-US" dirty="0" smtClean="0">
              <a:latin typeface="Consolas"/>
              <a:cs typeface="Consolas"/>
            </a:endParaRPr>
          </a:p>
        </p:txBody>
      </p:sp>
    </p:spTree>
    <p:extLst>
      <p:ext uri="{BB962C8B-B14F-4D97-AF65-F5344CB8AC3E}">
        <p14:creationId xmlns:p14="http://schemas.microsoft.com/office/powerpoint/2010/main" val="94737305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6583362"/>
          </a:xfrm>
        </p:spPr>
        <p:txBody>
          <a:bodyPr>
            <a:normAutofit/>
          </a:bodyPr>
          <a:lstStyle/>
          <a:p>
            <a:pPr marL="0" indent="0">
              <a:buNone/>
            </a:pPr>
            <a:r>
              <a:rPr lang="en-US" sz="2400" dirty="0" err="1" smtClean="0">
                <a:solidFill>
                  <a:schemeClr val="tx2">
                    <a:lumMod val="60000"/>
                    <a:lumOff val="40000"/>
                  </a:schemeClr>
                </a:solidFill>
                <a:latin typeface="Consolas"/>
                <a:cs typeface="Consolas"/>
              </a:rPr>
              <a:t>seqs_aa.fa</a:t>
            </a:r>
            <a:r>
              <a:rPr lang="en-US" sz="2400" dirty="0" smtClean="0">
                <a:latin typeface="Consolas"/>
                <a:cs typeface="Consolas"/>
              </a:rPr>
              <a:t>: </a:t>
            </a:r>
            <a:r>
              <a:rPr lang="en-US" sz="2400" dirty="0" err="1" smtClean="0">
                <a:solidFill>
                  <a:schemeClr val="accent3">
                    <a:lumMod val="75000"/>
                  </a:schemeClr>
                </a:solidFill>
                <a:latin typeface="Consolas"/>
                <a:cs typeface="Consolas"/>
              </a:rPr>
              <a:t>seqs_na.fa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smtClean="0">
                <a:latin typeface="Consolas"/>
                <a:cs typeface="Consolas"/>
              </a:rPr>
              <a:t>transeq</a:t>
            </a:r>
            <a:r>
              <a:rPr lang="en-US" sz="2400" dirty="0" smtClean="0">
                <a:latin typeface="Consolas"/>
                <a:cs typeface="Consolas"/>
              </a:rPr>
              <a:t> -sequence </a:t>
            </a:r>
            <a:r>
              <a:rPr lang="en-US" sz="2400" dirty="0" smtClean="0">
                <a:solidFill>
                  <a:srgbClr val="77933C"/>
                </a:solidFill>
                <a:latin typeface="Consolas"/>
                <a:cs typeface="Consolas"/>
              </a:rPr>
              <a:t>$&lt;</a:t>
            </a:r>
            <a:r>
              <a:rPr lang="en-US" sz="2400" dirty="0" smtClean="0">
                <a:latin typeface="Consolas"/>
                <a:cs typeface="Consolas"/>
              </a:rPr>
              <a:t> -</a:t>
            </a:r>
            <a:r>
              <a:rPr lang="en-US" sz="2400" dirty="0" err="1" smtClean="0">
                <a:latin typeface="Consolas"/>
                <a:cs typeface="Consolas"/>
              </a:rPr>
              <a:t>outseq</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a:t>
            </a:r>
            <a:r>
              <a:rPr lang="en-US" sz="2400" dirty="0" smtClean="0">
                <a:latin typeface="Consolas"/>
                <a:cs typeface="Consolas"/>
              </a:rPr>
              <a:t> </a:t>
            </a:r>
            <a:r>
              <a:rPr lang="en-US" sz="2400" dirty="0" smtClean="0">
                <a:solidFill>
                  <a:schemeClr val="accent6">
                    <a:lumMod val="75000"/>
                  </a:schemeClr>
                </a:solidFill>
                <a:latin typeface="Consolas"/>
                <a:cs typeface="Consolas"/>
              </a:rPr>
              <a:t>\</a:t>
            </a:r>
          </a:p>
          <a:p>
            <a:pPr marL="0" indent="0">
              <a:buNone/>
            </a:pPr>
            <a:r>
              <a:rPr lang="en-US" sz="2400" dirty="0" smtClean="0">
                <a:latin typeface="Consolas"/>
                <a:cs typeface="Consolas"/>
              </a:rPr>
              <a:t>	</a:t>
            </a:r>
            <a:r>
              <a:rPr lang="en-US" sz="2400" dirty="0">
                <a:latin typeface="Consolas"/>
                <a:cs typeface="Consolas"/>
              </a:rPr>
              <a:t> </a:t>
            </a:r>
            <a:r>
              <a:rPr lang="en-US" sz="2400" dirty="0" smtClean="0">
                <a:latin typeface="Consolas"/>
                <a:cs typeface="Consolas"/>
              </a:rPr>
              <a:t>       -frame </a:t>
            </a:r>
            <a:r>
              <a:rPr lang="en-US" sz="2400" dirty="0">
                <a:latin typeface="Consolas"/>
                <a:cs typeface="Consolas"/>
              </a:rPr>
              <a:t>1 -clean</a:t>
            </a: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err="1" smtClean="0">
                <a:solidFill>
                  <a:schemeClr val="tx2">
                    <a:lumMod val="60000"/>
                    <a:lumOff val="40000"/>
                  </a:schemeClr>
                </a:solidFill>
                <a:latin typeface="Consolas"/>
                <a:cs typeface="Consolas"/>
              </a:rPr>
              <a:t>seqs_aa.aligned.fa</a:t>
            </a:r>
            <a:r>
              <a:rPr lang="en-US" sz="2400" dirty="0" smtClean="0">
                <a:latin typeface="Consolas"/>
                <a:cs typeface="Consolas"/>
              </a:rPr>
              <a:t>: </a:t>
            </a:r>
            <a:r>
              <a:rPr lang="en-US" sz="2400" dirty="0" err="1" smtClean="0">
                <a:solidFill>
                  <a:schemeClr val="accent3">
                    <a:lumMod val="75000"/>
                  </a:schemeClr>
                </a:solidFill>
                <a:latin typeface="Consolas"/>
                <a:cs typeface="Consolas"/>
              </a:rPr>
              <a:t>seqs_aa.fa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smtClean="0">
                <a:latin typeface="Consolas"/>
                <a:cs typeface="Consolas"/>
              </a:rPr>
              <a:t>muscle </a:t>
            </a:r>
            <a:r>
              <a:rPr lang="en-US" sz="2400" dirty="0" smtClean="0">
                <a:solidFill>
                  <a:srgbClr val="E46C0A"/>
                </a:solidFill>
                <a:latin typeface="Consolas"/>
                <a:cs typeface="Consolas"/>
              </a:rPr>
              <a:t>&lt;</a:t>
            </a:r>
            <a:r>
              <a:rPr lang="en-US" sz="2400" dirty="0" smtClean="0">
                <a:latin typeface="Consolas"/>
                <a:cs typeface="Consolas"/>
              </a:rPr>
              <a:t> </a:t>
            </a:r>
            <a:r>
              <a:rPr lang="en-US" sz="2400" dirty="0" smtClean="0">
                <a:solidFill>
                  <a:srgbClr val="558ED5"/>
                </a:solidFill>
                <a:latin typeface="Consolas"/>
                <a:cs typeface="Consolas"/>
              </a:rPr>
              <a:t>$&lt;</a:t>
            </a:r>
            <a:r>
              <a:rPr lang="en-US" sz="2400" dirty="0" smtClean="0">
                <a:latin typeface="Consolas"/>
                <a:cs typeface="Consolas"/>
              </a:rPr>
              <a:t> </a:t>
            </a:r>
            <a:r>
              <a:rPr lang="en-US" sz="2400" dirty="0" smtClean="0">
                <a:solidFill>
                  <a:srgbClr val="E46C0A"/>
                </a:solidFill>
                <a:latin typeface="Consolas"/>
                <a:cs typeface="Consolas"/>
              </a:rPr>
              <a:t>&gt;</a:t>
            </a:r>
            <a:r>
              <a:rPr lang="en-US" sz="2400" dirty="0" smtClean="0">
                <a:latin typeface="Consolas"/>
                <a:cs typeface="Consolas"/>
              </a:rPr>
              <a:t> </a:t>
            </a:r>
            <a:r>
              <a:rPr lang="en-US" sz="2400" dirty="0" smtClean="0">
                <a:solidFill>
                  <a:srgbClr val="77933C"/>
                </a:solidFill>
                <a:latin typeface="Consolas"/>
                <a:cs typeface="Consolas"/>
              </a:rPr>
              <a:t>$@</a:t>
            </a:r>
          </a:p>
          <a:p>
            <a:pPr marL="0" indent="0">
              <a:buNone/>
            </a:pPr>
            <a:endParaRPr lang="en-US" sz="2400" dirty="0">
              <a:latin typeface="Consolas"/>
              <a:cs typeface="Consolas"/>
            </a:endParaRPr>
          </a:p>
          <a:p>
            <a:pPr marL="0" indent="0">
              <a:buNone/>
            </a:pPr>
            <a:r>
              <a:rPr lang="en-US" sz="2400" dirty="0" err="1">
                <a:solidFill>
                  <a:srgbClr val="558ED5"/>
                </a:solidFill>
                <a:latin typeface="Consolas"/>
                <a:cs typeface="Consolas"/>
              </a:rPr>
              <a:t>seqs_aa_freq.tsv</a:t>
            </a:r>
            <a:r>
              <a:rPr lang="en-US" sz="2400" dirty="0" smtClean="0">
                <a:latin typeface="Consolas"/>
                <a:cs typeface="Consolas"/>
              </a:rPr>
              <a:t>: </a:t>
            </a:r>
            <a:r>
              <a:rPr lang="en-US" sz="2400" dirty="0" err="1" smtClean="0">
                <a:solidFill>
                  <a:srgbClr val="77933C"/>
                </a:solidFill>
                <a:latin typeface="Consolas"/>
                <a:cs typeface="Consolas"/>
              </a:rPr>
              <a:t>seqs_aa.aligned.fa</a:t>
            </a:r>
            <a:endParaRPr lang="en-US" sz="2400" dirty="0" smtClean="0">
              <a:solidFill>
                <a:srgbClr val="77933C"/>
              </a:solidFill>
              <a:latin typeface="Consolas"/>
              <a:cs typeface="Consolas"/>
            </a:endParaRPr>
          </a:p>
          <a:p>
            <a:pPr marL="0" indent="0">
              <a:buNone/>
            </a:pPr>
            <a:r>
              <a:rPr lang="en-US" sz="2400" dirty="0">
                <a:solidFill>
                  <a:srgbClr val="77933C"/>
                </a:solidFill>
                <a:latin typeface="Consolas"/>
                <a:cs typeface="Consolas"/>
              </a:rPr>
              <a:t>	</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only takes Nexus</a:t>
            </a:r>
          </a:p>
          <a:p>
            <a:pPr marL="0" indent="0">
              <a:buNone/>
            </a:pPr>
            <a:r>
              <a:rPr lang="en-US" sz="2400" dirty="0">
                <a:latin typeface="Consolas"/>
                <a:cs typeface="Consolas"/>
              </a:rPr>
              <a:t>	</a:t>
            </a:r>
            <a:r>
              <a:rPr lang="en-US" sz="2400" dirty="0" smtClean="0">
                <a:latin typeface="Consolas"/>
                <a:cs typeface="Consolas"/>
              </a:rPr>
              <a:t>fasta2nexus </a:t>
            </a:r>
            <a:r>
              <a:rPr lang="en-US" sz="2400" dirty="0" smtClean="0">
                <a:solidFill>
                  <a:srgbClr val="E46C0A"/>
                </a:solidFill>
                <a:latin typeface="Consolas"/>
                <a:cs typeface="Consolas"/>
              </a:rPr>
              <a:t>&lt;</a:t>
            </a:r>
            <a:r>
              <a:rPr lang="en-US" sz="2400" dirty="0" smtClean="0">
                <a:latin typeface="Consolas"/>
                <a:cs typeface="Consolas"/>
              </a:rPr>
              <a:t> </a:t>
            </a:r>
            <a:r>
              <a:rPr lang="en-US" sz="2400" dirty="0" smtClean="0">
                <a:solidFill>
                  <a:srgbClr val="558ED5"/>
                </a:solidFill>
                <a:latin typeface="Consolas"/>
                <a:cs typeface="Consolas"/>
              </a:rPr>
              <a:t>$&lt;</a:t>
            </a:r>
            <a:r>
              <a:rPr lang="en-US" sz="2400" dirty="0" smtClean="0">
                <a:latin typeface="Consolas"/>
                <a:cs typeface="Consolas"/>
              </a:rPr>
              <a:t> </a:t>
            </a:r>
            <a:r>
              <a:rPr lang="en-US" sz="2400" dirty="0" smtClean="0">
                <a:solidFill>
                  <a:srgbClr val="E46C0A"/>
                </a:solidFill>
                <a:latin typeface="Consolas"/>
                <a:cs typeface="Consolas"/>
              </a:rPr>
              <a:t>&gt;</a:t>
            </a:r>
            <a:r>
              <a:rPr lang="en-US" sz="2400" dirty="0" smtClean="0">
                <a:latin typeface="Consolas"/>
                <a:cs typeface="Consolas"/>
              </a:rPr>
              <a:t> </a:t>
            </a:r>
            <a:r>
              <a:rPr lang="en-US" sz="2400" dirty="0" err="1" smtClean="0">
                <a:latin typeface="Consolas"/>
                <a:cs typeface="Consolas"/>
              </a:rPr>
              <a:t>seqs_aa.nxs</a:t>
            </a:r>
            <a:endParaRPr lang="en-US" sz="2400" dirty="0" smtClean="0">
              <a:latin typeface="Consolas"/>
              <a:cs typeface="Consolas"/>
            </a:endParaRPr>
          </a:p>
          <a:p>
            <a:pPr marL="0" indent="0">
              <a:buNone/>
            </a:pPr>
            <a:r>
              <a:rPr lang="en-US" sz="2400" dirty="0" smtClean="0">
                <a:latin typeface="Consolas"/>
                <a:cs typeface="Consolas"/>
              </a:rPr>
              <a:t>	</a:t>
            </a:r>
            <a:r>
              <a:rPr lang="en-US" sz="2400" dirty="0" err="1" smtClean="0">
                <a:latin typeface="Consolas"/>
                <a:cs typeface="Consolas"/>
              </a:rPr>
              <a:t>perl</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a:t>
            </a:r>
            <a:r>
              <a:rPr lang="en-US" sz="2400" dirty="0" err="1" smtClean="0">
                <a:latin typeface="Consolas"/>
                <a:cs typeface="Consolas"/>
              </a:rPr>
              <a:t>seqs_aa.nxs</a:t>
            </a:r>
            <a:r>
              <a:rPr lang="en-US" sz="2400" dirty="0" smtClean="0">
                <a:latin typeface="Consolas"/>
                <a:cs typeface="Consolas"/>
              </a:rPr>
              <a:t> </a:t>
            </a:r>
            <a:r>
              <a:rPr lang="en-US" sz="2400" dirty="0" smtClean="0">
                <a:solidFill>
                  <a:srgbClr val="77933C"/>
                </a:solidFill>
                <a:latin typeface="Consolas"/>
                <a:cs typeface="Consolas"/>
              </a:rPr>
              <a:t>$@</a:t>
            </a:r>
            <a:r>
              <a:rPr lang="en-US" sz="2400" dirty="0" smtClean="0">
                <a:latin typeface="Consolas"/>
                <a:cs typeface="Consolas"/>
              </a:rPr>
              <a:t> 0.25 0.5</a:t>
            </a:r>
          </a:p>
          <a:p>
            <a:pPr marL="0" indent="0">
              <a:buNone/>
            </a:pPr>
            <a:r>
              <a:rPr lang="en-US" sz="2400" dirty="0">
                <a:latin typeface="Consolas"/>
                <a:cs typeface="Consolas"/>
              </a:rPr>
              <a:t>	</a:t>
            </a:r>
            <a:r>
              <a:rPr lang="en-US" sz="2400" dirty="0" err="1" smtClean="0">
                <a:latin typeface="Consolas"/>
                <a:cs typeface="Consolas"/>
              </a:rPr>
              <a:t>rm</a:t>
            </a:r>
            <a:r>
              <a:rPr lang="en-US" sz="2400" dirty="0" smtClean="0">
                <a:latin typeface="Consolas"/>
                <a:cs typeface="Consolas"/>
              </a:rPr>
              <a:t> </a:t>
            </a:r>
            <a:r>
              <a:rPr lang="en-US" sz="2400" dirty="0" err="1" smtClean="0">
                <a:latin typeface="Consolas"/>
                <a:cs typeface="Consolas"/>
              </a:rPr>
              <a:t>seqs_aa.nexus</a:t>
            </a:r>
            <a:endParaRPr lang="en-US" sz="2400" dirty="0" smtClean="0">
              <a:latin typeface="Consolas"/>
              <a:cs typeface="Consolas"/>
            </a:endParaRPr>
          </a:p>
        </p:txBody>
      </p:sp>
    </p:spTree>
    <p:extLst>
      <p:ext uri="{BB962C8B-B14F-4D97-AF65-F5344CB8AC3E}">
        <p14:creationId xmlns:p14="http://schemas.microsoft.com/office/powerpoint/2010/main" val="152713360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6583362"/>
          </a:xfrm>
        </p:spPr>
        <p:txBody>
          <a:bodyPr>
            <a:normAutofit/>
          </a:bodyPr>
          <a:lstStyle/>
          <a:p>
            <a:pPr marL="0" indent="0">
              <a:buNone/>
            </a:pPr>
            <a:r>
              <a:rPr lang="en-US" sz="2400" dirty="0" err="1" smtClean="0">
                <a:solidFill>
                  <a:schemeClr val="tx2">
                    <a:lumMod val="60000"/>
                    <a:lumOff val="40000"/>
                  </a:schemeClr>
                </a:solidFill>
                <a:latin typeface="Consolas"/>
                <a:cs typeface="Consolas"/>
              </a:rPr>
              <a:t>seqs_aa.fa</a:t>
            </a:r>
            <a:r>
              <a:rPr lang="en-US" sz="2400" dirty="0" smtClean="0">
                <a:latin typeface="Consolas"/>
                <a:cs typeface="Consolas"/>
              </a:rPr>
              <a:t>: </a:t>
            </a:r>
            <a:r>
              <a:rPr lang="en-US" sz="2400" dirty="0" err="1" smtClean="0">
                <a:solidFill>
                  <a:schemeClr val="accent3">
                    <a:lumMod val="75000"/>
                  </a:schemeClr>
                </a:solidFill>
                <a:latin typeface="Consolas"/>
                <a:cs typeface="Consolas"/>
              </a:rPr>
              <a:t>seqs_na.fa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smtClean="0">
                <a:latin typeface="Consolas"/>
                <a:cs typeface="Consolas"/>
              </a:rPr>
              <a:t>transeq</a:t>
            </a:r>
            <a:r>
              <a:rPr lang="en-US" sz="2400" dirty="0" smtClean="0">
                <a:latin typeface="Consolas"/>
                <a:cs typeface="Consolas"/>
              </a:rPr>
              <a:t> -sequence </a:t>
            </a:r>
            <a:r>
              <a:rPr lang="en-US" sz="2400" dirty="0" smtClean="0">
                <a:solidFill>
                  <a:srgbClr val="77933C"/>
                </a:solidFill>
                <a:latin typeface="Consolas"/>
                <a:cs typeface="Consolas"/>
              </a:rPr>
              <a:t>$&lt;</a:t>
            </a:r>
            <a:r>
              <a:rPr lang="en-US" sz="2400" dirty="0" smtClean="0">
                <a:latin typeface="Consolas"/>
                <a:cs typeface="Consolas"/>
              </a:rPr>
              <a:t> -</a:t>
            </a:r>
            <a:r>
              <a:rPr lang="en-US" sz="2400" dirty="0" err="1" smtClean="0">
                <a:latin typeface="Consolas"/>
                <a:cs typeface="Consolas"/>
              </a:rPr>
              <a:t>outseq</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a:t>
            </a:r>
            <a:r>
              <a:rPr lang="en-US" sz="2400" dirty="0" smtClean="0">
                <a:latin typeface="Consolas"/>
                <a:cs typeface="Consolas"/>
              </a:rPr>
              <a:t> </a:t>
            </a:r>
            <a:r>
              <a:rPr lang="en-US" sz="2400" dirty="0" smtClean="0">
                <a:solidFill>
                  <a:schemeClr val="accent6">
                    <a:lumMod val="75000"/>
                  </a:schemeClr>
                </a:solidFill>
                <a:latin typeface="Consolas"/>
                <a:cs typeface="Consolas"/>
              </a:rPr>
              <a:t>\</a:t>
            </a:r>
          </a:p>
          <a:p>
            <a:pPr marL="0" indent="0">
              <a:buNone/>
            </a:pPr>
            <a:r>
              <a:rPr lang="en-US" sz="2400" dirty="0" smtClean="0">
                <a:latin typeface="Consolas"/>
                <a:cs typeface="Consolas"/>
              </a:rPr>
              <a:t>	</a:t>
            </a:r>
            <a:r>
              <a:rPr lang="en-US" sz="2400" dirty="0">
                <a:latin typeface="Consolas"/>
                <a:cs typeface="Consolas"/>
              </a:rPr>
              <a:t> </a:t>
            </a:r>
            <a:r>
              <a:rPr lang="en-US" sz="2400" dirty="0" smtClean="0">
                <a:latin typeface="Consolas"/>
                <a:cs typeface="Consolas"/>
              </a:rPr>
              <a:t>       -frame 1</a:t>
            </a:r>
          </a:p>
          <a:p>
            <a:pPr marL="0" indent="0">
              <a:buNone/>
            </a:pPr>
            <a:endParaRPr lang="en-US" sz="2400" dirty="0">
              <a:latin typeface="Consolas"/>
              <a:cs typeface="Consolas"/>
            </a:endParaRPr>
          </a:p>
          <a:p>
            <a:pPr marL="0" indent="0">
              <a:buNone/>
            </a:pPr>
            <a:r>
              <a:rPr lang="en-US" sz="2400" dirty="0" err="1" smtClean="0">
                <a:solidFill>
                  <a:schemeClr val="tx2">
                    <a:lumMod val="60000"/>
                    <a:lumOff val="40000"/>
                  </a:schemeClr>
                </a:solidFill>
                <a:latin typeface="Consolas"/>
                <a:cs typeface="Consolas"/>
              </a:rPr>
              <a:t>seqs_aa.aligned.fa</a:t>
            </a:r>
            <a:r>
              <a:rPr lang="en-US" sz="2400" dirty="0" smtClean="0">
                <a:latin typeface="Consolas"/>
                <a:cs typeface="Consolas"/>
              </a:rPr>
              <a:t>: </a:t>
            </a:r>
            <a:r>
              <a:rPr lang="en-US" sz="2400" dirty="0" err="1" smtClean="0">
                <a:solidFill>
                  <a:schemeClr val="accent3">
                    <a:lumMod val="75000"/>
                  </a:schemeClr>
                </a:solidFill>
                <a:latin typeface="Consolas"/>
                <a:cs typeface="Consolas"/>
              </a:rPr>
              <a:t>seqs_aa.fa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smtClean="0">
                <a:latin typeface="Consolas"/>
                <a:cs typeface="Consolas"/>
              </a:rPr>
              <a:t>muscle </a:t>
            </a:r>
            <a:r>
              <a:rPr lang="en-US" sz="2400" dirty="0" smtClean="0">
                <a:solidFill>
                  <a:srgbClr val="E46C0A"/>
                </a:solidFill>
                <a:latin typeface="Consolas"/>
                <a:cs typeface="Consolas"/>
              </a:rPr>
              <a:t>&lt;</a:t>
            </a:r>
            <a:r>
              <a:rPr lang="en-US" sz="2400" dirty="0" smtClean="0">
                <a:latin typeface="Consolas"/>
                <a:cs typeface="Consolas"/>
              </a:rPr>
              <a:t> </a:t>
            </a:r>
            <a:r>
              <a:rPr lang="en-US" sz="2400" dirty="0" smtClean="0">
                <a:solidFill>
                  <a:srgbClr val="558ED5"/>
                </a:solidFill>
                <a:latin typeface="Consolas"/>
                <a:cs typeface="Consolas"/>
              </a:rPr>
              <a:t>$&lt;</a:t>
            </a:r>
            <a:r>
              <a:rPr lang="en-US" sz="2400" dirty="0" smtClean="0">
                <a:latin typeface="Consolas"/>
                <a:cs typeface="Consolas"/>
              </a:rPr>
              <a:t> </a:t>
            </a:r>
            <a:r>
              <a:rPr lang="en-US" sz="2400" dirty="0" smtClean="0">
                <a:solidFill>
                  <a:srgbClr val="E46C0A"/>
                </a:solidFill>
                <a:latin typeface="Consolas"/>
                <a:cs typeface="Consolas"/>
              </a:rPr>
              <a:t>&gt;</a:t>
            </a:r>
            <a:r>
              <a:rPr lang="en-US" sz="2400" dirty="0" smtClean="0">
                <a:latin typeface="Consolas"/>
                <a:cs typeface="Consolas"/>
              </a:rPr>
              <a:t> </a:t>
            </a:r>
            <a:r>
              <a:rPr lang="en-US" sz="2400" dirty="0" smtClean="0">
                <a:solidFill>
                  <a:srgbClr val="77933C"/>
                </a:solidFill>
                <a:latin typeface="Consolas"/>
                <a:cs typeface="Consolas"/>
              </a:rPr>
              <a:t>$@</a:t>
            </a:r>
          </a:p>
          <a:p>
            <a:pPr marL="0" indent="0">
              <a:buNone/>
            </a:pPr>
            <a:endParaRPr lang="en-US" sz="2400" dirty="0" smtClean="0">
              <a:latin typeface="Consolas"/>
              <a:cs typeface="Consolas"/>
            </a:endParaRPr>
          </a:p>
          <a:p>
            <a:pPr marL="0" indent="0">
              <a:buNone/>
            </a:pPr>
            <a:r>
              <a:rPr lang="en-US" sz="2400" dirty="0" err="1" smtClean="0">
                <a:solidFill>
                  <a:srgbClr val="558ED5"/>
                </a:solidFill>
                <a:latin typeface="Consolas"/>
                <a:cs typeface="Consolas"/>
              </a:rPr>
              <a:t>seqs_aa.nxs</a:t>
            </a:r>
            <a:r>
              <a:rPr lang="en-US" sz="2400" dirty="0" smtClean="0">
                <a:latin typeface="Consolas"/>
                <a:cs typeface="Consolas"/>
              </a:rPr>
              <a:t>: </a:t>
            </a:r>
            <a:r>
              <a:rPr lang="en-US" sz="2400" dirty="0" err="1" smtClean="0">
                <a:solidFill>
                  <a:schemeClr val="accent3">
                    <a:lumMod val="75000"/>
                  </a:schemeClr>
                </a:solidFill>
                <a:latin typeface="Consolas"/>
                <a:cs typeface="Consolas"/>
              </a:rPr>
              <a:t>seqs_aa.aligned.fa</a:t>
            </a:r>
            <a:endParaRPr lang="en-US" sz="2400" dirty="0">
              <a:solidFill>
                <a:schemeClr val="accent3">
                  <a:lumMod val="75000"/>
                </a:schemeClr>
              </a:solidFill>
              <a:latin typeface="Consolas"/>
              <a:cs typeface="Consolas"/>
            </a:endParaRPr>
          </a:p>
          <a:p>
            <a:pPr marL="0" indent="0">
              <a:buNone/>
            </a:pPr>
            <a:r>
              <a:rPr lang="en-US" sz="2400" dirty="0" smtClean="0">
                <a:latin typeface="Consolas"/>
                <a:cs typeface="Consolas"/>
              </a:rPr>
              <a:t>	fasta2nexus </a:t>
            </a:r>
            <a:r>
              <a:rPr lang="en-US" sz="2400" dirty="0" smtClean="0">
                <a:solidFill>
                  <a:schemeClr val="accent6">
                    <a:lumMod val="75000"/>
                  </a:schemeClr>
                </a:solidFill>
                <a:latin typeface="Consolas"/>
                <a:cs typeface="Consolas"/>
              </a:rPr>
              <a:t>&lt;</a:t>
            </a:r>
            <a:r>
              <a:rPr lang="en-US" sz="2400" dirty="0" smtClean="0">
                <a:latin typeface="Consolas"/>
                <a:cs typeface="Consolas"/>
              </a:rPr>
              <a:t> </a:t>
            </a:r>
            <a:r>
              <a:rPr lang="en-US" sz="2400" dirty="0" smtClean="0">
                <a:solidFill>
                  <a:srgbClr val="558ED5"/>
                </a:solidFill>
                <a:latin typeface="Consolas"/>
                <a:cs typeface="Consolas"/>
              </a:rPr>
              <a:t>$&lt;</a:t>
            </a:r>
            <a:r>
              <a:rPr lang="en-US" sz="2400" dirty="0" smtClean="0">
                <a:latin typeface="Consolas"/>
                <a:cs typeface="Consolas"/>
              </a:rPr>
              <a:t> </a:t>
            </a:r>
            <a:r>
              <a:rPr lang="en-US" sz="2400" dirty="0" smtClean="0">
                <a:solidFill>
                  <a:srgbClr val="E46C0A"/>
                </a:solidFill>
                <a:latin typeface="Consolas"/>
                <a:cs typeface="Consolas"/>
              </a:rPr>
              <a:t>&gt;</a:t>
            </a:r>
            <a:r>
              <a:rPr lang="en-US" sz="2400" dirty="0" smtClean="0">
                <a:latin typeface="Consolas"/>
                <a:cs typeface="Consolas"/>
              </a:rPr>
              <a:t> </a:t>
            </a:r>
            <a:r>
              <a:rPr lang="en-US" sz="2400" dirty="0" smtClean="0">
                <a:solidFill>
                  <a:srgbClr val="77933C"/>
                </a:solidFill>
                <a:latin typeface="Consolas"/>
                <a:cs typeface="Consolas"/>
              </a:rPr>
              <a:t>$@</a:t>
            </a:r>
          </a:p>
          <a:p>
            <a:pPr marL="0" indent="0">
              <a:buNone/>
            </a:pPr>
            <a:endParaRPr lang="en-US" sz="2400" dirty="0">
              <a:latin typeface="Consolas"/>
              <a:cs typeface="Consolas"/>
            </a:endParaRPr>
          </a:p>
          <a:p>
            <a:pPr marL="0" indent="0">
              <a:buNone/>
            </a:pPr>
            <a:r>
              <a:rPr lang="en-US" sz="2400" dirty="0" err="1">
                <a:solidFill>
                  <a:srgbClr val="558ED5"/>
                </a:solidFill>
                <a:latin typeface="Consolas"/>
                <a:cs typeface="Consolas"/>
              </a:rPr>
              <a:t>s</a:t>
            </a:r>
            <a:r>
              <a:rPr lang="en-US" sz="2400" dirty="0" err="1" smtClean="0">
                <a:solidFill>
                  <a:srgbClr val="558ED5"/>
                </a:solidFill>
                <a:latin typeface="Consolas"/>
                <a:cs typeface="Consolas"/>
              </a:rPr>
              <a:t>eqs_aa_freq.tsv</a:t>
            </a:r>
            <a:r>
              <a:rPr lang="en-US" sz="2400" dirty="0" smtClean="0">
                <a:latin typeface="Consolas"/>
                <a:cs typeface="Consolas"/>
              </a:rPr>
              <a:t>: </a:t>
            </a:r>
            <a:r>
              <a:rPr lang="en-US" sz="2400" dirty="0" err="1" smtClean="0">
                <a:solidFill>
                  <a:srgbClr val="77933C"/>
                </a:solidFill>
                <a:latin typeface="Consolas"/>
                <a:cs typeface="Consolas"/>
              </a:rPr>
              <a:t>seqs_aa.nxs</a:t>
            </a:r>
            <a:endParaRPr lang="en-US" sz="2400" dirty="0" smtClean="0">
              <a:solidFill>
                <a:srgbClr val="77933C"/>
              </a:solidFill>
              <a:latin typeface="Consolas"/>
              <a:cs typeface="Consolas"/>
            </a:endParaRPr>
          </a:p>
          <a:p>
            <a:pPr marL="0" indent="0">
              <a:buNone/>
            </a:pPr>
            <a:r>
              <a:rPr lang="en-US" sz="2400" dirty="0" smtClean="0">
                <a:latin typeface="Consolas"/>
                <a:cs typeface="Consolas"/>
              </a:rPr>
              <a:t>	</a:t>
            </a:r>
            <a:r>
              <a:rPr lang="en-US" sz="2400" dirty="0" err="1" smtClean="0">
                <a:latin typeface="Consolas"/>
                <a:cs typeface="Consolas"/>
              </a:rPr>
              <a:t>perl</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$&lt;</a:t>
            </a:r>
            <a:r>
              <a:rPr lang="en-US" sz="2400" dirty="0" smtClean="0">
                <a:latin typeface="Consolas"/>
                <a:cs typeface="Consolas"/>
              </a:rPr>
              <a:t> </a:t>
            </a:r>
            <a:r>
              <a:rPr lang="en-US" sz="2400" dirty="0" smtClean="0">
                <a:solidFill>
                  <a:srgbClr val="77933C"/>
                </a:solidFill>
                <a:latin typeface="Consolas"/>
                <a:cs typeface="Consolas"/>
              </a:rPr>
              <a:t>$@</a:t>
            </a:r>
            <a:r>
              <a:rPr lang="en-US" sz="2400" dirty="0" smtClean="0">
                <a:latin typeface="Consolas"/>
                <a:cs typeface="Consolas"/>
              </a:rPr>
              <a:t> 0.25 0.5</a:t>
            </a:r>
          </a:p>
        </p:txBody>
      </p:sp>
    </p:spTree>
    <p:extLst>
      <p:ext uri="{BB962C8B-B14F-4D97-AF65-F5344CB8AC3E}">
        <p14:creationId xmlns:p14="http://schemas.microsoft.com/office/powerpoint/2010/main" val="36146935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470</TotalTime>
  <Words>991</Words>
  <Application>Microsoft Macintosh PowerPoint</Application>
  <PresentationFormat>On-screen Show (4:3)</PresentationFormat>
  <Paragraphs>200</Paragraphs>
  <Slides>19</Slides>
  <Notes>17</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Time-saving workflows and easy parallel processing</vt:lpstr>
      <vt:lpstr>Workflows</vt:lpstr>
      <vt:lpstr>Workflows</vt:lpstr>
      <vt:lpstr>Workflows</vt:lpstr>
      <vt:lpstr>make</vt:lpstr>
      <vt:lpstr>Makefile recipes</vt:lpstr>
      <vt:lpstr>Makefile recipes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Assertions</vt:lpstr>
      <vt:lpstr>Makefile gotchas</vt:lpstr>
      <vt:lpstr>Parallelize!</vt:lpstr>
      <vt:lpstr>What can be parallelized?</vt:lpstr>
      <vt:lpstr>Parallel NCBI BLAST+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Reproducible workflows and easy parallel processing</dc:title>
  <dc:creator>Thomas Sibley</dc:creator>
  <cp:lastModifiedBy>Thomas Sibley</cp:lastModifiedBy>
  <cp:revision>194</cp:revision>
  <dcterms:created xsi:type="dcterms:W3CDTF">2014-05-06T16:36:18Z</dcterms:created>
  <dcterms:modified xsi:type="dcterms:W3CDTF">2014-05-07T00:27:15Z</dcterms:modified>
</cp:coreProperties>
</file>