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85" r:id="rId21"/>
    <p:sldId id="265" r:id="rId22"/>
    <p:sldId id="284" r:id="rId23"/>
    <p:sldId id="264" r:id="rId24"/>
    <p:sldId id="293" r:id="rId25"/>
    <p:sldId id="262" r:id="rId26"/>
    <p:sldId id="289" r:id="rId27"/>
    <p:sldId id="290" r:id="rId28"/>
    <p:sldId id="291" r:id="rId29"/>
    <p:sldId id="292" r:id="rId30"/>
    <p:sldId id="286" r:id="rId31"/>
    <p:sldId id="295" r:id="rId32"/>
    <p:sldId id="288" r:id="rId33"/>
    <p:sldId id="294" r:id="rId34"/>
    <p:sldId id="296" r:id="rId35"/>
    <p:sldId id="263" r:id="rId36"/>
    <p:sldId id="297" r:id="rId37"/>
    <p:sldId id="298" r:id="rId38"/>
    <p:sldId id="299" r:id="rId39"/>
    <p:sldId id="300" r:id="rId40"/>
    <p:sldId id="301" r:id="rId41"/>
    <p:sldId id="302" r:id="rId42"/>
    <p:sldId id="28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52" autoAdjust="0"/>
  </p:normalViewPr>
  <p:slideViewPr>
    <p:cSldViewPr snapToGrid="0" snapToObjects="1">
      <p:cViewPr varScale="1">
        <p:scale>
          <a:sx n="121" d="100"/>
          <a:sy n="121"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t>5/19/14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our recipes are simpler again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Great, we have a workflow to get amino acid frequencies from a set of nucleotide sequences!</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pattern matching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sometext_na.fa</a:t>
            </a:r>
            <a:r>
              <a:rPr lang="en-US" baseline="0" dirty="0" smtClean="0"/>
              <a:t> and produce a </a:t>
            </a:r>
            <a:r>
              <a:rPr lang="en-US" baseline="0" dirty="0" err="1" smtClean="0"/>
              <a:t>sometext_aa.fa</a:t>
            </a:r>
            <a:r>
              <a:rPr lang="en-US" baseline="0" dirty="0" smtClean="0"/>
              <a:t> just by typing: make </a:t>
            </a:r>
            <a:r>
              <a:rPr lang="en-US" baseline="0" dirty="0" err="1" smtClean="0"/>
              <a:t>sometext_aa.fa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someseqs_aa.fa</a:t>
            </a:r>
            <a:r>
              <a:rPr lang="en-US" baseline="0" dirty="0" smtClean="0"/>
              <a:t> file from somewhere else, I can still run `make </a:t>
            </a:r>
            <a:r>
              <a:rPr lang="en-US" baseline="0" dirty="0" err="1" smtClean="0"/>
              <a:t>someseqs_aa_freq.tsv</a:t>
            </a:r>
            <a:r>
              <a:rPr lang="en-US" baseline="0" dirty="0" smtClean="0"/>
              <a:t>` and make will realize it doesn’t need to run the first rule to translate from nucleotides.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seqs_na.fa</a:t>
            </a:r>
            <a:r>
              <a:rPr lang="en-US" baseline="0" dirty="0" smtClean="0"/>
              <a:t> to </a:t>
            </a:r>
            <a:r>
              <a:rPr lang="en-US" baseline="0" dirty="0" err="1" smtClean="0"/>
              <a:t>seqs_aa_freq.tsv</a:t>
            </a:r>
            <a:r>
              <a:rPr lang="en-US" baseline="0" dirty="0" smtClean="0"/>
              <a:t>, there are two intermediate files: </a:t>
            </a:r>
            <a:r>
              <a:rPr lang="en-US" baseline="0" dirty="0" err="1" smtClean="0"/>
              <a:t>seqs_aa.fa</a:t>
            </a:r>
            <a:r>
              <a:rPr lang="en-US" baseline="0" dirty="0" smtClean="0"/>
              <a:t> and </a:t>
            </a:r>
            <a:r>
              <a:rPr lang="en-US" baseline="0" dirty="0" err="1" smtClean="0"/>
              <a:t>seqs_aa.nxs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special target “.PRECIOUS” does this and any prerequisites you specify won’t be deleted even if they’re intermediate files.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Variables</a:t>
            </a:r>
            <a:r>
              <a:rPr lang="en-US" baseline="0" dirty="0" smtClean="0"/>
              <a:t> help reduce repetition in directory names or other commonly used parameters.  You can override them when running make: `make hello NAME=Jim`  Variable names longer than a single character need to be surrounded by parentheses.</a:t>
            </a:r>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You can see that targets don’t have to be files.  Make doesn’t create a target file itself, that’s up to the recipe.</a:t>
            </a:r>
            <a:r>
              <a:rPr lang="en-US" baseline="0" dirty="0" smtClean="0"/>
              <a:t>  So targets may just be a convenient name for a recipe to run a bunch of commands that doesn’t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 sole purpose is to list a bunch of other targets as prerequisites, which is a way of running multiple targets at once which don’t depend on each other, or producing a number of specific files from a set of generalized recipes.</a:t>
            </a:r>
            <a:endParaRPr lang="en-US" dirty="0" smtClean="0"/>
          </a:p>
          <a:p>
            <a:endParaRPr lang="en-US" dirty="0" smtClean="0"/>
          </a:p>
          <a:p>
            <a:r>
              <a:rPr lang="en-US" dirty="0" smtClean="0"/>
              <a:t>Prerequisites</a:t>
            </a:r>
            <a:r>
              <a:rPr lang="en-US" baseline="0" dirty="0" smtClean="0"/>
              <a:t> also don’t have to be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remake the files the next time you ask for them after updating your program.  Make will know when you fix bugs!</a:t>
            </a:r>
          </a:p>
        </p:txBody>
      </p:sp>
      <p:sp>
        <p:nvSpPr>
          <p:cNvPr id="4" name="Slide Number Placeholder 3"/>
          <p:cNvSpPr>
            <a:spLocks noGrp="1"/>
          </p:cNvSpPr>
          <p:nvPr>
            <p:ph type="sldNum" sz="quarter" idx="10"/>
          </p:nvPr>
        </p:nvSpPr>
        <p:spPr/>
        <p:txBody>
          <a:bodyPr/>
          <a:lstStyle/>
          <a:p>
            <a:fld id="{F18F993B-D9A3-E546-AE3F-4D3986D8AE1D}" type="slidenum">
              <a:rPr lang="en-US" smtClean="0"/>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t>21</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Whatever you did to go from the raw data to your charts and graphs and final data tables.</a:t>
            </a:r>
          </a:p>
        </p:txBody>
      </p:sp>
      <p:sp>
        <p:nvSpPr>
          <p:cNvPr id="4" name="Slide Number Placeholder 3"/>
          <p:cNvSpPr>
            <a:spLocks noGrp="1"/>
          </p:cNvSpPr>
          <p:nvPr>
            <p:ph type="sldNum" sz="quarter" idx="10"/>
          </p:nvPr>
        </p:nvSpPr>
        <p:spPr/>
        <p:txBody>
          <a:bodyPr/>
          <a:lstStyle/>
          <a:p>
            <a:fld id="{F18F993B-D9A3-E546-AE3F-4D3986D8AE1D}" type="slidenum">
              <a:rPr lang="en-US" smtClean="0"/>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When a </a:t>
            </a:r>
            <a:r>
              <a:rPr lang="en-US" baseline="0" dirty="0" err="1" smtClean="0"/>
              <a:t>Makefile</a:t>
            </a:r>
            <a:r>
              <a:rPr lang="en-US" baseline="0" dirty="0" smtClean="0"/>
              <a:t> changes, you often need to rerun the recipes.  Since the creation times of the input and output files don’t change, just running make won’t do that.  To get around this, you can run `make -B` to force run a target and all dependent targets.  You can also update the timestamps of all your input files using `touch` and then rerun your targets with make.</a:t>
            </a:r>
          </a:p>
          <a:p>
            <a:endParaRPr lang="en-US" baseline="0" dirty="0" smtClean="0"/>
          </a:p>
          <a:p>
            <a:r>
              <a:rPr lang="en-US" dirty="0" smtClean="0"/>
              <a:t>make’s default </a:t>
            </a:r>
            <a:r>
              <a:rPr lang="en-US" dirty="0" err="1" smtClean="0"/>
              <a:t>behaviour</a:t>
            </a:r>
            <a:r>
              <a:rPr lang="en-US" dirty="0" smtClean="0"/>
              <a:t> on errors is less than ideal.  Only the success/failure status of the</a:t>
            </a:r>
            <a:r>
              <a:rPr lang="en-US" baseline="0" dirty="0" smtClean="0"/>
              <a:t> last command in a pipeline is considered a failure, even if a command in the middle fails partway through the data.</a:t>
            </a:r>
          </a:p>
          <a:p>
            <a:endParaRPr lang="en-US" baseline="0" dirty="0" smtClean="0"/>
          </a:p>
          <a:p>
            <a:r>
              <a:rPr lang="en-US" baseline="0" dirty="0" smtClean="0"/>
              <a:t>When make does catch an error, it leaves any partially made target files around.  You can include the special empty target .DELETE_ON_ERROR: to make it delete any partially-complete target files if the recipe fails.</a:t>
            </a:r>
          </a:p>
          <a:p>
            <a:endParaRPr lang="en-US" baseline="0" dirty="0" smtClean="0"/>
          </a:p>
          <a:p>
            <a:r>
              <a:rPr lang="en-US" baseline="0" dirty="0" smtClean="0"/>
              <a:t>This avoids running other recipes later which may use the partial data.</a:t>
            </a:r>
          </a:p>
        </p:txBody>
      </p:sp>
      <p:sp>
        <p:nvSpPr>
          <p:cNvPr id="4" name="Slide Number Placeholder 3"/>
          <p:cNvSpPr>
            <a:spLocks noGrp="1"/>
          </p:cNvSpPr>
          <p:nvPr>
            <p:ph type="sldNum" sz="quarter" idx="10"/>
          </p:nvPr>
        </p:nvSpPr>
        <p:spPr/>
        <p:txBody>
          <a:bodyPr/>
          <a:lstStyle/>
          <a:p>
            <a:fld id="{F18F993B-D9A3-E546-AE3F-4D3986D8AE1D}" type="slidenum">
              <a:rPr lang="en-US" smtClean="0"/>
              <a:t>23</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file and it takes a while or there are a lot of sequences.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25</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a:t>
            </a:r>
          </a:p>
        </p:txBody>
      </p:sp>
      <p:sp>
        <p:nvSpPr>
          <p:cNvPr id="4" name="Slide Number Placeholder 3"/>
          <p:cNvSpPr>
            <a:spLocks noGrp="1"/>
          </p:cNvSpPr>
          <p:nvPr>
            <p:ph type="sldNum" sz="quarter" idx="10"/>
          </p:nvPr>
        </p:nvSpPr>
        <p:spPr/>
        <p:txBody>
          <a:bodyPr/>
          <a:lstStyle/>
          <a:p>
            <a:fld id="{F18F993B-D9A3-E546-AE3F-4D3986D8AE1D}" type="slidenum">
              <a:rPr lang="en-US" smtClean="0"/>
              <a:t>26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two files, you’d get</a:t>
            </a:r>
            <a:r>
              <a:rPr lang="en-US" baseline="0" dirty="0" smtClean="0"/>
              <a:t> amino acid frequencies like this.  The second make example does the same thing.</a:t>
            </a:r>
          </a:p>
        </p:txBody>
      </p:sp>
      <p:sp>
        <p:nvSpPr>
          <p:cNvPr id="4" name="Slide Number Placeholder 3"/>
          <p:cNvSpPr>
            <a:spLocks noGrp="1"/>
          </p:cNvSpPr>
          <p:nvPr>
            <p:ph type="sldNum" sz="quarter" idx="10"/>
          </p:nvPr>
        </p:nvSpPr>
        <p:spPr/>
        <p:txBody>
          <a:bodyPr/>
          <a:lstStyle/>
          <a:p>
            <a:fld id="{F18F993B-D9A3-E546-AE3F-4D3986D8AE1D}" type="slidenum">
              <a:rPr lang="en-US" smtClean="0"/>
              <a:t>27</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you’d do something like this.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t>28</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It’s really that easy if you have a </a:t>
            </a:r>
            <a:r>
              <a:rPr lang="en-US" baseline="0" dirty="0" err="1" smtClean="0"/>
              <a:t>Makefile</a:t>
            </a:r>
            <a:r>
              <a:rPr lang="en-US" baseline="0" dirty="0" smtClean="0"/>
              <a:t>, and this is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t>29</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t>30</a:t>
            </a:fld>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things in the background which makes the loop complete quickly, and then you wait around for all the .new files to pop into existence.  That’s fine for a handful of files, but if you have more than a couple dozen files, you’ll bog down the computer with too many jobs.</a:t>
            </a:r>
          </a:p>
        </p:txBody>
      </p:sp>
      <p:sp>
        <p:nvSpPr>
          <p:cNvPr id="4" name="Slide Number Placeholder 3"/>
          <p:cNvSpPr>
            <a:spLocks noGrp="1"/>
          </p:cNvSpPr>
          <p:nvPr>
            <p:ph type="sldNum" sz="quarter" idx="10"/>
          </p:nvPr>
        </p:nvSpPr>
        <p:spPr/>
        <p:txBody>
          <a:bodyPr/>
          <a:lstStyle/>
          <a:p>
            <a:fld id="{F18F993B-D9A3-E546-AE3F-4D3986D8AE1D}" type="slidenum">
              <a:rPr lang="en-US" smtClean="0"/>
              <a:t>32</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not fair to the knife.</a:t>
            </a:r>
          </a:p>
          <a:p>
            <a:endParaRPr lang="en-US" baseline="0" dirty="0" smtClean="0"/>
          </a:p>
          <a:p>
            <a:r>
              <a:rPr lang="en-US" baseline="0" dirty="0" smtClean="0"/>
              <a:t>In it’s most basic form, parallel easily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Handy!  You can run the same command on your desktop as the server and it’ll just magically go faster on the server without thinking about the number of cores.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33</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not fair to the knife.</a:t>
            </a:r>
          </a:p>
          <a:p>
            <a:endParaRPr lang="en-US" baseline="0" dirty="0" smtClean="0"/>
          </a:p>
          <a:p>
            <a:r>
              <a:rPr lang="en-US" baseline="0" dirty="0" smtClean="0"/>
              <a:t>In it’s most basic form, parallel easily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Handy!  You can run the same command on your desktop as the server and it’ll just magically go faster on the server without thinking about the number of cores.</a:t>
            </a:r>
          </a:p>
          <a:p>
            <a:endParaRPr lang="en-US" baseline="0" dirty="0" smtClean="0"/>
          </a:p>
          <a:p>
            <a:r>
              <a:rPr lang="en-US" baseline="0" dirty="0" smtClean="0"/>
              <a:t>Let me show you more complicated example that will hopefully be immediately useful…</a:t>
            </a:r>
          </a:p>
        </p:txBody>
      </p:sp>
      <p:sp>
        <p:nvSpPr>
          <p:cNvPr id="4" name="Slide Number Placeholder 3"/>
          <p:cNvSpPr>
            <a:spLocks noGrp="1"/>
          </p:cNvSpPr>
          <p:nvPr>
            <p:ph type="sldNum" sz="quarter" idx="10"/>
          </p:nvPr>
        </p:nvSpPr>
        <p:spPr/>
        <p:txBody>
          <a:bodyPr/>
          <a:lstStyle/>
          <a:p>
            <a:fld id="{F18F993B-D9A3-E546-AE3F-4D3986D8AE1D}" type="slidenum">
              <a:rPr lang="en-US" smtClean="0"/>
              <a:t>34</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Reproducible doesn’t just mean people in other labs.  It means people in your lab and even you, a few months or few years later.</a:t>
            </a:r>
          </a:p>
          <a:p>
            <a:endParaRPr lang="en-US" baseline="0" dirty="0" smtClean="0"/>
          </a:p>
          <a:p>
            <a:r>
              <a:rPr lang="en-US" baseline="0" dirty="0" smtClean="0"/>
              <a:t>Documentation also includes software versions, sources, data input/output, and more, but the steps you took to process and analyze the data is a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a:t>
            </a:r>
          </a:p>
        </p:txBody>
      </p:sp>
      <p:sp>
        <p:nvSpPr>
          <p:cNvPr id="4" name="Slide Number Placeholder 3"/>
          <p:cNvSpPr>
            <a:spLocks noGrp="1"/>
          </p:cNvSpPr>
          <p:nvPr>
            <p:ph type="sldNum" sz="quarter" idx="10"/>
          </p:nvPr>
        </p:nvSpPr>
        <p:spPr/>
        <p:txBody>
          <a:bodyPr/>
          <a:lstStyle/>
          <a:p>
            <a:fld id="{F18F993B-D9A3-E546-AE3F-4D3986D8AE1D}" type="slidenum">
              <a:rPr lang="en-US" smtClean="0"/>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parallel</a:t>
            </a:r>
            <a:r>
              <a:rPr lang="en-US" baseline="0" dirty="0" smtClean="0"/>
              <a:t> command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a:t>
            </a:r>
          </a:p>
        </p:txBody>
      </p:sp>
      <p:sp>
        <p:nvSpPr>
          <p:cNvPr id="4" name="Slide Number Placeholder 3"/>
          <p:cNvSpPr>
            <a:spLocks noGrp="1"/>
          </p:cNvSpPr>
          <p:nvPr>
            <p:ph type="sldNum" sz="quarter" idx="10"/>
          </p:nvPr>
        </p:nvSpPr>
        <p:spPr/>
        <p:txBody>
          <a:bodyPr/>
          <a:lstStyle/>
          <a:p>
            <a:fld id="{F18F993B-D9A3-E546-AE3F-4D3986D8AE1D}" type="slidenum">
              <a:rPr lang="en-US" smtClean="0"/>
              <a:t>35</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36</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a:t>
            </a:r>
            <a:r>
              <a:rPr lang="en-US" baseline="0" dirty="0" err="1" smtClean="0"/>
              <a:t>recstart</a:t>
            </a:r>
            <a:r>
              <a:rPr lang="en-US" baseline="0" dirty="0" smtClean="0"/>
              <a:t> tells parallel to split up the input into multiple “records”.  In this case, I’m telling parallel that records start with a “&gt;”, which should be familiar to you as the start of a FASTA sequence.  I’m also telling parallel with -N1 to only pass one record at a time to blast.  This means we’ll run one blast job for every sequence, but the number of jobs running at the same time is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t>37</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standard input.  And we also tell blast that the query sequences are from </a:t>
            </a:r>
            <a:r>
              <a:rPr lang="en-US" baseline="0" dirty="0" err="1" smtClean="0"/>
              <a:t>stdin</a:t>
            </a:r>
            <a:r>
              <a:rPr lang="en-US" baseline="0" dirty="0" smtClean="0"/>
              <a:t>.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t>38</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It’s important to choose an output format which can be joined together easily.  There are options for dealing with output formats that can’t just be </a:t>
            </a:r>
            <a:r>
              <a:rPr lang="en-US" baseline="0" dirty="0" err="1" smtClean="0"/>
              <a:t>smushed</a:t>
            </a:r>
            <a:r>
              <a:rPr lang="en-US" baseline="0" dirty="0" smtClean="0"/>
              <a:t> together, but explaining those is for another day.  If you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t>39</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you could do this to get a pairwise output file for each blast job.  Parallel substitutes {#} for the input record number, so you’ll get as many files as you have input sequences.</a:t>
            </a:r>
          </a:p>
        </p:txBody>
      </p:sp>
      <p:sp>
        <p:nvSpPr>
          <p:cNvPr id="4" name="Slide Number Placeholder 3"/>
          <p:cNvSpPr>
            <a:spLocks noGrp="1"/>
          </p:cNvSpPr>
          <p:nvPr>
            <p:ph type="sldNum" sz="quarter" idx="10"/>
          </p:nvPr>
        </p:nvSpPr>
        <p:spPr/>
        <p:txBody>
          <a:bodyPr/>
          <a:lstStyle/>
          <a:p>
            <a:fld id="{F18F993B-D9A3-E546-AE3F-4D3986D8AE1D}" type="slidenum">
              <a:rPr lang="en-US" smtClean="0"/>
              <a:t>40</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 for example,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42</a:t>
            </a:fld>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caveat: Correctness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Scales to</a:t>
            </a:r>
            <a:r>
              <a:rPr lang="en-US" baseline="0" dirty="0" smtClean="0"/>
              <a:t> the size of your project, whether it’s very simple or very complex.</a:t>
            </a:r>
          </a:p>
          <a:p>
            <a:endParaRPr lang="en-US" baseline="0" dirty="0" smtClean="0"/>
          </a:p>
          <a:p>
            <a:r>
              <a:rPr lang="en-US" baseline="0" dirty="0" smtClean="0"/>
              <a:t>There are some sharp corners with </a:t>
            </a:r>
            <a:r>
              <a:rPr lang="en-US" baseline="0" dirty="0" err="1" smtClean="0"/>
              <a:t>Makefiles</a:t>
            </a:r>
            <a:r>
              <a:rPr lang="en-US" baseline="0" dirty="0" smtClean="0"/>
              <a:t> and make, but it’s a time-tested tool and no software doesn’t have sharp corners somewhere.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testing and tweaking from there.</a:t>
            </a:r>
          </a:p>
          <a:p>
            <a:endParaRPr lang="en-US" baseline="0" dirty="0" smtClean="0"/>
          </a:p>
          <a:p>
            <a:r>
              <a:rPr lang="en-US" baseline="0" dirty="0" smtClean="0"/>
              <a:t>Recipes just describe what to run, the necessary prerequisites (or dependencies), and what files are produced.  You can run core Unix commands, your own Python, R, or Perl scripts, and use features of your shell to pipe data between commands.</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a:t>
            </a:r>
            <a:r>
              <a:rPr lang="en-US" baseline="0" dirty="0" err="1" smtClean="0"/>
              <a:t>everytime</a:t>
            </a:r>
            <a:r>
              <a:rPr lang="en-US" baseline="0" dirty="0" smtClean="0"/>
              <a:t>.  Best yet, make will figure this out for you and you don’t need to remember what’s changed.</a:t>
            </a:r>
          </a:p>
        </p:txBody>
      </p:sp>
      <p:sp>
        <p:nvSpPr>
          <p:cNvPr id="4" name="Slide Number Placeholder 3"/>
          <p:cNvSpPr>
            <a:spLocks noGrp="1"/>
          </p:cNvSpPr>
          <p:nvPr>
            <p:ph type="sldNum" sz="quarter" idx="10"/>
          </p:nvPr>
        </p:nvSpPr>
        <p:spPr/>
        <p:txBody>
          <a:bodyPr/>
          <a:lstStyle/>
          <a:p>
            <a:fld id="{F18F993B-D9A3-E546-AE3F-4D3986D8AE1D}" type="slidenum">
              <a:rPr lang="en-US" smtClean="0"/>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a:p>
            <a:endParaRPr lang="en-US" baseline="0" dirty="0" smtClean="0"/>
          </a:p>
          <a:p>
            <a:r>
              <a:rPr lang="en-US" baseline="0" dirty="0" smtClean="0"/>
              <a:t>Note the line continuations.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p:txBody>
      </p:sp>
      <p:sp>
        <p:nvSpPr>
          <p:cNvPr id="4" name="Slide Number Placeholder 3"/>
          <p:cNvSpPr>
            <a:spLocks noGrp="1"/>
          </p:cNvSpPr>
          <p:nvPr>
            <p:ph type="sldNum" sz="quarter" idx="10"/>
          </p:nvPr>
        </p:nvSpPr>
        <p:spPr/>
        <p:txBody>
          <a:bodyPr/>
          <a:lstStyle/>
          <a:p>
            <a:fld id="{F18F993B-D9A3-E546-AE3F-4D3986D8AE1D}" type="slidenum">
              <a:rPr lang="en-US" smtClean="0"/>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r>
              <a:rPr lang="en-US" baseline="0" dirty="0" smtClean="0"/>
              <a:t>It’s also worth noting the command line’s (shell’s) input and output redirection operators.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Notice the temporary nexus file the last recipe creates and then deletes?  We can do it that way, but it’s a good practice to keep your recipes as short as possible to enable reuse and save time later.  With make, this is easy!  Let’s see how you could modify the recipes.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t>5/19/14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t>5/19/14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t>5/19/14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t>5/19/14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a:t>
            </a:r>
            <a:r>
              <a:rPr lang="en-US" dirty="0">
                <a:latin typeface="Consolas"/>
                <a:cs typeface="Consolas"/>
              </a:rPr>
              <a:t>= </a:t>
            </a:r>
            <a:r>
              <a:rPr lang="en-US" dirty="0" smtClean="0">
                <a:latin typeface="Consolas"/>
                <a:cs typeface="Consolas"/>
              </a:rPr>
              <a:t>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Charts in R</a:t>
            </a:r>
            <a:endParaRPr lang="en-US" dirty="0"/>
          </a:p>
        </p:txBody>
      </p:sp>
    </p:spTree>
    <p:extLst>
      <p:ext uri="{BB962C8B-B14F-4D97-AF65-F5344CB8AC3E}">
        <p14:creationId xmlns:p14="http://schemas.microsoft.com/office/powerpoint/2010/main" val="189317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val="165258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a:t>H</a:t>
            </a:r>
            <a:r>
              <a:rPr lang="en-US" dirty="0" smtClean="0"/>
              <a:t>ow to do more than one thing at a time</a:t>
            </a:r>
            <a:endParaRPr lang="en-US" dirty="0"/>
          </a:p>
        </p:txBody>
      </p:sp>
    </p:spTree>
    <p:extLst>
      <p:ext uri="{BB962C8B-B14F-4D97-AF65-F5344CB8AC3E}">
        <p14:creationId xmlns:p14="http://schemas.microsoft.com/office/powerpoint/2010/main" val="266399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a:t>
            </a:r>
            <a:r>
              <a:rPr lang="en-US" dirty="0" smtClean="0"/>
              <a:t>is </a:t>
            </a:r>
            <a:r>
              <a:rPr lang="en-US" dirty="0" smtClean="0"/>
              <a:t>s</a:t>
            </a:r>
            <a:r>
              <a:rPr lang="en-US" dirty="0" smtClean="0"/>
              <a:t>eparate </a:t>
            </a:r>
            <a:r>
              <a:rPr lang="en-US" dirty="0" smtClean="0"/>
              <a:t>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gag_aa_freq.tsv</a:t>
            </a:r>
            <a:r>
              <a:rPr lang="en-US" sz="2800" dirty="0" smtClean="0">
                <a:latin typeface="Consolas"/>
                <a:cs typeface="Consolas"/>
              </a:rPr>
              <a:t> </a:t>
            </a:r>
            <a:r>
              <a:rPr lang="en-US" sz="2800" dirty="0" err="1" smtClean="0">
                <a:latin typeface="Consolas"/>
                <a:cs typeface="Consolas"/>
              </a:rPr>
              <a:t>env_aa_freq.tsv</a:t>
            </a:r>
            <a:endParaRPr lang="en-US" sz="2800" dirty="0" smtClean="0">
              <a:latin typeface="Consolas"/>
              <a:cs typeface="Consolas"/>
            </a:endParaRPr>
          </a:p>
          <a:p>
            <a:pPr marL="0" indent="0">
              <a:buNone/>
            </a:pPr>
            <a:r>
              <a:rPr lang="en-US" sz="2800" dirty="0" smtClean="0">
                <a:latin typeface="Consolas"/>
                <a:cs typeface="Consolas"/>
              </a:rPr>
              <a:t>make {</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16658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312512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a:latin typeface="Consolas"/>
                <a:cs typeface="Consolas"/>
              </a:rPr>
              <a:t>m</a:t>
            </a:r>
            <a:r>
              <a:rPr lang="en-US" sz="2800" dirty="0" smtClean="0">
                <a:latin typeface="Consolas"/>
                <a:cs typeface="Consolas"/>
              </a:rPr>
              <a:t>ake --jobs=24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250438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a:t>
            </a:r>
            <a:r>
              <a:rPr lang="en-US" dirty="0" smtClean="0">
                <a:latin typeface="Consolas"/>
                <a:cs typeface="Consolas"/>
              </a:rPr>
              <a:t>|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val="3423089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I’ve got 99 problems, but a </a:t>
            </a:r>
            <a:r>
              <a:rPr lang="en-US" sz="3800" dirty="0" err="1" smtClean="0">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smtClean="0"/>
              <a:t>Parallel processing power tools</a:t>
            </a:r>
            <a:endParaRPr lang="en-US" dirty="0"/>
          </a:p>
        </p:txBody>
      </p:sp>
    </p:spTree>
    <p:extLst>
      <p:ext uri="{BB962C8B-B14F-4D97-AF65-F5344CB8AC3E}">
        <p14:creationId xmlns:p14="http://schemas.microsoft.com/office/powerpoint/2010/main" val="3134576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a:t>
            </a:r>
            <a:r>
              <a:rPr lang="en-US" sz="2800" dirty="0" smtClean="0">
                <a:latin typeface="Consolas"/>
                <a:cs typeface="Consolas"/>
              </a:rPr>
              <a:t>:::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a:t>
            </a:r>
            <a:r>
              <a:rPr lang="en-US" sz="2800" dirty="0" smtClean="0">
                <a:latin typeface="Consolas"/>
                <a:cs typeface="Consolas"/>
              </a:rPr>
              <a:t>:::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6209915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a:t>
            </a:r>
            <a:r>
              <a:rPr lang="sk-SK" sz="2800" dirty="0">
                <a:solidFill>
                  <a:schemeClr val="accent6">
                    <a:lumMod val="75000"/>
                  </a:schemeClr>
                </a:solidFill>
                <a:latin typeface="Consolas"/>
                <a:cs typeface="Consolas"/>
              </a:rPr>
              <a:t>&lt; </a:t>
            </a:r>
            <a:r>
              <a:rPr lang="sk-SK" sz="2800" dirty="0" smtClean="0">
                <a:solidFill>
                  <a:schemeClr val="accent6">
                    <a:lumMod val="75000"/>
                  </a:schemeClr>
                </a:solidFill>
                <a:latin typeface="Consolas"/>
                <a:cs typeface="Consolas"/>
              </a:rPr>
              <a:t>input.fa </a:t>
            </a:r>
            <a:r>
              <a:rPr lang="sk-SK" sz="2800" dirty="0">
                <a:solidFill>
                  <a:schemeClr val="accent6">
                    <a:lumMod val="75000"/>
                  </a:schemeClr>
                </a:solidFill>
                <a:latin typeface="Consolas"/>
                <a:cs typeface="Consolas"/>
              </a:rPr>
              <a:t>\</a:t>
            </a:r>
          </a:p>
          <a:p>
            <a:pPr marL="0" indent="0">
              <a:buNone/>
            </a:pPr>
            <a:r>
              <a:rPr lang="sk-SK" sz="2800" dirty="0">
                <a:solidFill>
                  <a:schemeClr val="accent6">
                    <a:lumMod val="75000"/>
                  </a:schemeClr>
                </a:solidFill>
                <a:latin typeface="Consolas"/>
                <a:cs typeface="Consolas"/>
              </a:rPr>
              <a:t>    &gt; results.tsv</a:t>
            </a:r>
            <a:endParaRPr lang="en-US" sz="2800" dirty="0">
              <a:solidFill>
                <a:schemeClr val="accent6">
                  <a:lumMod val="75000"/>
                </a:schemeClr>
              </a:solidFill>
              <a:latin typeface="Consolas"/>
              <a:cs typeface="Consolas"/>
            </a:endParaRPr>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rgbClr val="E46C0A"/>
                </a:solidFill>
                <a:latin typeface="Consolas"/>
                <a:cs typeface="Consolas"/>
              </a:rPr>
              <a:t>--recstart '&gt;' -N1 </a:t>
            </a:r>
            <a:r>
              <a:rPr lang="sk-SK" sz="2800" dirty="0">
                <a:latin typeface="Consolas"/>
                <a:cs typeface="Consolas"/>
              </a:rPr>
              <a:t>\</a:t>
            </a:r>
          </a:p>
          <a:p>
            <a:pPr marL="0" indent="0">
              <a:buNone/>
            </a:pPr>
            <a:r>
              <a:rPr lang="sk-SK" sz="2800" dirty="0">
                <a:latin typeface="Consolas"/>
                <a:cs typeface="Consolas"/>
              </a:rPr>
              <a:t>    --pipe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chemeClr val="accent6">
                    <a:lumMod val="75000"/>
                  </a:schemeClr>
                </a:solidFill>
                <a:latin typeface="Consolas"/>
                <a:cs typeface="Consolas"/>
              </a:rPr>
              <a:t>--pipe</a:t>
            </a:r>
            <a:r>
              <a:rPr lang="sk-SK" sz="2800" dirty="0">
                <a:solidFill>
                  <a:srgbClr val="E46C0A"/>
                </a:solidFill>
                <a:latin typeface="Consolas"/>
                <a:cs typeface="Consolas"/>
              </a:rPr>
              <a:t> </a:t>
            </a:r>
            <a:r>
              <a:rPr lang="sk-SK" sz="2800" dirty="0">
                <a:latin typeface="Consolas"/>
                <a:cs typeface="Consolas"/>
              </a:rPr>
              <a:t>\</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a:t>
            </a:r>
            <a:r>
              <a:rPr lang="sk-SK" sz="2800" dirty="0">
                <a:solidFill>
                  <a:srgbClr val="E46C0A"/>
                </a:solidFill>
                <a:latin typeface="Consolas"/>
                <a:cs typeface="Consolas"/>
              </a:rPr>
              <a:t>-query - </a:t>
            </a:r>
            <a:r>
              <a:rPr lang="sk-SK" sz="2800" dirty="0">
                <a:latin typeface="Consolas"/>
                <a:cs typeface="Consolas"/>
              </a:rPr>
              <a:t>\</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a:t>
            </a:r>
            <a:r>
              <a:rPr lang="sk-SK" sz="2800" dirty="0">
                <a:solidFill>
                  <a:srgbClr val="E46C0A"/>
                </a:solidFill>
                <a:latin typeface="Consolas"/>
                <a:cs typeface="Consolas"/>
              </a:rPr>
              <a:t>blastn \</a:t>
            </a:r>
          </a:p>
          <a:p>
            <a:pPr marL="0" indent="0">
              <a:buNone/>
            </a:pPr>
            <a:r>
              <a:rPr lang="sk-SK" sz="2800" dirty="0">
                <a:solidFill>
                  <a:srgbClr val="E46C0A"/>
                </a:solidFill>
                <a:latin typeface="Consolas"/>
                <a:cs typeface="Consolas"/>
              </a:rPr>
              <a:t>        -task blastn \</a:t>
            </a:r>
          </a:p>
          <a:p>
            <a:pPr marL="0" indent="0">
              <a:buNone/>
            </a:pPr>
            <a:r>
              <a:rPr lang="sk-SK" sz="2800" dirty="0">
                <a:solidFill>
                  <a:srgbClr val="E46C0A"/>
                </a:solidFill>
                <a:latin typeface="Consolas"/>
                <a:cs typeface="Consolas"/>
              </a:rPr>
              <a:t>        -db ./db/nucleotide/viroverse \</a:t>
            </a:r>
          </a:p>
          <a:p>
            <a:pPr marL="0" indent="0">
              <a:buNone/>
            </a:pPr>
            <a:r>
              <a:rPr lang="sk-SK" sz="2800" dirty="0">
                <a:solidFill>
                  <a:srgbClr val="E46C0A"/>
                </a:solidFill>
                <a:latin typeface="Consolas"/>
                <a:cs typeface="Consolas"/>
              </a:rPr>
              <a:t>        -query - \</a:t>
            </a:r>
          </a:p>
          <a:p>
            <a:pPr marL="0" indent="0">
              <a:buNone/>
            </a:pPr>
            <a:r>
              <a:rPr lang="sk-SK" sz="2800" dirty="0">
                <a:solidFill>
                  <a:srgbClr val="E46C0A"/>
                </a:solidFill>
                <a:latin typeface="Consolas"/>
                <a:cs typeface="Consolas"/>
              </a:rPr>
              <a:t>        -outfmt 6 \</a:t>
            </a:r>
          </a:p>
          <a:p>
            <a:pPr marL="0" indent="0">
              <a:buNone/>
            </a:pPr>
            <a:r>
              <a:rPr lang="sk-SK" sz="2800" dirty="0">
                <a:solidFill>
                  <a:srgbClr val="E46C0A"/>
                </a:solidFill>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a:t>
            </a:r>
            <a:r>
              <a:rPr lang="sk-SK" sz="2800" dirty="0">
                <a:solidFill>
                  <a:srgbClr val="E46C0A"/>
                </a:solidFill>
                <a:latin typeface="Consolas"/>
                <a:cs typeface="Consolas"/>
              </a:rPr>
              <a:t>-outfmt </a:t>
            </a:r>
            <a:r>
              <a:rPr lang="sk-SK" sz="2800" dirty="0" smtClean="0">
                <a:solidFill>
                  <a:srgbClr val="E46C0A"/>
                </a:solidFill>
                <a:latin typeface="Consolas"/>
                <a:cs typeface="Consolas"/>
              </a:rPr>
              <a:t>0 -out results-{#}.blastn </a:t>
            </a:r>
            <a:r>
              <a:rPr lang="sk-SK" sz="2800" dirty="0" smtClean="0">
                <a:latin typeface="Consolas"/>
                <a:cs typeface="Consolas"/>
              </a:rPr>
              <a:t>\</a:t>
            </a:r>
            <a:endParaRPr lang="sk-SK" sz="2800" dirty="0">
              <a:latin typeface="Consolas"/>
              <a:cs typeface="Consolas"/>
            </a:endParaRP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a:t>
            </a:r>
          </a:p>
          <a:p>
            <a:pPr marL="0" indent="0">
              <a:buNone/>
            </a:pPr>
            <a:r>
              <a:rPr lang="sk-SK" sz="2800" dirty="0">
                <a:latin typeface="Consolas"/>
                <a:cs typeface="Consolas"/>
              </a:rPr>
              <a:t> </a:t>
            </a:r>
            <a:endParaRPr lang="sk-SK" sz="2800" dirty="0" smtClean="0">
              <a:latin typeface="Consolas"/>
              <a:cs typeface="Consolas"/>
            </a:endParaRPr>
          </a:p>
          <a:p>
            <a:pPr marL="0" indent="0">
              <a:buNone/>
            </a:pPr>
            <a:endParaRPr lang="sk-SK" sz="2800" dirty="0">
              <a:latin typeface="Consolas"/>
              <a:cs typeface="Consolas"/>
            </a:endParaRPr>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Tree>
    <p:extLst>
      <p:ext uri="{BB962C8B-B14F-4D97-AF65-F5344CB8AC3E}">
        <p14:creationId xmlns:p14="http://schemas.microsoft.com/office/powerpoint/2010/main" val="29197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3"/>
              </a:rPr>
              <a:t>http</a:t>
            </a:r>
            <a:r>
              <a:rPr lang="en-US" sz="1800" dirty="0">
                <a:hlinkClick r:id="rId3"/>
              </a:rPr>
              <a:t>://www.gnu.org/software/make/manual/</a:t>
            </a:r>
            <a:r>
              <a:rPr lang="en-US" sz="1800" dirty="0" smtClean="0">
                <a:hlinkClick r:id="rId3"/>
              </a:rPr>
              <a:t>make.html</a:t>
            </a:r>
            <a:endParaRPr lang="en-US" sz="1800" dirty="0" smtClean="0"/>
          </a:p>
          <a:p>
            <a:pPr lvl="1"/>
            <a:r>
              <a:rPr lang="en-US" sz="1800" dirty="0">
                <a:hlinkClick r:id="rId4"/>
              </a:rPr>
              <a:t>http://www.gnu.org/software/parallel/</a:t>
            </a:r>
            <a:r>
              <a:rPr lang="en-US" sz="1800" dirty="0" smtClean="0">
                <a:hlinkClick r:id="rId4"/>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parallel</a:t>
            </a:r>
          </a:p>
          <a:p>
            <a:r>
              <a:rPr lang="en-US" dirty="0" smtClean="0"/>
              <a:t>Ply me with donuts, or just ask nicely</a:t>
            </a:r>
            <a:endParaRPr lang="en-US" dirty="0"/>
          </a:p>
        </p:txBody>
      </p:sp>
    </p:spTree>
    <p:extLst>
      <p:ext uri="{BB962C8B-B14F-4D97-AF65-F5344CB8AC3E}">
        <p14:creationId xmlns:p14="http://schemas.microsoft.com/office/powerpoint/2010/main" val="273350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20657</TotalTime>
  <Words>4984</Words>
  <Application>Microsoft Macintosh PowerPoint</Application>
  <PresentationFormat>On-screen Show (4:3)</PresentationFormat>
  <Paragraphs>526</Paragraphs>
  <Slides>42</Slides>
  <Notes>36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Validation</vt:lpstr>
      <vt:lpstr>Assertions</vt:lpstr>
      <vt:lpstr>Assertions</vt:lpstr>
      <vt:lpstr>Makefile gotchas</vt:lpstr>
      <vt:lpstr>Parallel processing</vt:lpstr>
      <vt:lpstr>What can be parallelized?</vt:lpstr>
      <vt:lpstr>PowerPoint Presentation</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Getting these tools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729</cp:revision>
  <dcterms:created xsi:type="dcterms:W3CDTF">2014-05-06T16:36:18Z</dcterms:created>
  <dcterms:modified xsi:type="dcterms:W3CDTF">2014-05-21T00:55:22Z</dcterms:modified>
</cp:coreProperties>
</file>