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1" r:id="rId5"/>
    <p:sldId id="282" r:id="rId6"/>
    <p:sldId id="293" r:id="rId7"/>
    <p:sldId id="294" r:id="rId8"/>
    <p:sldId id="298" r:id="rId9"/>
    <p:sldId id="279" r:id="rId10"/>
    <p:sldId id="299" r:id="rId11"/>
    <p:sldId id="302" r:id="rId12"/>
    <p:sldId id="301" r:id="rId13"/>
    <p:sldId id="266" r:id="rId14"/>
    <p:sldId id="307" r:id="rId15"/>
    <p:sldId id="308" r:id="rId16"/>
    <p:sldId id="309" r:id="rId17"/>
    <p:sldId id="297" r:id="rId18"/>
    <p:sldId id="296" r:id="rId19"/>
    <p:sldId id="311" r:id="rId20"/>
    <p:sldId id="312" r:id="rId21"/>
    <p:sldId id="300" r:id="rId22"/>
    <p:sldId id="31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75" autoAdjust="0"/>
  </p:normalViewPr>
  <p:slideViewPr>
    <p:cSldViewPr snapToGrid="0">
      <p:cViewPr>
        <p:scale>
          <a:sx n="80" d="100"/>
          <a:sy n="80" d="100"/>
        </p:scale>
        <p:origin x="782" y="-130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4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3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2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54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5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1612"/>
            <a:ext cx="6774425" cy="2566219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Georgia" panose="02040502050405020303" pitchFamily="18" charset="0"/>
                <a:cs typeface="Aparajita" panose="02020603050405020304" pitchFamily="18" charset="0"/>
              </a:rPr>
              <a:t>Cs425-SWE-PROJECT</a:t>
            </a:r>
            <a:br>
              <a:rPr lang="en-US" sz="3600" b="1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5820" r="14624" b="-4"/>
          <a:stretch/>
        </p:blipFill>
        <p:spPr>
          <a:xfrm flipH="1">
            <a:off x="6086167" y="-22225"/>
            <a:ext cx="6080760" cy="6902450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A3949441-BD74-CCBA-B06A-B2D5E4710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135" y="2241756"/>
            <a:ext cx="6164826" cy="25662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Georgia" panose="02040502050405020303" pitchFamily="18" charset="0"/>
                <a:cs typeface="Aparajita" panose="02020603050405020304" pitchFamily="18" charset="0"/>
              </a:rPr>
              <a:t>Course Registration System (CRS)</a:t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9" y="0"/>
            <a:ext cx="11098161" cy="1120877"/>
          </a:xfrm>
          <a:noFill/>
        </p:spPr>
        <p:txBody>
          <a:bodyPr anchor="ctr"/>
          <a:lstStyle/>
          <a:p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Acceptance Criteria for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8324" y="1116704"/>
            <a:ext cx="5874213" cy="5191433"/>
          </a:xfr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User Story 1: </a:t>
            </a:r>
            <a:r>
              <a:rPr lang="en-US" b="1" dirty="0">
                <a:latin typeface="Georgia" panose="02040502050405020303" pitchFamily="18" charset="0"/>
              </a:rPr>
              <a:t>Student Login and Enrollment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Georgia" panose="02040502050405020303" pitchFamily="18" charset="0"/>
              </a:rPr>
              <a:t>Login Page:</a:t>
            </a:r>
          </a:p>
          <a:p>
            <a:pPr>
              <a:lnSpc>
                <a:spcPct val="120000"/>
              </a:lnSpc>
            </a:pPr>
            <a:r>
              <a:rPr lang="en-US" dirty="0"/>
              <a:t> - Display a login page with a 'Login' button.</a:t>
            </a:r>
          </a:p>
          <a:p>
            <a:pPr>
              <a:lnSpc>
                <a:spcPct val="120000"/>
              </a:lnSpc>
            </a:pPr>
            <a:r>
              <a:rPr lang="en-US" dirty="0"/>
              <a:t> - Redirect to the course enrollment page on successful login.</a:t>
            </a:r>
          </a:p>
          <a:p>
            <a:pPr>
              <a:lnSpc>
                <a:spcPct val="120000"/>
              </a:lnSpc>
            </a:pPr>
            <a:r>
              <a:rPr lang="en-US" dirty="0"/>
              <a:t> - Show an error message and provide a password reset option on failed login.</a:t>
            </a:r>
          </a:p>
          <a:p>
            <a:pPr>
              <a:lnSpc>
                <a:spcPct val="120000"/>
              </a:lnSpc>
            </a:pPr>
            <a:r>
              <a:rPr lang="en-US" dirty="0"/>
              <a:t> - Securely store user credentials.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Georgia" panose="02040502050405020303" pitchFamily="18" charset="0"/>
              </a:rPr>
              <a:t>Course Management:</a:t>
            </a:r>
          </a:p>
          <a:p>
            <a:pPr>
              <a:lnSpc>
                <a:spcPct val="120000"/>
              </a:lnSpc>
            </a:pPr>
            <a:r>
              <a:rPr lang="en-US" dirty="0"/>
              <a:t> - Display all available courses and allow filtering by subject, level, etc.</a:t>
            </a:r>
          </a:p>
          <a:p>
            <a:pPr>
              <a:lnSpc>
                <a:spcPct val="120000"/>
              </a:lnSpc>
            </a:pPr>
            <a:r>
              <a:rPr lang="en-US" dirty="0"/>
              <a:t> - Search for courses by name and display matching results.</a:t>
            </a:r>
          </a:p>
          <a:p>
            <a:pPr>
              <a:lnSpc>
                <a:spcPct val="120000"/>
              </a:lnSpc>
            </a:pPr>
            <a:r>
              <a:rPr lang="en-US" dirty="0"/>
              <a:t> - Provide detailed course information, including the syllabus and materials.</a:t>
            </a:r>
          </a:p>
          <a:p>
            <a:pPr>
              <a:lnSpc>
                <a:spcPct val="120000"/>
              </a:lnSpc>
            </a:pPr>
            <a:r>
              <a:rPr lang="en-US" dirty="0"/>
              <a:t> - Show currently enrolled courses with details.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19463" y="1120876"/>
            <a:ext cx="5874213" cy="5045435"/>
          </a:xfrm>
          <a:noFill/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User Story 2</a:t>
            </a:r>
            <a:r>
              <a:rPr lang="en-US" b="1" dirty="0">
                <a:latin typeface="Georgia" panose="02040502050405020303" pitchFamily="18" charset="0"/>
              </a:rPr>
              <a:t>: Registrar Faculty Notifications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Georgia" panose="02040502050405020303" pitchFamily="18" charset="0"/>
              </a:rPr>
              <a:t>Send Notifications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r>
              <a:rPr lang="en-US" dirty="0"/>
              <a:t> - Send notifications to all students via email or other platforms.</a:t>
            </a:r>
          </a:p>
          <a:p>
            <a:pPr>
              <a:lnSpc>
                <a:spcPct val="110000"/>
              </a:lnSpc>
            </a:pPr>
            <a:r>
              <a:rPr lang="en-US" dirty="0"/>
              <a:t> - Customize notifications for specific groups or individuals.</a:t>
            </a:r>
          </a:p>
          <a:p>
            <a:pPr>
              <a:lnSpc>
                <a:spcPct val="110000"/>
              </a:lnSpc>
            </a:pPr>
            <a:r>
              <a:rPr lang="en-US" dirty="0"/>
              <a:t> - Track and view sent notifications and their success rate.</a:t>
            </a:r>
          </a:p>
          <a:p>
            <a:pPr>
              <a:lnSpc>
                <a:spcPct val="110000"/>
              </a:lnSpc>
            </a:pPr>
            <a:r>
              <a:rPr lang="en-US" dirty="0"/>
              <a:t> - Schedule notifications for specific times and dates.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User Story 3</a:t>
            </a:r>
            <a:r>
              <a:rPr lang="en-US" b="1" dirty="0">
                <a:latin typeface="Georgia" panose="02040502050405020303" pitchFamily="18" charset="0"/>
              </a:rPr>
              <a:t>: Admin Database Management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Georgia" panose="02040502050405020303" pitchFamily="18" charset="0"/>
              </a:rPr>
              <a:t>Database Access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r>
              <a:rPr lang="en-US" dirty="0"/>
              <a:t> - Log in and access the list of courses and student information.</a:t>
            </a:r>
          </a:p>
          <a:p>
            <a:pPr>
              <a:lnSpc>
                <a:spcPct val="110000"/>
              </a:lnSpc>
            </a:pPr>
            <a:r>
              <a:rPr lang="en-US" dirty="0"/>
              <a:t> - Update course details and make changes as needed.</a:t>
            </a:r>
          </a:p>
          <a:p>
            <a:pPr>
              <a:lnSpc>
                <a:spcPct val="110000"/>
              </a:lnSpc>
            </a:pPr>
            <a:r>
              <a:rPr lang="en-US" dirty="0"/>
              <a:t> - Retrieve course and student information for reporting or other purposes.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9" y="0"/>
            <a:ext cx="11098161" cy="1120877"/>
          </a:xfrm>
          <a:noFill/>
        </p:spPr>
        <p:txBody>
          <a:bodyPr anchor="ctr"/>
          <a:lstStyle/>
          <a:p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Scenario 1: Student Enrollment and Course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68595" y="1209367"/>
            <a:ext cx="10078064" cy="4601498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Georgia" panose="02040502050405020303" pitchFamily="18" charset="0"/>
              </a:rPr>
              <a:t>1. Log In and View Courses: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Georgia" panose="02040502050405020303" pitchFamily="18" charset="0"/>
              </a:rPr>
              <a:t>A student logs into their account, navigates to the course selection page, and views all available courses.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Georgia" panose="02040502050405020303" pitchFamily="18" charset="0"/>
              </a:rPr>
              <a:t>2. Filter and Select Courses: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Georgia" panose="02040502050405020303" pitchFamily="18" charset="0"/>
              </a:rPr>
              <a:t>The student filters courses by subject and level, selects a course, and views detailed information, including the syllabus.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Georgia" panose="02040502050405020303" pitchFamily="18" charset="0"/>
              </a:rPr>
              <a:t>3. Enroll in Course: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Georgia" panose="02040502050405020303" pitchFamily="18" charset="0"/>
              </a:rPr>
              <a:t>The student enrolls in a selected course after meeting prerequisites and availability requirements.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Georgia" panose="02040502050405020303" pitchFamily="18" charset="0"/>
              </a:rPr>
              <a:t>4. Review Enrolled Courses: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Georgia" panose="02040502050405020303" pitchFamily="18" charset="0"/>
              </a:rPr>
              <a:t>The student reviews all currently enrolled courses and course details.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9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9" y="0"/>
            <a:ext cx="11098161" cy="1120877"/>
          </a:xfrm>
          <a:noFill/>
        </p:spPr>
        <p:txBody>
          <a:bodyPr anchor="ctr"/>
          <a:lstStyle/>
          <a:p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Scenario 2: Notification Sending by Registrar Faculty</a:t>
            </a:r>
            <a:endParaRPr lang="en-US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0272" y="1514167"/>
            <a:ext cx="9763432" cy="4611330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1. Send Notification: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Georgia" panose="02040502050405020303" pitchFamily="18" charset="0"/>
              </a:rPr>
              <a:t>The Registrar Faculty logs into the system and sends a notification to all students about an upcoming registration deadline.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2. Customize Notifications: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Georgia" panose="02040502050405020303" pitchFamily="18" charset="0"/>
              </a:rPr>
              <a:t>The Registrar Faculty customizes notifications for a specific group of students who have not yet registered.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Georgia" panose="02040502050405020303" pitchFamily="18" charset="0"/>
              </a:rPr>
              <a:t>3. Track and Schedule Notifications: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Georgia" panose="02040502050405020303" pitchFamily="18" charset="0"/>
              </a:rPr>
              <a:t>The Registrar Faculty tracks the success rate of sent notifications and schedules future notifications.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8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9" y="0"/>
            <a:ext cx="11098161" cy="1120877"/>
          </a:xfrm>
          <a:noFill/>
        </p:spPr>
        <p:txBody>
          <a:bodyPr anchor="ctr"/>
          <a:lstStyle/>
          <a:p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Scenario 3: Database Management by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7756" y="1189702"/>
            <a:ext cx="9773263" cy="491612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Georgia" panose="02040502050405020303" pitchFamily="18" charset="0"/>
              </a:rPr>
              <a:t>1. Update Course Information: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Georgia" panose="02040502050405020303" pitchFamily="18" charset="0"/>
              </a:rPr>
              <a:t>An admin logs into the system, accesses the course list, and updates course information by adding new details or editing existing ones.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Georgia" panose="02040502050405020303" pitchFamily="18" charset="0"/>
              </a:rPr>
              <a:t>2. Retrieve Student List: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Georgia" panose="02040502050405020303" pitchFamily="18" charset="0"/>
              </a:rPr>
              <a:t>The admin retrieves a list of students enrolled in a particular course for reporting purposes.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Georgia" panose="02040502050405020303" pitchFamily="18" charset="0"/>
              </a:rPr>
              <a:t>3. Generate Reports: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Georgia" panose="02040502050405020303" pitchFamily="18" charset="0"/>
              </a:rPr>
              <a:t>The admin generates a report of all courses and student details, which is then exported for further analysis.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7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90EB80-B933-70F9-94E5-A80E2A3E0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9639" y="128437"/>
            <a:ext cx="9144000" cy="68321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Architectural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C20D2-22E8-2C5B-C12F-EFF804720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30" y="1002890"/>
            <a:ext cx="10026139" cy="58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5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8330544-FEB7-0A29-7557-902FD6C3C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610"/>
            <a:ext cx="9144000" cy="68321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Domain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E7F58-07EA-ACAB-CF24-ACF08E25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67" y="742829"/>
            <a:ext cx="10143743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0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A39A9F-DB04-8F87-6E16-978FE12F5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960" y="136958"/>
            <a:ext cx="9144000" cy="683219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570AC-2394-9A77-01B9-AD2788D68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" y="820178"/>
            <a:ext cx="11031701" cy="603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60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1A88AF-2C20-614B-ECC3-26CF68596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406198"/>
            <a:ext cx="9144000" cy="683219"/>
          </a:xfrm>
        </p:spPr>
        <p:txBody>
          <a:bodyPr/>
          <a:lstStyle/>
          <a:p>
            <a:r>
              <a:rPr lang="pt-BR" dirty="0"/>
              <a:t>Database design model (E-R diagram)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1AD86-EE28-AD3F-8150-B051ECFD1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9" y="1089417"/>
            <a:ext cx="9144000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8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F13F86-C790-33FD-7D41-1774E0565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877" y="1"/>
            <a:ext cx="9661004" cy="959140"/>
          </a:xfrm>
        </p:spPr>
        <p:txBody>
          <a:bodyPr>
            <a:no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Sequence Diagram - Student Enrollment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3E448-66F2-FB1C-EA1C-A5DFDC99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7" y="959139"/>
            <a:ext cx="9661003" cy="589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36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9" y="609600"/>
            <a:ext cx="10947551" cy="2819400"/>
          </a:xfrm>
        </p:spPr>
        <p:txBody>
          <a:bodyPr/>
          <a:lstStyle/>
          <a:p>
            <a:r>
              <a:rPr lang="en-US" sz="8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24541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-147484" y="0"/>
            <a:ext cx="12192000" cy="6858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416" y="324466"/>
            <a:ext cx="10494906" cy="5722374"/>
          </a:xfrm>
        </p:spPr>
        <p:txBody>
          <a:bodyPr>
            <a:normAutofit/>
          </a:bodyPr>
          <a:lstStyle/>
          <a:p>
            <a:r>
              <a:rPr lang="en-US" sz="30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Aparajita" panose="020B0502040204020203" pitchFamily="18" charset="0"/>
              </a:rPr>
              <a:t>Group Members:</a:t>
            </a:r>
          </a:p>
          <a:p>
            <a:endParaRPr lang="en-US" sz="3000" b="1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anose="04020705040A02060702" pitchFamily="82" charset="0"/>
              <a:cs typeface="Aparajita" panose="020B0502040204020203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3000" b="1" dirty="0" err="1">
                <a:latin typeface="Aptos" panose="020B0004020202020204" pitchFamily="34" charset="0"/>
              </a:rPr>
              <a:t>Adonay</a:t>
            </a:r>
            <a:r>
              <a:rPr lang="en-US" sz="3000" b="1" dirty="0">
                <a:latin typeface="Aptos" panose="020B0004020202020204" pitchFamily="34" charset="0"/>
              </a:rPr>
              <a:t> </a:t>
            </a:r>
            <a:r>
              <a:rPr lang="en-US" sz="3000" b="1" dirty="0" err="1">
                <a:latin typeface="Aptos" panose="020B0004020202020204" pitchFamily="34" charset="0"/>
              </a:rPr>
              <a:t>Gebrerufael</a:t>
            </a:r>
            <a:endParaRPr lang="en-US" sz="3000" b="1" dirty="0">
              <a:latin typeface="Aptos" panose="020B00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000" b="1" dirty="0">
                <a:latin typeface="Aptos" panose="020B0004020202020204" pitchFamily="34" charset="0"/>
              </a:rPr>
              <a:t>Wycliff Kasirye</a:t>
            </a:r>
          </a:p>
          <a:p>
            <a:pPr>
              <a:lnSpc>
                <a:spcPct val="100000"/>
              </a:lnSpc>
            </a:pPr>
            <a:r>
              <a:rPr lang="en-US" sz="3000" b="1" dirty="0">
                <a:latin typeface="Aptos" panose="020B0004020202020204" pitchFamily="34" charset="0"/>
              </a:rPr>
              <a:t>Samsom Michael</a:t>
            </a:r>
          </a:p>
          <a:p>
            <a:pPr>
              <a:lnSpc>
                <a:spcPct val="100000"/>
              </a:lnSpc>
            </a:pPr>
            <a:r>
              <a:rPr lang="en-US" sz="3000" b="1" dirty="0" err="1">
                <a:latin typeface="Aptos" panose="020B0004020202020204" pitchFamily="34" charset="0"/>
              </a:rPr>
              <a:t>Henok</a:t>
            </a:r>
            <a:r>
              <a:rPr lang="en-US" sz="3000" b="1" dirty="0">
                <a:latin typeface="Aptos" panose="020B0004020202020204" pitchFamily="34" charset="0"/>
              </a:rPr>
              <a:t> </a:t>
            </a:r>
            <a:r>
              <a:rPr lang="en-US" sz="3000" b="1" dirty="0" err="1">
                <a:latin typeface="Aptos" panose="020B0004020202020204" pitchFamily="34" charset="0"/>
              </a:rPr>
              <a:t>Gebremichael</a:t>
            </a:r>
            <a:endParaRPr lang="en-US" sz="3000" b="1" dirty="0">
              <a:latin typeface="Aptos" panose="020B00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000" b="1" dirty="0">
                <a:latin typeface="Aptos" panose="020B0004020202020204" pitchFamily="34" charset="0"/>
              </a:rPr>
              <a:t>Tsigereda Hagos</a:t>
            </a:r>
          </a:p>
          <a:p>
            <a:pPr>
              <a:lnSpc>
                <a:spcPct val="100000"/>
              </a:lnSpc>
            </a:pPr>
            <a:endParaRPr lang="en-US" sz="3000" b="1" dirty="0">
              <a:latin typeface="Aptos" panose="020B00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3000" b="1" dirty="0">
              <a:latin typeface="Aptos" panose="020B0004020202020204" pitchFamily="34" charset="0"/>
            </a:endParaRP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  <a:cs typeface="Aparajita" panose="02020603050405020304" pitchFamily="18" charset="0"/>
              </a:rPr>
              <a:t>                                                                                                  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Aparajita" panose="02020603050405020304" pitchFamily="18" charset="0"/>
              </a:rPr>
              <a:t>August 15</a:t>
            </a:r>
            <a:r>
              <a:rPr lang="en-US" sz="2400" b="1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Aparajita" panose="02020603050405020304" pitchFamily="18" charset="0"/>
              </a:rPr>
              <a:t>th,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Aparajita" panose="02020603050405020304" pitchFamily="18" charset="0"/>
              </a:rPr>
              <a:t> 2024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96CDD9-AEC2-7D5B-340C-9EA260C63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052" y="384076"/>
            <a:ext cx="9144000" cy="155288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9D504D-788C-9A47-8DF0-ED0D2EDF61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73626" y="2041942"/>
            <a:ext cx="11228439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Objective: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- Develop a comprehensive system to streamline the course registration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   - Improve communication about registration deadlines.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   - Efficiently manage course and student information.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Target Users: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Students, Registrar Faculty, and Administrative Staff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713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29D0-4B8B-4C93-50E4-6905C841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Georgia" panose="02040502050405020303" pitchFamily="18" charset="0"/>
              </a:rPr>
              <a:t>Problem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E6B8-C499-CA7A-E6E6-86813B6428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2955" y="1691639"/>
            <a:ext cx="10515600" cy="44703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Aptos" panose="020B0004020202020204" pitchFamily="34" charset="0"/>
              </a:rPr>
              <a:t>Maharishi International University needs a system to manage course registration, verify prerequisites, and handle waitlists.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ptos" panose="020B0004020202020204" pitchFamily="34" charset="0"/>
              </a:rPr>
              <a:t> </a:t>
            </a:r>
            <a:r>
              <a:rPr lang="en-US" sz="2800" b="1" dirty="0">
                <a:latin typeface="Aptos" panose="020B0004020202020204" pitchFamily="34" charset="0"/>
              </a:rPr>
              <a:t>- Student Enrollment Process: </a:t>
            </a:r>
            <a:r>
              <a:rPr lang="en-US" sz="2800" dirty="0">
                <a:latin typeface="Aptos" panose="020B0004020202020204" pitchFamily="34" charset="0"/>
              </a:rPr>
              <a:t>Students create a plan of study, select courses, and choose faculty advisors.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ptos" panose="020B0004020202020204" pitchFamily="34" charset="0"/>
              </a:rPr>
              <a:t> - </a:t>
            </a:r>
            <a:r>
              <a:rPr lang="en-US" sz="2800" b="1" dirty="0">
                <a:latin typeface="Aptos" panose="020B0004020202020204" pitchFamily="34" charset="0"/>
              </a:rPr>
              <a:t>Course Registration: </a:t>
            </a:r>
            <a:r>
              <a:rPr lang="en-US" sz="2800" dirty="0">
                <a:latin typeface="Aptos" panose="020B0004020202020204" pitchFamily="34" charset="0"/>
              </a:rPr>
              <a:t>Students can view schedules, select courses, and enroll if prerequisites and availability are met.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ptos" panose="020B0004020202020204" pitchFamily="34" charset="0"/>
              </a:rPr>
              <a:t> - </a:t>
            </a:r>
            <a:r>
              <a:rPr lang="en-US" sz="2800" b="1" dirty="0">
                <a:latin typeface="Aptos" panose="020B0004020202020204" pitchFamily="34" charset="0"/>
              </a:rPr>
              <a:t>Waitlist Management: </a:t>
            </a:r>
            <a:r>
              <a:rPr lang="en-US" sz="2800" dirty="0">
                <a:latin typeface="Aptos" panose="020B0004020202020204" pitchFamily="34" charset="0"/>
              </a:rPr>
              <a:t>If a course is full, students are waitlisted and automatically enrolled if space becomes available.</a:t>
            </a:r>
          </a:p>
        </p:txBody>
      </p:sp>
    </p:spTree>
    <p:extLst>
      <p:ext uri="{BB962C8B-B14F-4D97-AF65-F5344CB8AC3E}">
        <p14:creationId xmlns:p14="http://schemas.microsoft.com/office/powerpoint/2010/main" val="5544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977458-C105-8FE4-D9F9-CAC3E4DAD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94" y="235974"/>
            <a:ext cx="10258799" cy="60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4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90"/>
            <a:ext cx="10515600" cy="1012723"/>
          </a:xfrm>
          <a:noFill/>
        </p:spPr>
        <p:txBody>
          <a:bodyPr anchor="ctr"/>
          <a:lstStyle/>
          <a:p>
            <a:r>
              <a:rPr lang="en-US" sz="3600" b="1" dirty="0">
                <a:latin typeface="Georgia" panose="02040502050405020303" pitchFamily="18" charset="0"/>
              </a:rPr>
              <a:t>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814" y="1101213"/>
            <a:ext cx="5476568" cy="5060758"/>
          </a:xfrm>
          <a:noFill/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Student Use-Cases: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Login: </a:t>
            </a:r>
            <a:r>
              <a:rPr lang="en-US" sz="2000" dirty="0">
                <a:latin typeface="Aptos" panose="020B0004020202020204" pitchFamily="34" charset="0"/>
              </a:rPr>
              <a:t>As a student, I want to log in using my email and password to easily enroll.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Password Reset: </a:t>
            </a:r>
            <a:r>
              <a:rPr lang="en-US" sz="2000" dirty="0">
                <a:latin typeface="Aptos" panose="020B0004020202020204" pitchFamily="34" charset="0"/>
              </a:rPr>
              <a:t>As a student, I can reset my password if I forget it.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Enroll/Drop Courses: </a:t>
            </a:r>
            <a:r>
              <a:rPr lang="en-US" sz="2000" dirty="0">
                <a:latin typeface="Aptos" panose="020B0004020202020204" pitchFamily="34" charset="0"/>
              </a:rPr>
              <a:t>As a student, I can enroll in or drop courses.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View Schedule: </a:t>
            </a:r>
            <a:r>
              <a:rPr lang="en-US" sz="2000" dirty="0">
                <a:latin typeface="Aptos" panose="020B0004020202020204" pitchFamily="34" charset="0"/>
              </a:rPr>
              <a:t>As a student, I can view my course schedule.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91200" y="959222"/>
            <a:ext cx="5958349" cy="5202749"/>
          </a:xfrm>
          <a:noFill/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Registrar Faculty Use-Cases: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Aptos" panose="020B0004020202020204" pitchFamily="34" charset="0"/>
              </a:rPr>
              <a:t>Send Notifications: </a:t>
            </a:r>
            <a:r>
              <a:rPr lang="en-US" sz="2000" dirty="0">
                <a:latin typeface="Aptos" panose="020B0004020202020204" pitchFamily="34" charset="0"/>
              </a:rPr>
              <a:t>As Registrar Faculty, I can send email notifications to all students about registration deadlines.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Aptos" panose="020B0004020202020204" pitchFamily="34" charset="0"/>
              </a:rPr>
              <a:t>Schedule Notifications: </a:t>
            </a:r>
            <a:r>
              <a:rPr lang="en-US" sz="2000" dirty="0">
                <a:latin typeface="Aptos" panose="020B0004020202020204" pitchFamily="34" charset="0"/>
              </a:rPr>
              <a:t>As Registrar Faculty, I can schedule notifications to be sent automatically at specific times.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Admin Use-Cases: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Aptos" panose="020B0004020202020204" pitchFamily="34" charset="0"/>
              </a:rPr>
              <a:t>Retrieve Student List:  </a:t>
            </a:r>
            <a:r>
              <a:rPr lang="en-US" sz="2000" dirty="0">
                <a:latin typeface="Aptos" panose="020B0004020202020204" pitchFamily="34" charset="0"/>
              </a:rPr>
              <a:t>As an admin, I can retrieve a list of all students enrolled in a particular course.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Aptos" panose="020B0004020202020204" pitchFamily="34" charset="0"/>
              </a:rPr>
              <a:t>Database Management: </a:t>
            </a:r>
            <a:r>
              <a:rPr lang="en-US" sz="2000" dirty="0">
                <a:latin typeface="Aptos" panose="020B0004020202020204" pitchFamily="34" charset="0"/>
              </a:rPr>
              <a:t>As an admin, I can check the database to update and retrieve course and student information, including updating student contact information.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8DB8AE-29DC-424A-A854-D0191B75E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5342" y="98940"/>
            <a:ext cx="9144000" cy="68321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Use 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48A042-D9CE-10A1-1DFD-317E8F1D5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2" y="860818"/>
            <a:ext cx="10798476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4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A0B671-A2CA-6C89-9226-E17477278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174" y="108772"/>
            <a:ext cx="9144000" cy="68321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User 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437D8-5FE6-7D73-0DF5-7B9EEB55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27" y="791991"/>
            <a:ext cx="8878528" cy="60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1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A38DAE-1F46-4394-6774-27D42706E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851" y="118604"/>
            <a:ext cx="9144000" cy="68321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User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5BDC9-3974-F733-B33A-CDC54E30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30" y="909977"/>
            <a:ext cx="10303133" cy="602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676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{A6FBAFBC-A893-4F6A-B570-59D3972C88F1}tf55661986_win32</Template>
  <TotalTime>247</TotalTime>
  <Words>849</Words>
  <Application>Microsoft Office PowerPoint</Application>
  <PresentationFormat>Widescreen</PresentationFormat>
  <Paragraphs>97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Algerian</vt:lpstr>
      <vt:lpstr>Aparajita</vt:lpstr>
      <vt:lpstr>Aptos</vt:lpstr>
      <vt:lpstr>Arial</vt:lpstr>
      <vt:lpstr>Calibri</vt:lpstr>
      <vt:lpstr>Calibri Light</vt:lpstr>
      <vt:lpstr>Georgia</vt:lpstr>
      <vt:lpstr>Wingdings</vt:lpstr>
      <vt:lpstr>Custom</vt:lpstr>
      <vt:lpstr>Cs425-SWE-PROJECT   </vt:lpstr>
      <vt:lpstr>PowerPoint Presentation</vt:lpstr>
      <vt:lpstr>Objective:      - Develop a comprehensive system to streamline the course registration process.     - Improve communication about registration deadlines.     - Efficiently manage course and student information.   Target Users:   Students, Registrar Faculty, and Administrative Staff. </vt:lpstr>
      <vt:lpstr>Problem scenario</vt:lpstr>
      <vt:lpstr>PowerPoint Presentation</vt:lpstr>
      <vt:lpstr>Use-Cases</vt:lpstr>
      <vt:lpstr>PowerPoint Presentation</vt:lpstr>
      <vt:lpstr>PowerPoint Presentation</vt:lpstr>
      <vt:lpstr>PowerPoint Presentation</vt:lpstr>
      <vt:lpstr>Acceptance Criteria for User Stories</vt:lpstr>
      <vt:lpstr>Scenario 1: Student Enrollment and Course Management</vt:lpstr>
      <vt:lpstr>Scenario 2: Notification Sending by Registrar Faculty</vt:lpstr>
      <vt:lpstr>Scenario 3: Database Management by Admin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tsigeredatsegay13@outlook.com</dc:creator>
  <cp:lastModifiedBy>tsigeredatsegay13@outlook.com</cp:lastModifiedBy>
  <cp:revision>3</cp:revision>
  <dcterms:created xsi:type="dcterms:W3CDTF">2024-08-15T01:45:09Z</dcterms:created>
  <dcterms:modified xsi:type="dcterms:W3CDTF">2024-08-15T16:31:45Z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