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88" r:id="rId2"/>
    <p:sldId id="256" r:id="rId3"/>
    <p:sldId id="286" r:id="rId4"/>
    <p:sldId id="284" r:id="rId5"/>
    <p:sldId id="257" r:id="rId6"/>
    <p:sldId id="258" r:id="rId7"/>
    <p:sldId id="259" r:id="rId8"/>
    <p:sldId id="283" r:id="rId9"/>
    <p:sldId id="264" r:id="rId10"/>
    <p:sldId id="265" r:id="rId11"/>
    <p:sldId id="293" r:id="rId12"/>
    <p:sldId id="294" r:id="rId13"/>
    <p:sldId id="295" r:id="rId14"/>
    <p:sldId id="296" r:id="rId15"/>
    <p:sldId id="298" r:id="rId16"/>
    <p:sldId id="299" r:id="rId17"/>
    <p:sldId id="300" r:id="rId18"/>
    <p:sldId id="297" r:id="rId19"/>
    <p:sldId id="290" r:id="rId20"/>
    <p:sldId id="270" r:id="rId21"/>
    <p:sldId id="285" r:id="rId22"/>
    <p:sldId id="281"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47">
          <p15:clr>
            <a:srgbClr val="A4A3A4"/>
          </p15:clr>
        </p15:guide>
        <p15:guide id="2" pos="234">
          <p15:clr>
            <a:srgbClr val="A4A3A4"/>
          </p15:clr>
        </p15:guide>
        <p15:guide id="3" pos="7514">
          <p15:clr>
            <a:srgbClr val="A4A3A4"/>
          </p15:clr>
        </p15:guide>
        <p15:guide id="4" orient="horz" pos="3185">
          <p15:clr>
            <a:srgbClr val="A4A3A4"/>
          </p15:clr>
        </p15:guide>
        <p15:guide id="5" pos="176">
          <p15:clr>
            <a:srgbClr val="A4A3A4"/>
          </p15:clr>
        </p15:guide>
        <p15:guide id="6" pos="56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32" autoAdjust="0"/>
  </p:normalViewPr>
  <p:slideViewPr>
    <p:cSldViewPr snapToGrid="0">
      <p:cViewPr varScale="1">
        <p:scale>
          <a:sx n="82" d="100"/>
          <a:sy n="82" d="100"/>
        </p:scale>
        <p:origin x="1056" y="84"/>
      </p:cViewPr>
      <p:guideLst>
        <p:guide orient="horz" pos="4247"/>
        <p:guide pos="234"/>
        <p:guide pos="7514"/>
        <p:guide orient="horz" pos="3185"/>
        <p:guide pos="176"/>
        <p:guide pos="56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fr-FR" sz="900" b="0" i="0" u="none" strike="noStrike" cap="none" dirty="0" smtClean="0">
                <a:solidFill>
                  <a:schemeClr val="dk1"/>
                </a:solidFill>
                <a:effectLst/>
                <a:latin typeface="Calibri"/>
                <a:ea typeface="Calibri"/>
                <a:cs typeface="Calibri"/>
                <a:sym typeface="Calibri"/>
              </a:rPr>
              <a:t>Merci de m’avoir donner</a:t>
            </a:r>
            <a:r>
              <a:rPr lang="fr-FR" sz="900" b="0" i="0" u="none" strike="noStrike" cap="none" baseline="0" dirty="0" smtClean="0">
                <a:solidFill>
                  <a:schemeClr val="dk1"/>
                </a:solidFill>
                <a:effectLst/>
                <a:latin typeface="Calibri"/>
                <a:ea typeface="Calibri"/>
                <a:cs typeface="Calibri"/>
                <a:sym typeface="Calibri"/>
              </a:rPr>
              <a:t> la parole, cher membre des jurys , les personnes ici présent, </a:t>
            </a:r>
            <a:r>
              <a:rPr lang="fr-FR" sz="900" b="0" i="0" u="none" strike="noStrike" cap="none" dirty="0" smtClean="0">
                <a:solidFill>
                  <a:schemeClr val="dk1"/>
                </a:solidFill>
                <a:effectLst/>
                <a:latin typeface="Calibri"/>
                <a:ea typeface="Calibri"/>
                <a:cs typeface="Calibri"/>
                <a:sym typeface="Calibri"/>
              </a:rPr>
              <a:t>Bonjour</a:t>
            </a:r>
            <a:endParaRPr dirty="0"/>
          </a:p>
        </p:txBody>
      </p:sp>
      <p:sp>
        <p:nvSpPr>
          <p:cNvPr id="745" name="Google Shape;74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a:t>
            </a:fld>
            <a:endParaRPr dirty="0"/>
          </a:p>
        </p:txBody>
      </p:sp>
    </p:spTree>
    <p:extLst>
      <p:ext uri="{BB962C8B-B14F-4D97-AF65-F5344CB8AC3E}">
        <p14:creationId xmlns:p14="http://schemas.microsoft.com/office/powerpoint/2010/main" val="3448043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La gestion des activités académiques et administratives à la Faculté des Sciences est actuellement effectuée de manière manuelle. Les enseignants assurent la distribution des cours et des devoirs au délégué des classes, qui se charge ensuite de les transmettre à l'ensemble des étudiants.</a:t>
            </a:r>
            <a:endParaRPr dirty="0"/>
          </a:p>
        </p:txBody>
      </p:sp>
      <p:sp>
        <p:nvSpPr>
          <p:cNvPr id="334" name="Google Shape;33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Il semble y avoir plusieurs problématiques liées à l'organisation actuelle, notamment :</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 **Manque d'efficacité :** Le processus manuel de distribution des cours et des devoirs peut être inefficace, entraînant des retards et des erreurs potentielles. Cela peut également créer des obstacles à la communication entre les enseignants, les délégués de classe et les étudiants.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2. **Perte de temps :** La gestion manuelle des tâches administratives peut entraîner une perte de temps significative pour les enseignants, les délégués de classe et les étudiants. Il peut également entraîner des retards dans la correction et la remise des devoirs.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3. **Communication limitée :** Le recours à des tableaux d'affichage physiques pour les annonces importantes et les résultats des examens peut limiter la communication, en particulier si les étudiants ne fréquentent pas régulièrement ces tableaux.</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4. **Manque de traçabilité :** La gestion manuelle ne permet pas toujours de suivre efficacement le statut des devoirs, des annonces ou des résultats d'examens. Cela peut compliquer la gestion des données et la prise de décision informée.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5. **Accessibilité limitée :** Les informations importantes étant affichées physiquement, les étudiants peuvent avoir du mal à accéder rapidement et facilement à ces informations. Cela peut être particulièrement préoccupant en cas d'urgence ou de besoin d'informations immédiates.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6. **Dépendance envers les délégués de classe :** Le processus actuel repose fortement sur les délégués de classe, ce qui peut entraîner des problèmes si ces personnes ne sont pas disponibles ou rencontrent des difficultés.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7. **Manque de sécurité des données :** Les données sensibles, telles que les résultats des examens, peuvent être exposées à des risques de perte ou de divulgation non autorisée lorsqu'elles sont gérées de manière manuelle.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8. **Obsolescence technologique :** En n'adoptant pas de solutions technologiques modernes, l'institution risque de rester en retard par rapport aux normes actuelles en matière d'enseignement et d'administration.</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Pour résoudre ces problèmes, il pourrait être intéressant de considérer l'intégration de systèmes de gestion de l'information et de la communication (SIGC) ou de plateformes éducatives numériques pour automatiser et rationaliser les processus académiques et administratifs. Cela pourrait améliorer l'efficacité, la transparence et l'accessibilité tout en réduisant les risques liés à la gestion manuelle des données.</a:t>
            </a:r>
            <a:endParaRPr dirty="0"/>
          </a:p>
        </p:txBody>
      </p:sp>
      <p:sp>
        <p:nvSpPr>
          <p:cNvPr id="334" name="Google Shape;33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13009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 Voici quelques propositions de solutions pour résoudre les problèmes détectés dans l'organisation actuelle de la Faculté des Sciences :</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 **Mise en place d'une plateforme éducative en ligne :**</a:t>
            </a:r>
          </a:p>
          <a:p>
            <a:pPr marL="0" lvl="0" indent="0" algn="l" rtl="0">
              <a:spcBef>
                <a:spcPts val="0"/>
              </a:spcBef>
              <a:spcAft>
                <a:spcPts val="0"/>
              </a:spcAft>
              <a:buNone/>
            </a:pPr>
            <a:r>
              <a:rPr lang="fr-FR" dirty="0" smtClean="0"/>
              <a:t>   - Utiliser des plateformes éducatives en ligne pour la distribution des cours, la soumission des devoirs et la communication entre enseignants, délégués de classe et étudiants.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2. **Système de gestion des devoirs électroniques :**</a:t>
            </a:r>
          </a:p>
          <a:p>
            <a:pPr marL="0" lvl="0" indent="0" algn="l" rtl="0">
              <a:spcBef>
                <a:spcPts val="0"/>
              </a:spcBef>
              <a:spcAft>
                <a:spcPts val="0"/>
              </a:spcAft>
              <a:buNone/>
            </a:pPr>
            <a:r>
              <a:rPr lang="fr-FR" dirty="0" smtClean="0"/>
              <a:t>   - Adopter un système électronique pour la soumission des devoirs, la correction en ligne et la remise rapide des résultats.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3. **Communication numérique :**</a:t>
            </a:r>
          </a:p>
          <a:p>
            <a:pPr marL="0" lvl="0" indent="0" algn="l" rtl="0">
              <a:spcBef>
                <a:spcPts val="0"/>
              </a:spcBef>
              <a:spcAft>
                <a:spcPts val="0"/>
              </a:spcAft>
              <a:buNone/>
            </a:pPr>
            <a:r>
              <a:rPr lang="fr-FR" dirty="0" smtClean="0"/>
              <a:t>   - Mettre en place des canaux de communication numériques pour les annonces importantes, les notifications et la diffusion des résultats d'examens.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4. **Système d'information académique intégré :**</a:t>
            </a:r>
          </a:p>
          <a:p>
            <a:pPr marL="0" lvl="0" indent="0" algn="l" rtl="0">
              <a:spcBef>
                <a:spcPts val="0"/>
              </a:spcBef>
              <a:spcAft>
                <a:spcPts val="0"/>
              </a:spcAft>
              <a:buNone/>
            </a:pPr>
            <a:r>
              <a:rPr lang="fr-FR" dirty="0" smtClean="0"/>
              <a:t>   - Mettre en place un système d'information académique intégré pour suivre les progrès des étudiants, la gestion des cours et les résultats d'examens.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5. **Utilisation d'un portail en ligne :**</a:t>
            </a:r>
          </a:p>
          <a:p>
            <a:pPr marL="0" lvl="0" indent="0" algn="l" rtl="0">
              <a:spcBef>
                <a:spcPts val="0"/>
              </a:spcBef>
              <a:spcAft>
                <a:spcPts val="0"/>
              </a:spcAft>
              <a:buNone/>
            </a:pPr>
            <a:r>
              <a:rPr lang="fr-FR" dirty="0" smtClean="0"/>
              <a:t>   - Créer un portail en ligne centralisé pour accéder à toutes les informations académiques, les annonces et les ressources pédagogiques.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6. **Formation au numérique :**</a:t>
            </a:r>
          </a:p>
          <a:p>
            <a:pPr marL="0" lvl="0" indent="0" algn="l" rtl="0">
              <a:spcBef>
                <a:spcPts val="0"/>
              </a:spcBef>
              <a:spcAft>
                <a:spcPts val="0"/>
              </a:spcAft>
              <a:buNone/>
            </a:pPr>
            <a:r>
              <a:rPr lang="fr-FR" dirty="0" smtClean="0"/>
              <a:t>   - Fournir une formation adéquate aux enseignants, délégués de classe et étudiants pour garantir une adoption efficace des nouvelles technologies.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7. **Sécurisation des données :**</a:t>
            </a:r>
          </a:p>
          <a:p>
            <a:pPr marL="0" lvl="0" indent="0" algn="l" rtl="0">
              <a:spcBef>
                <a:spcPts val="0"/>
              </a:spcBef>
              <a:spcAft>
                <a:spcPts val="0"/>
              </a:spcAft>
              <a:buNone/>
            </a:pPr>
            <a:r>
              <a:rPr lang="fr-FR" dirty="0" smtClean="0"/>
              <a:t>   - Mettre en place des mesures de sécurité appropriées pour protéger les données sensibles, en utilisant des systèmes de gestion de base de données sécurisés.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8. **Utilisation de tableaux de bord pour la gestion :**</a:t>
            </a:r>
          </a:p>
          <a:p>
            <a:pPr marL="0" lvl="0" indent="0" algn="l" rtl="0">
              <a:spcBef>
                <a:spcPts val="0"/>
              </a:spcBef>
              <a:spcAft>
                <a:spcPts val="0"/>
              </a:spcAft>
              <a:buNone/>
            </a:pPr>
            <a:r>
              <a:rPr lang="fr-FR" dirty="0" smtClean="0"/>
              <a:t>   - Implémenter des tableaux de bord numériques pour permettre aux administrateurs et aux enseignants de suivre efficacement le statut des activités académiques et administratives.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9. **Mobilité et accessibilité :**</a:t>
            </a:r>
          </a:p>
          <a:p>
            <a:pPr marL="0" lvl="0" indent="0" algn="l" rtl="0">
              <a:spcBef>
                <a:spcPts val="0"/>
              </a:spcBef>
              <a:spcAft>
                <a:spcPts val="0"/>
              </a:spcAft>
              <a:buNone/>
            </a:pPr>
            <a:r>
              <a:rPr lang="fr-FR" dirty="0" smtClean="0"/>
              <a:t>   - Assurer que les informations sont accessibles à partir de divers appareils (ordinateurs, tablettes, smartphones) pour garantir une accessibilité maximale.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10. **Transition progressive :**</a:t>
            </a:r>
          </a:p>
          <a:p>
            <a:pPr marL="0" lvl="0" indent="0" algn="l" rtl="0">
              <a:spcBef>
                <a:spcPts val="0"/>
              </a:spcBef>
              <a:spcAft>
                <a:spcPts val="0"/>
              </a:spcAft>
              <a:buNone/>
            </a:pPr>
            <a:r>
              <a:rPr lang="fr-FR" dirty="0" smtClean="0"/>
              <a:t>   - Mettre en œuvre ces changements de manière progressive pour minimiser la résistance au changement et permettre une adaptation en douceur.</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En adoptant ces solutions, la faculté pourrait améliorer son efficacité opérationnelle, renforcer la communication, faciliter l'accès à l'information, et garantir une gestion plus sécurisée et traçable des données académiques et administratives.</a:t>
            </a:r>
            <a:endParaRPr dirty="0"/>
          </a:p>
        </p:txBody>
      </p:sp>
      <p:sp>
        <p:nvSpPr>
          <p:cNvPr id="334" name="Google Shape;33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375071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Voici une série d'objectifs spécifiques liés à l'implémentation d'une plateforme éducative en ligne visant à instaurer un environnement interactif au sein de la Faculté des Sciences :</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 **Dispenser des cours en ligne :**</a:t>
            </a:r>
          </a:p>
          <a:p>
            <a:pPr marL="0" lvl="0" indent="0" algn="l" rtl="0">
              <a:spcBef>
                <a:spcPts val="0"/>
              </a:spcBef>
              <a:spcAft>
                <a:spcPts val="0"/>
              </a:spcAft>
              <a:buNone/>
            </a:pPr>
            <a:r>
              <a:rPr lang="fr-FR" dirty="0" smtClean="0"/>
              <a:t>   - Permettre aux enseignants de dispenser des cours en ligne, offrant ainsi aux étudiants la possibilité d'accéder à l'enseignement peu importe leur emplacement géographique.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2. **Partager des ressources pédagogiques :**</a:t>
            </a:r>
          </a:p>
          <a:p>
            <a:pPr marL="0" lvl="0" indent="0" algn="l" rtl="0">
              <a:spcBef>
                <a:spcPts val="0"/>
              </a:spcBef>
              <a:spcAft>
                <a:spcPts val="0"/>
              </a:spcAft>
              <a:buNone/>
            </a:pPr>
            <a:r>
              <a:rPr lang="fr-FR" dirty="0" smtClean="0"/>
              <a:t>   - Faciliter le partage de ressources pédagogiques telles que des documents, des vidéos et des présentations pour enrichir l'expérience d'apprentissage.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3. **Publication d'annonces pertinentes :**</a:t>
            </a:r>
          </a:p>
          <a:p>
            <a:pPr marL="0" lvl="0" indent="0" algn="l" rtl="0">
              <a:spcBef>
                <a:spcPts val="0"/>
              </a:spcBef>
              <a:spcAft>
                <a:spcPts val="0"/>
              </a:spcAft>
              <a:buNone/>
            </a:pPr>
            <a:r>
              <a:rPr lang="fr-FR" dirty="0" smtClean="0"/>
              <a:t>   - Offrir un espace centralisé pour la publication d'annonces importantes, assurant que les informations cruciales parviennent rapidement à tous les membres de la communauté éducative.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4. **Évaluation des progrès des étudiants :**</a:t>
            </a:r>
          </a:p>
          <a:p>
            <a:pPr marL="0" lvl="0" indent="0" algn="l" rtl="0">
              <a:spcBef>
                <a:spcPts val="0"/>
              </a:spcBef>
              <a:spcAft>
                <a:spcPts val="0"/>
              </a:spcAft>
              <a:buNone/>
            </a:pPr>
            <a:r>
              <a:rPr lang="fr-FR" dirty="0" smtClean="0"/>
              <a:t>   - Intégrer des outils d'évaluation en ligne pour permettre aux enseignants d'évaluer les progrès des étudiants de manière efficace.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5. **Accès équitable à l'éducation :**</a:t>
            </a:r>
          </a:p>
          <a:p>
            <a:pPr marL="0" lvl="0" indent="0" algn="l" rtl="0">
              <a:spcBef>
                <a:spcPts val="0"/>
              </a:spcBef>
              <a:spcAft>
                <a:spcPts val="0"/>
              </a:spcAft>
              <a:buNone/>
            </a:pPr>
            <a:r>
              <a:rPr lang="fr-FR" dirty="0" smtClean="0"/>
              <a:t>   - Promouvoir l'accès équitable à l'éducation en éliminant les barrières géographiques et en offrant une plateforme d'apprentissage en ligne accessible à tous les étudiants.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6. **Soumission électronique des devoirs :**</a:t>
            </a:r>
          </a:p>
          <a:p>
            <a:pPr marL="0" lvl="0" indent="0" algn="l" rtl="0">
              <a:spcBef>
                <a:spcPts val="0"/>
              </a:spcBef>
              <a:spcAft>
                <a:spcPts val="0"/>
              </a:spcAft>
              <a:buNone/>
            </a:pPr>
            <a:r>
              <a:rPr lang="fr-FR" dirty="0" smtClean="0"/>
              <a:t>   - Faciliter la soumission électronique des devoirs, simplifiant ainsi le processus de collecte, de correction et de remise des devoirs.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7. **Interaction étudiant-enseignant :**</a:t>
            </a:r>
          </a:p>
          <a:p>
            <a:pPr marL="0" lvl="0" indent="0" algn="l" rtl="0">
              <a:spcBef>
                <a:spcPts val="0"/>
              </a:spcBef>
              <a:spcAft>
                <a:spcPts val="0"/>
              </a:spcAft>
              <a:buNone/>
            </a:pPr>
            <a:r>
              <a:rPr lang="fr-FR" dirty="0" smtClean="0"/>
              <a:t>   - Encourager l'interaction entre étudiants et enseignants à travers des forums de discussion, des sessions de questions-réponses en ligne, et d'autres moyens de communication.</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8. **Favoriser l'apprentissage continu :**</a:t>
            </a:r>
          </a:p>
          <a:p>
            <a:pPr marL="0" lvl="0" indent="0" algn="l" rtl="0">
              <a:spcBef>
                <a:spcPts val="0"/>
              </a:spcBef>
              <a:spcAft>
                <a:spcPts val="0"/>
              </a:spcAft>
              <a:buNone/>
            </a:pPr>
            <a:r>
              <a:rPr lang="fr-FR" dirty="0" smtClean="0"/>
              <a:t>   - Créer un environnement propice à l'apprentissage continu en offrant un accès permanent aux ressources éducatives et en encourageant la participation active des étudiants.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9. **Éliminer les barrières géographiques :**</a:t>
            </a:r>
          </a:p>
          <a:p>
            <a:pPr marL="0" lvl="0" indent="0" algn="l" rtl="0">
              <a:spcBef>
                <a:spcPts val="0"/>
              </a:spcBef>
              <a:spcAft>
                <a:spcPts val="0"/>
              </a:spcAft>
              <a:buNone/>
            </a:pPr>
            <a:r>
              <a:rPr lang="fr-FR" dirty="0" smtClean="0"/>
              <a:t>   - Réduire la dépendance à la présence physique en éliminant les barrières géographiques, permettant aux étudiants éloignés de participer pleinement aux cours.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10. **Communication transparente :**</a:t>
            </a:r>
          </a:p>
          <a:p>
            <a:pPr marL="0" lvl="0" indent="0" algn="l" rtl="0">
              <a:spcBef>
                <a:spcPts val="0"/>
              </a:spcBef>
              <a:spcAft>
                <a:spcPts val="0"/>
              </a:spcAft>
              <a:buNone/>
            </a:pPr>
            <a:r>
              <a:rPr lang="fr-FR" dirty="0" smtClean="0"/>
              <a:t>    - Favoriser une communication transparente en fournissant des canaux de communication clairs et accessibles entre enseignants, étudiants et personnel administratif.</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11. **Suivi en temps réel :**</a:t>
            </a:r>
          </a:p>
          <a:p>
            <a:pPr marL="0" lvl="0" indent="0" algn="l" rtl="0">
              <a:spcBef>
                <a:spcPts val="0"/>
              </a:spcBef>
              <a:spcAft>
                <a:spcPts val="0"/>
              </a:spcAft>
              <a:buNone/>
            </a:pPr>
            <a:r>
              <a:rPr lang="fr-FR" dirty="0" smtClean="0"/>
              <a:t>    - Mettre en place des fonctionnalités de suivi en temps réel des progrès des étudiants, des activités de cours et des annonces importantes.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12. **Formation continue :**</a:t>
            </a:r>
          </a:p>
          <a:p>
            <a:pPr marL="0" lvl="0" indent="0" algn="l" rtl="0">
              <a:spcBef>
                <a:spcPts val="0"/>
              </a:spcBef>
              <a:spcAft>
                <a:spcPts val="0"/>
              </a:spcAft>
              <a:buNone/>
            </a:pPr>
            <a:r>
              <a:rPr lang="fr-FR" dirty="0" smtClean="0"/>
              <a:t>    - Offrir une formation continue aux enseignants et aux étudiants pour maximiser l'utilisation efficace de la plateforme et favoriser une transition réussie vers l'apprentissage en ligne.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En définissant ces objectifs, la faculté pourra créer un cadre clair pour la mise en œuvre réussie de la plateforme éducative en ligne, tout en favorisant une expérience d'apprentissage moderne, interactive et accessible.</a:t>
            </a:r>
            <a:endParaRPr dirty="0"/>
          </a:p>
        </p:txBody>
      </p:sp>
      <p:sp>
        <p:nvSpPr>
          <p:cNvPr id="334" name="Google Shape;33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2808930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Une Plateforme Fonctionnelle : Une plateforme opérationnelle permettant aux enseignants de publier des cours, aux étudiants d'y accéder, de soumettre des devoirs, et de faciliter la communication. </a:t>
            </a:r>
          </a:p>
          <a:p>
            <a:pPr marL="0" lvl="0" indent="0" algn="l" rtl="0">
              <a:spcBef>
                <a:spcPts val="0"/>
              </a:spcBef>
              <a:spcAft>
                <a:spcPts val="0"/>
              </a:spcAft>
              <a:buNone/>
            </a:pPr>
            <a:r>
              <a:rPr lang="fr-FR" dirty="0" smtClean="0"/>
              <a:t> Amélioration de l'Expérience d'Apprentissage : Offrir un environnement en ligne interactif et accessible pour les étudiants, favorisant l'apprentissage continu.  Communication Efficace : Faciliter la communication entre enseignants et étudiants via des annonces.</a:t>
            </a:r>
          </a:p>
          <a:p>
            <a:pPr marL="0" lvl="0" indent="0" algn="l" rtl="0">
              <a:spcBef>
                <a:spcPts val="0"/>
              </a:spcBef>
              <a:spcAft>
                <a:spcPts val="0"/>
              </a:spcAft>
              <a:buNone/>
            </a:pPr>
            <a:r>
              <a:rPr lang="fr-FR" dirty="0" smtClean="0"/>
              <a:t> Adaptabilité et </a:t>
            </a:r>
            <a:r>
              <a:rPr lang="fr-FR" dirty="0" err="1" smtClean="0"/>
              <a:t>Scalabilité</a:t>
            </a:r>
            <a:r>
              <a:rPr lang="fr-FR" dirty="0" smtClean="0"/>
              <a:t> : Concevoir une plateforme évolutive pour répondre à un nombre croissant d'utilisateurs et de besoins éducatifs.</a:t>
            </a:r>
            <a:endParaRPr dirty="0"/>
          </a:p>
        </p:txBody>
      </p:sp>
      <p:sp>
        <p:nvSpPr>
          <p:cNvPr id="334" name="Google Shape;33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21525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Dans cette</a:t>
            </a:r>
            <a:r>
              <a:rPr lang="fr-FR" baseline="0" dirty="0" smtClean="0"/>
              <a:t> partie</a:t>
            </a:r>
            <a:r>
              <a:rPr lang="fr-FR" dirty="0" smtClean="0"/>
              <a:t>, je vais aborder les outils qu’on a utilisés lors du développement de la plateforme.</a:t>
            </a:r>
            <a:endParaRPr dirty="0"/>
          </a:p>
        </p:txBody>
      </p:sp>
      <p:sp>
        <p:nvSpPr>
          <p:cNvPr id="474" name="Google Shape;47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76409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-Nous avons opté pour l'utilisation de Visual Studio Code en tant qu'environnement de développement.</a:t>
            </a:r>
          </a:p>
          <a:p>
            <a:pPr marL="0" lvl="0" indent="0" algn="l" rtl="0">
              <a:spcBef>
                <a:spcPts val="0"/>
              </a:spcBef>
              <a:spcAft>
                <a:spcPts val="0"/>
              </a:spcAft>
              <a:buNone/>
            </a:pPr>
            <a:r>
              <a:rPr lang="fr-FR" dirty="0" smtClean="0"/>
              <a:t>-Nous avons choisi Visual </a:t>
            </a:r>
            <a:r>
              <a:rPr lang="fr-FR" dirty="0" err="1" smtClean="0"/>
              <a:t>Paradigm</a:t>
            </a:r>
            <a:r>
              <a:rPr lang="fr-FR" dirty="0" smtClean="0"/>
              <a:t> pour la modélisation lors du processus de conception.</a:t>
            </a:r>
          </a:p>
          <a:p>
            <a:pPr marL="0" lvl="0" indent="0" algn="l" rtl="0">
              <a:spcBef>
                <a:spcPts val="0"/>
              </a:spcBef>
              <a:spcAft>
                <a:spcPts val="0"/>
              </a:spcAft>
              <a:buNone/>
            </a:pPr>
            <a:r>
              <a:rPr lang="fr-FR" dirty="0" smtClean="0"/>
              <a:t>-Nous avons employé React.js pour élaborer l'interface utilisateur de notre plateforme.</a:t>
            </a:r>
          </a:p>
          <a:p>
            <a:pPr marL="0" lvl="0" indent="0" algn="l" rtl="0">
              <a:spcBef>
                <a:spcPts val="0"/>
              </a:spcBef>
              <a:spcAft>
                <a:spcPts val="0"/>
              </a:spcAft>
              <a:buNone/>
            </a:pPr>
            <a:r>
              <a:rPr lang="fr-FR" dirty="0" smtClean="0"/>
              <a:t>-Nous avons utilisé Node.js du côté serveur pour rendre dynamique la génération du contenu de notre plateforme.</a:t>
            </a:r>
          </a:p>
          <a:p>
            <a:pPr marL="0" lvl="0" indent="0" algn="l" rtl="0">
              <a:spcBef>
                <a:spcPts val="0"/>
              </a:spcBef>
              <a:spcAft>
                <a:spcPts val="0"/>
              </a:spcAft>
              <a:buNone/>
            </a:pPr>
            <a:r>
              <a:rPr lang="fr-FR" dirty="0" smtClean="0"/>
              <a:t>-Nous avons utilisé MySQL pour administrer la base de données.</a:t>
            </a:r>
            <a:endParaRPr dirty="0"/>
          </a:p>
        </p:txBody>
      </p:sp>
      <p:sp>
        <p:nvSpPr>
          <p:cNvPr id="410" name="Google Shape;41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2900487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En conclusion, la réussite d'un projet repose sur une conception solide et une organisation méticuleuse, surtout en alternance. Notre projet de création d'une plateforme éducative en ligne a été minutieusement élaboré en tenant compte des besoins essentiels des acteurs clés tels que l'administrateur, les enseignants et les étudiants. L'application a pleinement répondu à ces exigences fonctionnelles, transformant chaque spécification de l'analyse en modules intégrés accessibles selon les droits d'accès correspondants. Pour mener à bien ce projet, nous avons adopté la méthode 2TUP de conception avec le langage de modélisation UML, appuyé par les technologies Node.js et React.js, ainsi que la base de données MySQL. L'outil de modélisation VP-UML a également joué un rôle essentiel. Cette initiative confirme notre engagement envers l'amélioration de l'accès à l'éducation, l'amélioration de la qualité de l'apprentissage en ligne et la promotion de l'efficacité pédagogique.</a:t>
            </a:r>
            <a:endParaRPr dirty="0"/>
          </a:p>
        </p:txBody>
      </p:sp>
      <p:sp>
        <p:nvSpPr>
          <p:cNvPr id="745" name="Google Shape;74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2334835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Ma présentation touche à sa fin. Je suis à votre disposition pour répondre à vos questions ou pour accueillir vos éventuelles remarques. Merci infiniment de votre attention.</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application web </a:t>
            </a:r>
            <a:r>
              <a:rPr lang="fr-FR" dirty="0" smtClean="0"/>
              <a:t>et </a:t>
            </a:r>
            <a:r>
              <a:rPr lang="fr-FR" dirty="0" smtClean="0"/>
              <a:t>plateforme </a:t>
            </a:r>
            <a:r>
              <a:rPr lang="fr-FR" dirty="0" smtClean="0"/>
              <a:t>web</a:t>
            </a:r>
            <a:r>
              <a:rPr lang="fr-FR" dirty="0" smtClean="0"/>
              <a:t>"</a:t>
            </a:r>
            <a:endParaRPr lang="fr-FR" dirty="0" smtClean="0"/>
          </a:p>
          <a:p>
            <a:pPr marL="0" lvl="0" indent="0" algn="l" rtl="0">
              <a:spcBef>
                <a:spcPts val="0"/>
              </a:spcBef>
              <a:spcAft>
                <a:spcPts val="0"/>
              </a:spcAft>
              <a:buNone/>
            </a:pPr>
            <a:r>
              <a:rPr lang="fr-FR" dirty="0" smtClean="0"/>
              <a:t>1. **Application Web :**</a:t>
            </a:r>
          </a:p>
          <a:p>
            <a:pPr marL="0" lvl="0" indent="0" algn="l" rtl="0">
              <a:spcBef>
                <a:spcPts val="0"/>
              </a:spcBef>
              <a:spcAft>
                <a:spcPts val="0"/>
              </a:spcAft>
              <a:buNone/>
            </a:pPr>
            <a:r>
              <a:rPr lang="fr-FR" dirty="0" smtClean="0"/>
              <a:t>   </a:t>
            </a:r>
            <a:r>
              <a:rPr lang="fr-FR" dirty="0" smtClean="0"/>
              <a:t>"Une application web, accessible via un navigateur, offre diverses fonctionnalités, allant de l'interactivité simple à des systèmes complexes, répondant à des besoins spécifiques et focalisée sur une fonction principale ou un ensemble de tâches connexes."</a:t>
            </a:r>
            <a:endParaRPr lang="fr-FR" dirty="0" smtClean="0"/>
          </a:p>
          <a:p>
            <a:pPr marL="0" lvl="0" indent="0" algn="l" rtl="0">
              <a:spcBef>
                <a:spcPts val="0"/>
              </a:spcBef>
              <a:spcAft>
                <a:spcPts val="0"/>
              </a:spcAft>
              <a:buNone/>
            </a:pPr>
            <a:r>
              <a:rPr lang="fr-FR" dirty="0" smtClean="0"/>
              <a:t>2. **Plateforme Web :**</a:t>
            </a:r>
          </a:p>
          <a:p>
            <a:pPr marL="0" lvl="0" indent="0" algn="l" rtl="0">
              <a:spcBef>
                <a:spcPts val="0"/>
              </a:spcBef>
              <a:spcAft>
                <a:spcPts val="0"/>
              </a:spcAft>
              <a:buNone/>
            </a:pPr>
            <a:r>
              <a:rPr lang="fr-FR" dirty="0" smtClean="0"/>
              <a:t>   </a:t>
            </a:r>
            <a:r>
              <a:rPr lang="fr-FR" dirty="0" smtClean="0"/>
              <a:t>"Une plateforme web, regroupant services, outils et applications interconnectés, constitue un environnement complet pour une variété d'activités, se différenciant des applications web par son ambition de fournir une gamme étendue de fonctionnalités destinées à soutenir divers processus liés à un domaine spécifique.« </a:t>
            </a:r>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r>
              <a:rPr lang="fr-FR" dirty="0" smtClean="0"/>
              <a:t>Pourquoi plateforme web</a:t>
            </a:r>
            <a:r>
              <a:rPr lang="fr-FR" baseline="0" dirty="0" smtClean="0"/>
              <a:t> :  </a:t>
            </a:r>
            <a:r>
              <a:rPr lang="fr-FR" sz="900" b="0" i="0" u="none" strike="noStrike" cap="none" dirty="0" smtClean="0">
                <a:solidFill>
                  <a:schemeClr val="dk1"/>
                </a:solidFill>
                <a:effectLst/>
                <a:latin typeface="Calibri"/>
                <a:ea typeface="Calibri"/>
                <a:cs typeface="Calibri"/>
                <a:sym typeface="Calibri"/>
              </a:rPr>
              <a:t>Une plateforme web pourrait impliquer plusieurs fonctionnalités interconnectées, des services divers, et un environnement complet pour soutenir la communication et l'éducation.</a:t>
            </a:r>
          </a:p>
          <a:p>
            <a:r>
              <a:rPr lang="fr-FR" sz="900" b="0" i="0" u="none" strike="noStrike" cap="none" dirty="0" smtClean="0">
                <a:solidFill>
                  <a:schemeClr val="dk1"/>
                </a:solidFill>
                <a:effectLst/>
                <a:latin typeface="Calibri"/>
                <a:ea typeface="Calibri"/>
                <a:cs typeface="Calibri"/>
                <a:sym typeface="Calibri"/>
              </a:rPr>
              <a:t>D'autre part, une "application web" pourrait être plus orientée vers une fonction spécifique sans nécessairement offrir la même étendue de services interconnectés.</a:t>
            </a:r>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r>
              <a:rPr lang="fr-FR" sz="900" b="0" i="0" u="none" strike="noStrike" cap="none" dirty="0" smtClean="0">
                <a:solidFill>
                  <a:schemeClr val="dk1"/>
                </a:solidFill>
                <a:effectLst/>
                <a:latin typeface="Calibri"/>
                <a:ea typeface="Calibri"/>
                <a:cs typeface="Calibri"/>
                <a:sym typeface="Calibri"/>
              </a:rPr>
              <a:t>A</a:t>
            </a:r>
            <a:r>
              <a:rPr lang="fr-FR" sz="900" b="0" i="0" u="none" strike="noStrike" cap="none" baseline="0" dirty="0" smtClean="0">
                <a:solidFill>
                  <a:schemeClr val="dk1"/>
                </a:solidFill>
                <a:effectLst/>
                <a:latin typeface="Calibri"/>
                <a:ea typeface="Calibri"/>
                <a:cs typeface="Calibri"/>
                <a:sym typeface="Calibri"/>
              </a:rPr>
              <a:t> quoi sert : </a:t>
            </a:r>
            <a:r>
              <a:rPr lang="fr-FR" sz="900" b="0" i="0" u="none" strike="noStrike" cap="none" dirty="0" smtClean="0">
                <a:solidFill>
                  <a:schemeClr val="dk1"/>
                </a:solidFill>
                <a:effectLst/>
                <a:latin typeface="Calibri"/>
                <a:ea typeface="Calibri"/>
                <a:cs typeface="Calibri"/>
                <a:sym typeface="Calibri"/>
              </a:rPr>
              <a:t>La </a:t>
            </a:r>
            <a:r>
              <a:rPr lang="fr-FR" sz="900" b="0" i="0" u="none" strike="noStrike" cap="none" dirty="0" smtClean="0">
                <a:solidFill>
                  <a:schemeClr val="dk1"/>
                </a:solidFill>
                <a:effectLst/>
                <a:latin typeface="Calibri"/>
                <a:ea typeface="Calibri"/>
                <a:cs typeface="Calibri"/>
                <a:sym typeface="Calibri"/>
              </a:rPr>
              <a:t>plateforme peut offrir des outils de communication efficaces, favorisant l'interaction entre les membres de la communauté éducative, que ce soit entre étudiants, enseignants, ou administrateurs.</a:t>
            </a:r>
            <a:br>
              <a:rPr lang="fr-FR" sz="900" b="0" i="0" u="none" strike="noStrike" cap="none" dirty="0" smtClean="0">
                <a:solidFill>
                  <a:schemeClr val="dk1"/>
                </a:solidFill>
                <a:effectLst/>
                <a:latin typeface="Calibri"/>
                <a:ea typeface="Calibri"/>
                <a:cs typeface="Calibri"/>
                <a:sym typeface="Calibri"/>
              </a:rPr>
            </a:br>
            <a:r>
              <a:rPr lang="fr-FR" sz="900" b="0" i="0" u="none" strike="noStrike" cap="none" dirty="0" smtClean="0">
                <a:solidFill>
                  <a:schemeClr val="dk1"/>
                </a:solidFill>
                <a:effectLst/>
                <a:latin typeface="Calibri"/>
                <a:ea typeface="Calibri"/>
                <a:cs typeface="Calibri"/>
                <a:sym typeface="Calibri"/>
              </a:rPr>
              <a:t/>
            </a:r>
            <a:br>
              <a:rPr lang="fr-FR" sz="900" b="0" i="0" u="none" strike="noStrike" cap="none" dirty="0" smtClean="0">
                <a:solidFill>
                  <a:schemeClr val="dk1"/>
                </a:solidFill>
                <a:effectLst/>
                <a:latin typeface="Calibri"/>
                <a:ea typeface="Calibri"/>
                <a:cs typeface="Calibri"/>
                <a:sym typeface="Calibri"/>
              </a:rPr>
            </a:b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fr-FR" dirty="0" smtClean="0"/>
              <a:t>La plateforme vise à améliorer la communication au sein de la communauté éducative de plusieurs manières :</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 **Centralisation de l'Information :** La plateforme agit comme un point central où toutes les informations importantes, telles que les annonces, les calendriers d'événements et les communications institutionnelles, sont regroupées et facilement accessibles.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2. **Forums de Discussion :** Elle offre des espaces de discussion et de forums dédiés, favorisant les échanges entre étudiants, enseignants et administrateurs. Ces forums peuvent servir à discuter de sujets académiques, de projets collaboratifs ou de questions administratives.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3. **Messagerie Intégrée :** La plateforme intègre un système de messagerie interne, permettant une communication directe entre les membres de la communauté éducative. Cela facilite les interactions rapides et personnalisées.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4. **Suivi des Activités :** Les enseignants peuvent utiliser la plateforme pour suivre les progrès des étudiants, fournir des commentaires et communiquer des mises à jour sur les performances académiques. De même, les étudiants peuvent accéder facilement à leurs résultats et aux retours des enseignants.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5. **Calendriers Partagés :** L'intégration de calendriers partagés facilite la coordination des événements, des examens et des dates limites de projet. Les utilisateurs peuvent synchroniser leurs calendriers personnels avec les événements institutionnels.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6. **Ressources Pédagogiques Centralisées :** La plateforme héberge des ressources éducatives centralisées, telles que des documents de cours, des vidéos et des présentations, rendant l'accès aux matériels d'apprentissage plus efficient.</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7. **Notifications en Temps Réel :** Les notifications en temps réel avertissent les utilisateurs des mises à jour importantes, des nouvelles publications sur les forums ou de tout changement dans les horaires, assurant ainsi une communication proactive.</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8. **Accessibilité Améliorée :** En étant en ligne, la plateforme améliore l'accessibilité de l'information, permettant aux membres de la communauté éducative d'y accéder depuis n'importe où et à tout moment.</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En combinant ces fonctionnalités, la plateforme crée un écosystème numérique qui favorise la transparence, l'interaction et la collaboration au sein de la communauté éducative, contribuant ainsi à une communication plus efficace et harmonieuse.</a:t>
            </a:r>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La plateforme répond de manière ciblée aux besoins spécifiques des étudiants, des enseignants et des administrateurs de la manière suivante :</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 **Étudiants :**</a:t>
            </a:r>
          </a:p>
          <a:p>
            <a:pPr marL="0" lvl="0" indent="0" algn="l" rtl="0">
              <a:spcBef>
                <a:spcPts val="0"/>
              </a:spcBef>
              <a:spcAft>
                <a:spcPts val="0"/>
              </a:spcAft>
              <a:buNone/>
            </a:pPr>
            <a:r>
              <a:rPr lang="fr-FR" dirty="0" smtClean="0"/>
              <a:t>   - **Accès aux Ressources :** Les étudiants ont un accès facile aux ressources pédagogiques centralisées, telles que les documents de cours, les vidéos et les présentations, facilitant leur processus d'apprentissage.</a:t>
            </a:r>
          </a:p>
          <a:p>
            <a:pPr marL="0" lvl="0" indent="0" algn="l" rtl="0">
              <a:spcBef>
                <a:spcPts val="0"/>
              </a:spcBef>
              <a:spcAft>
                <a:spcPts val="0"/>
              </a:spcAft>
              <a:buNone/>
            </a:pPr>
            <a:r>
              <a:rPr lang="fr-FR" dirty="0" smtClean="0"/>
              <a:t>   - **Communication Interactif :** Des forums de discussion et des systèmes de messagerie intégrés permettent aux étudiants de poser des questions, de discuter de sujets académiques et de collaborer sur des projets, favorisant ainsi l'interaction.</a:t>
            </a:r>
          </a:p>
          <a:p>
            <a:pPr marL="0" lvl="0" indent="0" algn="l" rtl="0">
              <a:spcBef>
                <a:spcPts val="0"/>
              </a:spcBef>
              <a:spcAft>
                <a:spcPts val="0"/>
              </a:spcAft>
              <a:buNone/>
            </a:pPr>
            <a:r>
              <a:rPr lang="fr-FR" dirty="0" smtClean="0"/>
              <a:t>   - **Suivi des Progrès :** Les fonctionnalités de suivi des progrès leur permettent de surveiller leurs performances académiques, d'accéder à leurs résultats et de recevoir des commentaires personnalisés des enseignants.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2. **Enseignants :**</a:t>
            </a:r>
          </a:p>
          <a:p>
            <a:pPr marL="0" lvl="0" indent="0" algn="l" rtl="0">
              <a:spcBef>
                <a:spcPts val="0"/>
              </a:spcBef>
              <a:spcAft>
                <a:spcPts val="0"/>
              </a:spcAft>
              <a:buNone/>
            </a:pPr>
            <a:r>
              <a:rPr lang="fr-FR" dirty="0" smtClean="0"/>
              <a:t>   - **Gestion de Cours :** Les enseignants peuvent gérer efficacement leurs cours en téléchargeant des ressources, en créant des devoirs en ligne, et en suivant les progrès des étudiants.</a:t>
            </a:r>
          </a:p>
          <a:p>
            <a:pPr marL="0" lvl="0" indent="0" algn="l" rtl="0">
              <a:spcBef>
                <a:spcPts val="0"/>
              </a:spcBef>
              <a:spcAft>
                <a:spcPts val="0"/>
              </a:spcAft>
              <a:buNone/>
            </a:pPr>
            <a:r>
              <a:rPr lang="fr-FR" dirty="0" smtClean="0"/>
              <a:t>   - **Communication Directe :** La plateforme facilite la communication directe avec les étudiants à travers des messages privés, des forums de discussion et des annonces, renforçant ainsi la collaboration éducative.</a:t>
            </a:r>
          </a:p>
          <a:p>
            <a:pPr marL="0" lvl="0" indent="0" algn="l" rtl="0">
              <a:spcBef>
                <a:spcPts val="0"/>
              </a:spcBef>
              <a:spcAft>
                <a:spcPts val="0"/>
              </a:spcAft>
              <a:buNone/>
            </a:pPr>
            <a:r>
              <a:rPr lang="fr-FR" dirty="0" smtClean="0"/>
              <a:t>   - **Suivi des Étudiants :** Les fonctionnalités de suivi des étudiants permettent aux enseignants de suivre la participation, d'évaluer les performances et de fournir des retours précis.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3. **Administrateurs :**</a:t>
            </a:r>
          </a:p>
          <a:p>
            <a:pPr marL="0" lvl="0" indent="0" algn="l" rtl="0">
              <a:spcBef>
                <a:spcPts val="0"/>
              </a:spcBef>
              <a:spcAft>
                <a:spcPts val="0"/>
              </a:spcAft>
              <a:buNone/>
            </a:pPr>
            <a:r>
              <a:rPr lang="fr-FR" dirty="0" smtClean="0"/>
              <a:t>   - **Gestion Globale :** Les administrateurs peuvent gérer l'ensemble de la plateforme, y compris les autorisations d'accès, les mises à jour du système, et la gestion des utilisateurs, assurant ainsi une administration efficace.</a:t>
            </a:r>
          </a:p>
          <a:p>
            <a:pPr marL="0" lvl="0" indent="0" algn="l" rtl="0">
              <a:spcBef>
                <a:spcPts val="0"/>
              </a:spcBef>
              <a:spcAft>
                <a:spcPts val="0"/>
              </a:spcAft>
              <a:buNone/>
            </a:pPr>
            <a:r>
              <a:rPr lang="fr-FR" dirty="0" smtClean="0"/>
              <a:t>   - **Analyse des Données :** Des outils d'analyse intégrés permettent aux administrateurs de recueillir des données sur l'utilisation de la plateforme, les performances académiques, et d'autres métriques pertinentes.</a:t>
            </a:r>
          </a:p>
          <a:p>
            <a:pPr marL="0" lvl="0" indent="0" algn="l" rtl="0">
              <a:spcBef>
                <a:spcPts val="0"/>
              </a:spcBef>
              <a:spcAft>
                <a:spcPts val="0"/>
              </a:spcAft>
              <a:buNone/>
            </a:pPr>
            <a:r>
              <a:rPr lang="fr-FR" dirty="0" smtClean="0"/>
              <a:t>   - **Communication Institutionnelle :** La plateforme sert de canal pour les communications institutionnelles, telles que les annonces importantes, les calendriers d'événements et les informations administratives.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En intégrant ces fonctionnalités, la plateforme s'adapte aux rôles spécifiques des étudiants, des enseignants et des administrateurs, répondant ainsi à leurs besoins individuels et contribuant à un environnement éducatif plus efficace et collaboratif.</a:t>
            </a:r>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Pour aborder les préoccupations liées à la sécurité des données et à la confidentialité des utilisateurs, plusieurs mesures ont été mises en place dans la conception et la réalisation de la plateforme :</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1. **Cryptage des Données :**</a:t>
            </a:r>
          </a:p>
          <a:p>
            <a:pPr marL="0" lvl="0" indent="0" algn="l" rtl="0">
              <a:spcBef>
                <a:spcPts val="0"/>
              </a:spcBef>
              <a:spcAft>
                <a:spcPts val="0"/>
              </a:spcAft>
              <a:buNone/>
            </a:pPr>
            <a:r>
              <a:rPr lang="fr-FR" dirty="0" smtClean="0"/>
              <a:t>   - Toutes les données transitant entre les utilisateurs et la plateforme, ainsi que celles stockées sur les serveurs, sont cryptées à l'aide de protocoles de sécurité avancés. Cela garantit la confidentialité des informations sensibles.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2. **Gestion des Identifiants de Connexion :**</a:t>
            </a:r>
          </a:p>
          <a:p>
            <a:pPr marL="0" lvl="0" indent="0" algn="l" rtl="0">
              <a:spcBef>
                <a:spcPts val="0"/>
              </a:spcBef>
              <a:spcAft>
                <a:spcPts val="0"/>
              </a:spcAft>
              <a:buNone/>
            </a:pPr>
            <a:r>
              <a:rPr lang="fr-FR" dirty="0" smtClean="0"/>
              <a:t>   - Les identifiants de connexion, tels que les noms d'utilisateur et les mots de passe, sont stockés de manière sécurisée en utilisant des méthodes de hachage robustes. Cette mesure renforce la sécurité des comptes utilisateur.</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3. **Contrôle d'Accès :**</a:t>
            </a:r>
          </a:p>
          <a:p>
            <a:pPr marL="0" lvl="0" indent="0" algn="l" rtl="0">
              <a:spcBef>
                <a:spcPts val="0"/>
              </a:spcBef>
              <a:spcAft>
                <a:spcPts val="0"/>
              </a:spcAft>
              <a:buNone/>
            </a:pPr>
            <a:r>
              <a:rPr lang="fr-FR" dirty="0" smtClean="0"/>
              <a:t>   - Des systèmes de contrôle d'accès sont mis en place pour garantir que seuls les utilisateurs autorisés ont accès aux différentes parties de la plateforme. Les droits d'accès sont attribués en fonction des rôles (étudiants, enseignants, administrateurs).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4. **Audit et Suivi des Activités :**</a:t>
            </a:r>
          </a:p>
          <a:p>
            <a:pPr marL="0" lvl="0" indent="0" algn="l" rtl="0">
              <a:spcBef>
                <a:spcPts val="0"/>
              </a:spcBef>
              <a:spcAft>
                <a:spcPts val="0"/>
              </a:spcAft>
              <a:buNone/>
            </a:pPr>
            <a:r>
              <a:rPr lang="fr-FR" dirty="0" smtClean="0"/>
              <a:t>   - Des fonctionnalités de suivi des activités sont intégrées pour détecter toute activité suspecte ou non autorisée. Les journaux d'audit sont examinés régulièrement pour identifier d'éventuelles anomalies.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5. **Mises à Jour Régulières :**</a:t>
            </a:r>
          </a:p>
          <a:p>
            <a:pPr marL="0" lvl="0" indent="0" algn="l" rtl="0">
              <a:spcBef>
                <a:spcPts val="0"/>
              </a:spcBef>
              <a:spcAft>
                <a:spcPts val="0"/>
              </a:spcAft>
              <a:buNone/>
            </a:pPr>
            <a:r>
              <a:rPr lang="fr-FR" dirty="0" smtClean="0"/>
              <a:t>   - Les composants logiciels, y compris les </a:t>
            </a:r>
            <a:r>
              <a:rPr lang="fr-FR" dirty="0" err="1" smtClean="0"/>
              <a:t>frameworks</a:t>
            </a:r>
            <a:r>
              <a:rPr lang="fr-FR" dirty="0" smtClean="0"/>
              <a:t> et les bibliothèques, sont maintenus à jour régulièrement pour remédier aux vulnérabilités de sécurité connues. Les mises à jour du système d'exploitation et des applications sont appliquées dès qu'elles sont disponibles.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6. **Politiques de Mot de Passe Fort :**</a:t>
            </a:r>
          </a:p>
          <a:p>
            <a:pPr marL="0" lvl="0" indent="0" algn="l" rtl="0">
              <a:spcBef>
                <a:spcPts val="0"/>
              </a:spcBef>
              <a:spcAft>
                <a:spcPts val="0"/>
              </a:spcAft>
              <a:buNone/>
            </a:pPr>
            <a:r>
              <a:rPr lang="fr-FR" dirty="0" smtClean="0"/>
              <a:t>   - Les utilisateurs sont encouragés à créer des mots de passe forts et complexes. Des politiques de mot de passe strictes sont appliquées pour renforcer la sécurité des comptes.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7. **Formation en Sécurité :**</a:t>
            </a:r>
          </a:p>
          <a:p>
            <a:pPr marL="0" lvl="0" indent="0" algn="l" rtl="0">
              <a:spcBef>
                <a:spcPts val="0"/>
              </a:spcBef>
              <a:spcAft>
                <a:spcPts val="0"/>
              </a:spcAft>
              <a:buNone/>
            </a:pPr>
            <a:r>
              <a:rPr lang="fr-FR" dirty="0" smtClean="0"/>
              <a:t>   - Les utilisateurs sont informés des bonnes pratiques en matière de sécurité des données et de la confidentialité lors de l'utilisation de la plateforme. Des sessions de formation périodiques sont organisées pour sensibiliser les utilisateurs aux menaces potentielles.</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8. **Sécurisation des Transmissions :**</a:t>
            </a:r>
          </a:p>
          <a:p>
            <a:pPr marL="0" lvl="0" indent="0" algn="l" rtl="0">
              <a:spcBef>
                <a:spcPts val="0"/>
              </a:spcBef>
              <a:spcAft>
                <a:spcPts val="0"/>
              </a:spcAft>
              <a:buNone/>
            </a:pPr>
            <a:r>
              <a:rPr lang="fr-FR" dirty="0" smtClean="0"/>
              <a:t>   - Les communications entre les utilisateurs et la plateforme sont sécurisées par des protocoles de chiffrement tels que HTTPS, garantissant que les données ne peuvent pas être interceptées pendant le transfert.</a:t>
            </a:r>
          </a:p>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Ces mesures de sécurité sont constamment évaluées et mises à jour pour faire face aux évolutions des menaces potentielles. La protection des données sensibles et la confidentialité des utilisateurs demeurent une priorité absolue tout au long du cycle de vie de la plateforme.</a:t>
            </a:r>
            <a:endParaRPr dirty="0"/>
          </a:p>
        </p:txBody>
      </p:sp>
      <p:sp>
        <p:nvSpPr>
          <p:cNvPr id="745" name="Google Shape;74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endParaRPr lang="fr-FR" sz="900" b="0" i="0" u="none" strike="noStrike" cap="none" dirty="0" smtClean="0">
              <a:solidFill>
                <a:schemeClr val="dk1"/>
              </a:solidFill>
              <a:effectLst/>
              <a:latin typeface="Calibri"/>
              <a:ea typeface="Calibri"/>
              <a:cs typeface="Calibri"/>
              <a:sym typeface="Calibri"/>
            </a:endParaRPr>
          </a:p>
          <a:p>
            <a:r>
              <a:rPr lang="fr-FR" sz="900" b="0" i="0" u="none" strike="noStrike" cap="none" dirty="0" smtClean="0">
                <a:solidFill>
                  <a:schemeClr val="dk1"/>
                </a:solidFill>
                <a:effectLst/>
                <a:latin typeface="Calibri"/>
                <a:ea typeface="Calibri"/>
                <a:cs typeface="Calibri"/>
                <a:sym typeface="Calibri"/>
              </a:rPr>
              <a:t>Je suis honoré de me tenir devant vous aujourd'hui pour présenter</a:t>
            </a:r>
            <a:r>
              <a:rPr lang="fr-FR" sz="900" b="0" i="0" u="none" strike="noStrike" cap="none" baseline="0" dirty="0" smtClean="0">
                <a:solidFill>
                  <a:schemeClr val="dk1"/>
                </a:solidFill>
                <a:effectLst/>
                <a:latin typeface="Calibri"/>
                <a:ea typeface="Calibri"/>
                <a:cs typeface="Calibri"/>
                <a:sym typeface="Calibri"/>
              </a:rPr>
              <a:t> mon mémoire</a:t>
            </a:r>
            <a:r>
              <a:rPr lang="fr-FR" sz="900" b="0" i="0" u="none" strike="noStrike" cap="none" dirty="0" smtClean="0">
                <a:solidFill>
                  <a:schemeClr val="dk1"/>
                </a:solidFill>
                <a:effectLst/>
                <a:latin typeface="Calibri"/>
                <a:ea typeface="Calibri"/>
                <a:cs typeface="Calibri"/>
                <a:sym typeface="Calibri"/>
              </a:rPr>
              <a:t>.</a:t>
            </a:r>
            <a:endParaRPr dirty="0"/>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fr-FR" sz="9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r>
              <a:rPr lang="fr-FR" sz="900" b="0" i="0" u="none" strike="noStrike" cap="none" dirty="0" err="1" smtClean="0">
                <a:solidFill>
                  <a:schemeClr val="dk1"/>
                </a:solidFill>
                <a:effectLst/>
                <a:latin typeface="Calibri"/>
                <a:ea typeface="Calibri"/>
                <a:cs typeface="Calibri"/>
                <a:sym typeface="Calibri"/>
              </a:rPr>
              <a:t>Rehefa</a:t>
            </a:r>
            <a:r>
              <a:rPr lang="fr-FR" sz="900" b="0" i="0" u="none" strike="noStrike" cap="none" dirty="0" smtClean="0">
                <a:solidFill>
                  <a:schemeClr val="dk1"/>
                </a:solidFill>
                <a:effectLst/>
                <a:latin typeface="Calibri"/>
                <a:ea typeface="Calibri"/>
                <a:cs typeface="Calibri"/>
                <a:sym typeface="Calibri"/>
              </a:rPr>
              <a:t> </a:t>
            </a:r>
            <a:r>
              <a:rPr lang="fr-FR" sz="900" b="0" i="0" u="none" strike="noStrike" cap="none" dirty="0" err="1" smtClean="0">
                <a:solidFill>
                  <a:schemeClr val="dk1"/>
                </a:solidFill>
                <a:effectLst/>
                <a:latin typeface="Calibri"/>
                <a:ea typeface="Calibri"/>
                <a:cs typeface="Calibri"/>
                <a:sym typeface="Calibri"/>
              </a:rPr>
              <a:t>vita</a:t>
            </a:r>
            <a:r>
              <a:rPr lang="fr-FR" sz="900" b="0" i="0" u="none" strike="noStrike" cap="none" dirty="0" smtClean="0">
                <a:solidFill>
                  <a:schemeClr val="dk1"/>
                </a:solidFill>
                <a:effectLst/>
                <a:latin typeface="Calibri"/>
                <a:ea typeface="Calibri"/>
                <a:cs typeface="Calibri"/>
                <a:sym typeface="Calibri"/>
              </a:rPr>
              <a:t> </a:t>
            </a:r>
            <a:r>
              <a:rPr lang="fr-FR" sz="900" b="0" i="0" u="none" strike="noStrike" cap="none" dirty="0" err="1" smtClean="0">
                <a:solidFill>
                  <a:schemeClr val="dk1"/>
                </a:solidFill>
                <a:effectLst/>
                <a:latin typeface="Calibri"/>
                <a:ea typeface="Calibri"/>
                <a:cs typeface="Calibri"/>
                <a:sym typeface="Calibri"/>
              </a:rPr>
              <a:t>ny</a:t>
            </a:r>
            <a:r>
              <a:rPr lang="fr-FR" sz="900" b="0" i="0" u="none" strike="noStrike" cap="none" dirty="0" smtClean="0">
                <a:solidFill>
                  <a:schemeClr val="dk1"/>
                </a:solidFill>
                <a:effectLst/>
                <a:latin typeface="Calibri"/>
                <a:ea typeface="Calibri"/>
                <a:cs typeface="Calibri"/>
                <a:sym typeface="Calibri"/>
              </a:rPr>
              <a:t> remerciement </a:t>
            </a:r>
            <a:r>
              <a:rPr lang="fr-FR" sz="900" b="0" i="0" u="none" strike="noStrike" cap="none" dirty="0" err="1" smtClean="0">
                <a:solidFill>
                  <a:schemeClr val="dk1"/>
                </a:solidFill>
                <a:effectLst/>
                <a:latin typeface="Calibri"/>
                <a:ea typeface="Calibri"/>
                <a:cs typeface="Calibri"/>
                <a:sym typeface="Calibri"/>
              </a:rPr>
              <a:t>vao</a:t>
            </a:r>
            <a:r>
              <a:rPr lang="fr-FR" sz="900" b="0" i="0" u="none" strike="noStrike" cap="none" dirty="0" smtClean="0">
                <a:solidFill>
                  <a:schemeClr val="dk1"/>
                </a:solidFill>
                <a:effectLst/>
                <a:latin typeface="Calibri"/>
                <a:ea typeface="Calibri"/>
                <a:cs typeface="Calibri"/>
                <a:sym typeface="Calibri"/>
              </a:rPr>
              <a:t> </a:t>
            </a:r>
            <a:r>
              <a:rPr lang="fr-FR" sz="900" b="0" i="0" u="none" strike="noStrike" cap="none" dirty="0" err="1" smtClean="0">
                <a:solidFill>
                  <a:schemeClr val="dk1"/>
                </a:solidFill>
                <a:effectLst/>
                <a:latin typeface="Calibri"/>
                <a:ea typeface="Calibri"/>
                <a:cs typeface="Calibri"/>
                <a:sym typeface="Calibri"/>
              </a:rPr>
              <a:t>miteny</a:t>
            </a:r>
            <a:r>
              <a:rPr lang="fr-FR" sz="900" b="0" i="0" u="none" strike="noStrike" cap="none" dirty="0" smtClean="0">
                <a:solidFill>
                  <a:schemeClr val="dk1"/>
                </a:solidFill>
                <a:effectLst/>
                <a:latin typeface="Calibri"/>
                <a:ea typeface="Calibri"/>
                <a:cs typeface="Calibri"/>
                <a:sym typeface="Calibri"/>
              </a:rPr>
              <a:t> </a:t>
            </a:r>
            <a:r>
              <a:rPr lang="fr-FR" sz="900" b="0" i="0" u="none" strike="noStrike" cap="none" dirty="0" err="1" smtClean="0">
                <a:solidFill>
                  <a:schemeClr val="dk1"/>
                </a:solidFill>
                <a:effectLst/>
                <a:latin typeface="Calibri"/>
                <a:ea typeface="Calibri"/>
                <a:cs typeface="Calibri"/>
                <a:sym typeface="Calibri"/>
              </a:rPr>
              <a:t>an’ito</a:t>
            </a:r>
            <a:endParaRPr lang="fr-FR" sz="9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r>
              <a:rPr lang="fr-FR" sz="900" b="0" i="0" u="none" strike="noStrike" cap="none" dirty="0" smtClean="0">
                <a:solidFill>
                  <a:schemeClr val="dk1"/>
                </a:solidFill>
                <a:effectLst/>
                <a:latin typeface="Calibri"/>
                <a:ea typeface="Calibri"/>
                <a:cs typeface="Calibri"/>
                <a:sym typeface="Calibri"/>
              </a:rPr>
              <a:t>"Après avoir exprimé mes sincères remerciements, entrons désormais de manière approfondie dans l'introduction de ce thème."</a:t>
            </a:r>
            <a:endParaRPr dirty="0"/>
          </a:p>
        </p:txBody>
      </p:sp>
      <p:sp>
        <p:nvSpPr>
          <p:cNvPr id="745" name="Google Shape;74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16985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L'éducation, pilier fondamental de notre société, a subi une évolution numérique remarquable au cours des décennies écoulées, dévoilant de nouvelles opportunités d'apprentissage. Dans ce contexte dynamique, il devient impératif de mettre en place une plateforme éducative innovante afin de s'adapter de manière flexible aux évolutions des besoins des enseignants et des étudiants.</a:t>
            </a:r>
            <a:endParaRPr dirty="0"/>
          </a:p>
        </p:txBody>
      </p:sp>
      <p:sp>
        <p:nvSpPr>
          <p:cNvPr id="745" name="Google Shape;74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18658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Afin d'explorer de manière approfondie le sujet, notre présentation sera organisée en </a:t>
            </a:r>
            <a:r>
              <a:rPr lang="fr-FR" dirty="0" smtClean="0"/>
              <a:t>cinq </a:t>
            </a:r>
            <a:r>
              <a:rPr lang="fr-FR" dirty="0" smtClean="0"/>
              <a:t>parties distinctes.</a:t>
            </a:r>
            <a:endParaRPr dirty="0"/>
          </a:p>
        </p:txBody>
      </p:sp>
      <p:sp>
        <p:nvSpPr>
          <p:cNvPr id="122" name="Google Shape;12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L’Ecole Nationale d’Informatique, en abrégé ENI, est un établissement d’enseignement supérieur rattaché académiquement et administrativement à l’Université de Fianarantsoa. Le siège de l’Ecole se trouve à </a:t>
            </a:r>
            <a:r>
              <a:rPr lang="fr-FR" dirty="0" err="1" smtClean="0"/>
              <a:t>Tanambao-Antaninarenina</a:t>
            </a:r>
            <a:r>
              <a:rPr lang="fr-FR" dirty="0" smtClean="0"/>
              <a:t> à Fianarantsoa. L’adresse pour la prise de contact avec l’Ecole est la suivante : Ecole Nationale d’Informatique (ENI) </a:t>
            </a:r>
            <a:r>
              <a:rPr lang="fr-FR" dirty="0" err="1" smtClean="0"/>
              <a:t>Tanambao</a:t>
            </a:r>
            <a:r>
              <a:rPr lang="fr-FR" dirty="0" smtClean="0"/>
              <a:t>, </a:t>
            </a:r>
            <a:endParaRPr dirty="0"/>
          </a:p>
        </p:txBody>
      </p:sp>
      <p:sp>
        <p:nvSpPr>
          <p:cNvPr id="182" name="Google Shape;18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smtClean="0"/>
              <a:t>La faculté des Sciences est un établissement public de l'université de Fianarantsoa.</a:t>
            </a:r>
            <a:endParaRPr dirty="0"/>
          </a:p>
        </p:txBody>
      </p:sp>
      <p:sp>
        <p:nvSpPr>
          <p:cNvPr id="182" name="Google Shape;18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284812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1528"/>
            <a:ext cx="6858000" cy="1241822"/>
          </a:xfrm>
          <a:prstGeom prst="rect">
            <a:avLst/>
          </a:prstGeom>
          <a:noFill/>
          <a:ln>
            <a:noFill/>
          </a:ln>
        </p:spPr>
        <p:txBody>
          <a:bodyPr spcFirstLastPara="1" wrap="square" lIns="68575" tIns="34275" rIns="68575" bIns="34275"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7"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2" type="obj">
  <p:cSld name="OBJEC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3"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23888" y="3442098"/>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400"/>
              <a:buNone/>
              <a:defRPr sz="140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 name="Google Shape;38;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4"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5"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629842"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1" name="Google Shape;51;p8"/>
          <p:cNvSpPr txBox="1">
            <a:spLocks noGrp="1"/>
          </p:cNvSpPr>
          <p:nvPr>
            <p:ph type="body" idx="2"/>
          </p:nvPr>
        </p:nvSpPr>
        <p:spPr>
          <a:xfrm>
            <a:off x="629842" y="1878806"/>
            <a:ext cx="3868340" cy="2763441"/>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
        <p:nvSpPr>
          <p:cNvPr id="57" name="Google Shape;57;p8"/>
          <p:cNvSpPr/>
          <p:nvPr/>
        </p:nvSpPr>
        <p:spPr>
          <a:xfrm>
            <a:off x="6852028" y="4780125"/>
            <a:ext cx="775136"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PPT模板下载：www.1ppt.com/moban/     行业PPT模板：www.1ppt.com/hangye/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节日PPT模板：www.1ppt.com/jieri/           PPT素材下载：www.1ppt.com/sucai/</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PPT背景图片：www.1ppt.com/beijing/      PPT图表下载：www.1ppt.com/tubiao/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优秀PPT下载：www.1ppt.com/xiazai/        PPT教程： www.1ppt.com/powerpoint/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Word教程： www.1ppt.com/word/              Excel教程：www.1ppt.com/excel/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资料下载：www.1ppt.com/ziliao/                PPT课件下载：www.1ppt.com/kejian/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范文下载：www.1ppt.com/fanwen/             试卷下载：www.1ppt.com/shiti/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教案下载：www.1ppt.com/jiaoan/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字体下载：www.1ppt.com/ziti/</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 </a:t>
            </a:r>
            <a:endParaRPr sz="100" b="0" i="0" u="none" strike="noStrike" cap="none">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6"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6" name="Google Shape;66;p10"/>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11"/>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74" name="Google Shape;74;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entury Gothic"/>
              <a:buNone/>
              <a:defRPr sz="33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9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9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9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9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9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9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9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9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tr-T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eni-univ-fianar.mg/" TargetMode="External"/><Relationship Id="rId4" Type="http://schemas.openxmlformats.org/officeDocument/2006/relationships/hyperlink" Target="mailto:eni@eni-univ-fianar.m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facsciences-fianara.m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9"/>
          <p:cNvSpPr txBox="1"/>
          <p:nvPr/>
        </p:nvSpPr>
        <p:spPr>
          <a:xfrm>
            <a:off x="821273" y="1264125"/>
            <a:ext cx="6282099" cy="93642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2800" dirty="0">
                <a:solidFill>
                  <a:schemeClr val="accent5">
                    <a:lumMod val="50000"/>
                  </a:schemeClr>
                </a:solidFill>
                <a:latin typeface="Century Gothic"/>
                <a:ea typeface="Century Gothic"/>
                <a:cs typeface="Century Gothic"/>
                <a:sym typeface="Century Gothic"/>
              </a:rPr>
              <a:t>Veuillez éteindre votre téléphone s’il vous plaît</a:t>
            </a:r>
            <a:endParaRPr sz="2800" dirty="0">
              <a:solidFill>
                <a:schemeClr val="accent5">
                  <a:lumMod val="50000"/>
                </a:schemeClr>
              </a:solidFill>
              <a:latin typeface="Century Gothic"/>
              <a:ea typeface="Century Gothic"/>
              <a:cs typeface="Century Gothic"/>
              <a:sym typeface="Century Gothic"/>
            </a:endParaRPr>
          </a:p>
        </p:txBody>
      </p:sp>
      <p:sp>
        <p:nvSpPr>
          <p:cNvPr id="748" name="Google Shape;748;p39"/>
          <p:cNvSpPr/>
          <p:nvPr/>
        </p:nvSpPr>
        <p:spPr>
          <a:xfrm rot="10800000" flipH="1">
            <a:off x="1535727" y="2571751"/>
            <a:ext cx="311624" cy="31162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49" name="Google Shape;749;p39"/>
          <p:cNvSpPr/>
          <p:nvPr/>
        </p:nvSpPr>
        <p:spPr>
          <a:xfrm rot="10800000" flipH="1">
            <a:off x="7944520" y="4415168"/>
            <a:ext cx="641417" cy="64141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50" name="Google Shape;750;p39"/>
          <p:cNvSpPr/>
          <p:nvPr/>
        </p:nvSpPr>
        <p:spPr>
          <a:xfrm rot="10800000" flipH="1">
            <a:off x="777309" y="-452250"/>
            <a:ext cx="1070042" cy="107004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51" name="Google Shape;751;p39"/>
          <p:cNvSpPr txBox="1"/>
          <p:nvPr/>
        </p:nvSpPr>
        <p:spPr>
          <a:xfrm>
            <a:off x="2083934" y="2061404"/>
            <a:ext cx="5239342" cy="25181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6600" b="1" dirty="0">
              <a:solidFill>
                <a:srgbClr val="3F3F3F"/>
              </a:solidFill>
              <a:latin typeface="Century Gothic"/>
              <a:ea typeface="Century Gothic"/>
              <a:cs typeface="Century Gothic"/>
              <a:sym typeface="Century Gothic"/>
            </a:endParaRPr>
          </a:p>
        </p:txBody>
      </p:sp>
      <p:sp>
        <p:nvSpPr>
          <p:cNvPr id="752" name="Google Shape;752;p39"/>
          <p:cNvSpPr/>
          <p:nvPr/>
        </p:nvSpPr>
        <p:spPr>
          <a:xfrm rot="10800000" flipH="1">
            <a:off x="6147741" y="3514493"/>
            <a:ext cx="227088" cy="22708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nvGrpSpPr>
          <p:cNvPr id="754" name="Google Shape;754;p39"/>
          <p:cNvGrpSpPr/>
          <p:nvPr/>
        </p:nvGrpSpPr>
        <p:grpSpPr>
          <a:xfrm>
            <a:off x="-949778" y="3057525"/>
            <a:ext cx="3124200" cy="3124200"/>
            <a:chOff x="-1266371" y="4076700"/>
            <a:chExt cx="4165600" cy="4165600"/>
          </a:xfrm>
        </p:grpSpPr>
        <p:sp>
          <p:nvSpPr>
            <p:cNvPr id="755" name="Google Shape;755;p39"/>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nvGrpSpPr>
            <p:cNvPr id="756" name="Google Shape;756;p39"/>
            <p:cNvGrpSpPr/>
            <p:nvPr/>
          </p:nvGrpSpPr>
          <p:grpSpPr>
            <a:xfrm>
              <a:off x="-1266371" y="4076700"/>
              <a:ext cx="4165600" cy="4165600"/>
              <a:chOff x="-1266371" y="4076700"/>
              <a:chExt cx="4165600" cy="4165600"/>
            </a:xfrm>
          </p:grpSpPr>
          <p:sp>
            <p:nvSpPr>
              <p:cNvPr id="757" name="Google Shape;757;p39"/>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58" name="Google Shape;758;p39"/>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59" name="Google Shape;759;p39"/>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grpSp>
      <p:grpSp>
        <p:nvGrpSpPr>
          <p:cNvPr id="760" name="Google Shape;760;p39"/>
          <p:cNvGrpSpPr/>
          <p:nvPr/>
        </p:nvGrpSpPr>
        <p:grpSpPr>
          <a:xfrm>
            <a:off x="6843032" y="-1530568"/>
            <a:ext cx="4097111" cy="4162338"/>
            <a:chOff x="9124043" y="-2040757"/>
            <a:chExt cx="5462814" cy="5549784"/>
          </a:xfrm>
        </p:grpSpPr>
        <p:sp>
          <p:nvSpPr>
            <p:cNvPr id="761" name="Google Shape;761;p39"/>
            <p:cNvSpPr/>
            <p:nvPr/>
          </p:nvSpPr>
          <p:spPr>
            <a:xfrm>
              <a:off x="9471164" y="-1684282"/>
              <a:ext cx="4768572" cy="47685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nvGrpSpPr>
            <p:cNvPr id="762" name="Google Shape;762;p39"/>
            <p:cNvGrpSpPr/>
            <p:nvPr/>
          </p:nvGrpSpPr>
          <p:grpSpPr>
            <a:xfrm>
              <a:off x="9124043" y="-2040757"/>
              <a:ext cx="5462814" cy="5549784"/>
              <a:chOff x="9124043" y="-2040757"/>
              <a:chExt cx="5462814" cy="5549784"/>
            </a:xfrm>
          </p:grpSpPr>
          <p:sp>
            <p:nvSpPr>
              <p:cNvPr id="763" name="Google Shape;763;p39"/>
              <p:cNvSpPr/>
              <p:nvPr/>
            </p:nvSpPr>
            <p:spPr>
              <a:xfrm>
                <a:off x="11447915" y="334710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64" name="Google Shape;764;p39"/>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765" name="Google Shape;765;p39"/>
              <p:cNvSpPr/>
              <p:nvPr/>
            </p:nvSpPr>
            <p:spPr>
              <a:xfrm>
                <a:off x="12552815" y="-2009573"/>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grpSp>
      <p:grpSp>
        <p:nvGrpSpPr>
          <p:cNvPr id="766" name="Google Shape;766;p39"/>
          <p:cNvGrpSpPr/>
          <p:nvPr/>
        </p:nvGrpSpPr>
        <p:grpSpPr>
          <a:xfrm>
            <a:off x="2076837" y="2200553"/>
            <a:ext cx="4896365" cy="34289"/>
            <a:chOff x="5029200" y="2769580"/>
            <a:chExt cx="6528487" cy="45719"/>
          </a:xfrm>
          <a:solidFill>
            <a:schemeClr val="accent1"/>
          </a:solidFill>
        </p:grpSpPr>
        <p:sp>
          <p:nvSpPr>
            <p:cNvPr id="767" name="Google Shape;767;p39"/>
            <p:cNvSpPr/>
            <p:nvPr/>
          </p:nvSpPr>
          <p:spPr>
            <a:xfrm>
              <a:off x="5029200" y="2769580"/>
              <a:ext cx="723900" cy="45719"/>
            </a:xfrm>
            <a:prstGeom prst="rect">
              <a:avLst/>
            </a:pr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cxnSp>
          <p:nvCxnSpPr>
            <p:cNvPr id="768" name="Google Shape;768;p39"/>
            <p:cNvCxnSpPr/>
            <p:nvPr/>
          </p:nvCxnSpPr>
          <p:spPr>
            <a:xfrm>
              <a:off x="5711825" y="2792439"/>
              <a:ext cx="5845862" cy="0"/>
            </a:xfrm>
            <a:prstGeom prst="straightConnector1">
              <a:avLst/>
            </a:prstGeom>
            <a:grpFill/>
            <a:ln w="9525" cap="flat" cmpd="sng">
              <a:solidFill>
                <a:schemeClr val="accent1"/>
              </a:solidFill>
              <a:prstDash val="solid"/>
              <a:miter lim="800000"/>
              <a:headEnd type="none" w="sm" len="sm"/>
              <a:tailEnd type="none" w="sm" len="sm"/>
            </a:ln>
          </p:spPr>
        </p:cxnSp>
      </p:grpSp>
      <p:sp>
        <p:nvSpPr>
          <p:cNvPr id="769" name="Google Shape;769;p39"/>
          <p:cNvSpPr/>
          <p:nvPr/>
        </p:nvSpPr>
        <p:spPr>
          <a:xfrm rot="10800000" flipH="1">
            <a:off x="6460565" y="991066"/>
            <a:ext cx="122126" cy="122126"/>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pic>
        <p:nvPicPr>
          <p:cNvPr id="3" name="Image 2">
            <a:extLst>
              <a:ext uri="{FF2B5EF4-FFF2-40B4-BE49-F238E27FC236}">
                <a16:creationId xmlns:a16="http://schemas.microsoft.com/office/drawing/2014/main" id="{D04AB701-8B84-4609-BCC2-C48F22E54ECA}"/>
              </a:ext>
            </a:extLst>
          </p:cNvPr>
          <p:cNvPicPr>
            <a:picLocks noChangeAspect="1"/>
          </p:cNvPicPr>
          <p:nvPr/>
        </p:nvPicPr>
        <p:blipFill>
          <a:blip r:embed="rId3"/>
          <a:stretch>
            <a:fillRect/>
          </a:stretch>
        </p:blipFill>
        <p:spPr>
          <a:xfrm>
            <a:off x="3284938" y="2556315"/>
            <a:ext cx="2258776" cy="2258776"/>
          </a:xfrm>
          <a:prstGeom prst="rect">
            <a:avLst/>
          </a:prstGeom>
        </p:spPr>
      </p:pic>
    </p:spTree>
    <p:extLst>
      <p:ext uri="{BB962C8B-B14F-4D97-AF65-F5344CB8AC3E}">
        <p14:creationId xmlns:p14="http://schemas.microsoft.com/office/powerpoint/2010/main" val="41369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754"/>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760"/>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748"/>
                                        </p:tgtEl>
                                        <p:attrNameLst>
                                          <p:attrName>style.visibility</p:attrName>
                                        </p:attrNameLst>
                                      </p:cBhvr>
                                      <p:to>
                                        <p:strVal val="visible"/>
                                      </p:to>
                                    </p:set>
                                    <p:anim calcmode="lin" valueType="num">
                                      <p:cBhvr additive="base">
                                        <p:cTn id="11" dur="250"/>
                                        <p:tgtEl>
                                          <p:spTgt spid="748"/>
                                        </p:tgtEl>
                                        <p:attrNameLst>
                                          <p:attrName>ppt_w</p:attrName>
                                        </p:attrNameLst>
                                      </p:cBhvr>
                                      <p:tavLst>
                                        <p:tav tm="0">
                                          <p:val>
                                            <p:strVal val="0"/>
                                          </p:val>
                                        </p:tav>
                                        <p:tav tm="100000">
                                          <p:val>
                                            <p:strVal val="#ppt_w"/>
                                          </p:val>
                                        </p:tav>
                                      </p:tavLst>
                                    </p:anim>
                                    <p:anim calcmode="lin" valueType="num">
                                      <p:cBhvr additive="base">
                                        <p:cTn id="12" dur="250"/>
                                        <p:tgtEl>
                                          <p:spTgt spid="7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752"/>
                                        </p:tgtEl>
                                        <p:attrNameLst>
                                          <p:attrName>style.visibility</p:attrName>
                                        </p:attrNameLst>
                                      </p:cBhvr>
                                      <p:to>
                                        <p:strVal val="visible"/>
                                      </p:to>
                                    </p:set>
                                    <p:anim calcmode="lin" valueType="num">
                                      <p:cBhvr additive="base">
                                        <p:cTn id="15" dur="250"/>
                                        <p:tgtEl>
                                          <p:spTgt spid="752"/>
                                        </p:tgtEl>
                                        <p:attrNameLst>
                                          <p:attrName>ppt_w</p:attrName>
                                        </p:attrNameLst>
                                      </p:cBhvr>
                                      <p:tavLst>
                                        <p:tav tm="0">
                                          <p:val>
                                            <p:strVal val="0"/>
                                          </p:val>
                                        </p:tav>
                                        <p:tav tm="100000">
                                          <p:val>
                                            <p:strVal val="#ppt_w"/>
                                          </p:val>
                                        </p:tav>
                                      </p:tavLst>
                                    </p:anim>
                                    <p:anim calcmode="lin" valueType="num">
                                      <p:cBhvr additive="base">
                                        <p:cTn id="16" dur="250"/>
                                        <p:tgtEl>
                                          <p:spTgt spid="75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69"/>
                                        </p:tgtEl>
                                        <p:attrNameLst>
                                          <p:attrName>style.visibility</p:attrName>
                                        </p:attrNameLst>
                                      </p:cBhvr>
                                      <p:to>
                                        <p:strVal val="visible"/>
                                      </p:to>
                                    </p:set>
                                    <p:anim calcmode="lin" valueType="num">
                                      <p:cBhvr additive="base">
                                        <p:cTn id="19" dur="250"/>
                                        <p:tgtEl>
                                          <p:spTgt spid="769"/>
                                        </p:tgtEl>
                                        <p:attrNameLst>
                                          <p:attrName>ppt_w</p:attrName>
                                        </p:attrNameLst>
                                      </p:cBhvr>
                                      <p:tavLst>
                                        <p:tav tm="0">
                                          <p:val>
                                            <p:strVal val="0"/>
                                          </p:val>
                                        </p:tav>
                                        <p:tav tm="100000">
                                          <p:val>
                                            <p:strVal val="#ppt_w"/>
                                          </p:val>
                                        </p:tav>
                                      </p:tavLst>
                                    </p:anim>
                                    <p:anim calcmode="lin" valueType="num">
                                      <p:cBhvr additive="base">
                                        <p:cTn id="20" dur="250"/>
                                        <p:tgtEl>
                                          <p:spTgt spid="7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749"/>
                                        </p:tgtEl>
                                        <p:attrNameLst>
                                          <p:attrName>style.visibility</p:attrName>
                                        </p:attrNameLst>
                                      </p:cBhvr>
                                      <p:to>
                                        <p:strVal val="visible"/>
                                      </p:to>
                                    </p:set>
                                    <p:anim calcmode="lin" valueType="num">
                                      <p:cBhvr additive="base">
                                        <p:cTn id="23" dur="250"/>
                                        <p:tgtEl>
                                          <p:spTgt spid="749"/>
                                        </p:tgtEl>
                                        <p:attrNameLst>
                                          <p:attrName>ppt_w</p:attrName>
                                        </p:attrNameLst>
                                      </p:cBhvr>
                                      <p:tavLst>
                                        <p:tav tm="0">
                                          <p:val>
                                            <p:strVal val="0"/>
                                          </p:val>
                                        </p:tav>
                                        <p:tav tm="100000">
                                          <p:val>
                                            <p:strVal val="#ppt_w"/>
                                          </p:val>
                                        </p:tav>
                                      </p:tavLst>
                                    </p:anim>
                                    <p:anim calcmode="lin" valueType="num">
                                      <p:cBhvr additive="base">
                                        <p:cTn id="24" dur="250"/>
                                        <p:tgtEl>
                                          <p:spTgt spid="74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750"/>
                                        </p:tgtEl>
                                        <p:attrNameLst>
                                          <p:attrName>style.visibility</p:attrName>
                                        </p:attrNameLst>
                                      </p:cBhvr>
                                      <p:to>
                                        <p:strVal val="visible"/>
                                      </p:to>
                                    </p:set>
                                    <p:anim calcmode="lin" valueType="num">
                                      <p:cBhvr additive="base">
                                        <p:cTn id="27" dur="250"/>
                                        <p:tgtEl>
                                          <p:spTgt spid="750"/>
                                        </p:tgtEl>
                                        <p:attrNameLst>
                                          <p:attrName>ppt_w</p:attrName>
                                        </p:attrNameLst>
                                      </p:cBhvr>
                                      <p:tavLst>
                                        <p:tav tm="0">
                                          <p:val>
                                            <p:strVal val="0"/>
                                          </p:val>
                                        </p:tav>
                                        <p:tav tm="100000">
                                          <p:val>
                                            <p:strVal val="#ppt_w"/>
                                          </p:val>
                                        </p:tav>
                                      </p:tavLst>
                                    </p:anim>
                                    <p:anim calcmode="lin" valueType="num">
                                      <p:cBhvr additive="base">
                                        <p:cTn id="28" dur="250"/>
                                        <p:tgtEl>
                                          <p:spTgt spid="750"/>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747"/>
                                        </p:tgtEl>
                                        <p:attrNameLst>
                                          <p:attrName>style.visibility</p:attrName>
                                        </p:attrNameLst>
                                      </p:cBhvr>
                                      <p:to>
                                        <p:strVal val="visible"/>
                                      </p:to>
                                    </p:set>
                                    <p:animEffect transition="in" filter="fade">
                                      <p:cBhvr>
                                        <p:cTn id="31" dur="500"/>
                                        <p:tgtEl>
                                          <p:spTgt spid="747"/>
                                        </p:tgtEl>
                                      </p:cBhvr>
                                    </p:animEffect>
                                  </p:childTnLst>
                                </p:cTn>
                              </p:par>
                              <p:par>
                                <p:cTn id="32" presetID="10" presetClass="entr" presetSubtype="0" fill="hold" nodeType="withEffect">
                                  <p:stCondLst>
                                    <p:cond delay="500"/>
                                  </p:stCondLst>
                                  <p:childTnLst>
                                    <p:set>
                                      <p:cBhvr>
                                        <p:cTn id="33" dur="1" fill="hold">
                                          <p:stCondLst>
                                            <p:cond delay="0"/>
                                          </p:stCondLst>
                                        </p:cTn>
                                        <p:tgtEl>
                                          <p:spTgt spid="751"/>
                                        </p:tgtEl>
                                        <p:attrNameLst>
                                          <p:attrName>style.visibility</p:attrName>
                                        </p:attrNameLst>
                                      </p:cBhvr>
                                      <p:to>
                                        <p:strVal val="visible"/>
                                      </p:to>
                                    </p:set>
                                    <p:animEffect transition="in" filter="fade">
                                      <p:cBhvr>
                                        <p:cTn id="34" dur="500"/>
                                        <p:tgtEl>
                                          <p:spTgt spid="751"/>
                                        </p:tgtEl>
                                      </p:cBhvr>
                                    </p:animEffect>
                                  </p:childTnLst>
                                </p:cTn>
                              </p:par>
                              <p:par>
                                <p:cTn id="35" presetID="10" presetClass="entr" presetSubtype="0" fill="hold" nodeType="withEffect">
                                  <p:stCondLst>
                                    <p:cond delay="500"/>
                                  </p:stCondLst>
                                  <p:childTnLst>
                                    <p:set>
                                      <p:cBhvr>
                                        <p:cTn id="36" dur="1" fill="hold">
                                          <p:stCondLst>
                                            <p:cond delay="0"/>
                                          </p:stCondLst>
                                        </p:cTn>
                                        <p:tgtEl>
                                          <p:spTgt spid="766"/>
                                        </p:tgtEl>
                                        <p:attrNameLst>
                                          <p:attrName>style.visibility</p:attrName>
                                        </p:attrNameLst>
                                      </p:cBhvr>
                                      <p:to>
                                        <p:strVal val="visible"/>
                                      </p:to>
                                    </p:set>
                                    <p:animEffect transition="in" filter="fade">
                                      <p:cBhvr>
                                        <p:cTn id="37" dur="500"/>
                                        <p:tgtEl>
                                          <p:spTgt spid="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7" name="Google Shape;337;p23"/>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8" name="Google Shape;338;p2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02</a:t>
            </a:r>
            <a:endParaRPr sz="1800">
              <a:solidFill>
                <a:schemeClr val="lt1"/>
              </a:solidFill>
              <a:latin typeface="Century Gothic"/>
              <a:ea typeface="Century Gothic"/>
              <a:cs typeface="Century Gothic"/>
              <a:sym typeface="Century Gothic"/>
            </a:endParaRPr>
          </a:p>
        </p:txBody>
      </p:sp>
      <p:sp>
        <p:nvSpPr>
          <p:cNvPr id="375" name="Google Shape;375;p23"/>
          <p:cNvSpPr txBox="1"/>
          <p:nvPr/>
        </p:nvSpPr>
        <p:spPr>
          <a:xfrm>
            <a:off x="1014371" y="228401"/>
            <a:ext cx="2755865"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Analyse de l’existant</a:t>
            </a:r>
            <a:endParaRPr sz="1800" b="1" dirty="0">
              <a:solidFill>
                <a:schemeClr val="accent5">
                  <a:lumMod val="50000"/>
                </a:schemeClr>
              </a:solidFill>
              <a:latin typeface="Century Gothic"/>
              <a:ea typeface="Century Gothic"/>
              <a:cs typeface="Century Gothic"/>
              <a:sym typeface="Century Gothic"/>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27" y="1606061"/>
            <a:ext cx="1432195" cy="1500555"/>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729" y="838199"/>
            <a:ext cx="1844271" cy="1535723"/>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6733" y="1781814"/>
            <a:ext cx="1137138" cy="1184215"/>
          </a:xfrm>
          <a:prstGeom prst="rect">
            <a:avLst/>
          </a:prstGeom>
        </p:spPr>
      </p:pic>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4883" y="2530536"/>
            <a:ext cx="1433961" cy="1152159"/>
          </a:xfrm>
          <a:prstGeom prst="rect">
            <a:avLst/>
          </a:prstGeom>
        </p:spPr>
      </p:pic>
      <p:pic>
        <p:nvPicPr>
          <p:cNvPr id="6" name="Imag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7664" y="2431269"/>
            <a:ext cx="644769" cy="387723"/>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2395" y="2181375"/>
            <a:ext cx="644769" cy="443755"/>
          </a:xfrm>
          <a:prstGeom prst="rect">
            <a:avLst/>
          </a:prstGeom>
        </p:spPr>
      </p:pic>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6899" y="3032346"/>
            <a:ext cx="644769" cy="358382"/>
          </a:xfrm>
          <a:prstGeom prst="rect">
            <a:avLst/>
          </a:prstGeom>
        </p:spPr>
      </p:pic>
      <p:cxnSp>
        <p:nvCxnSpPr>
          <p:cNvPr id="8" name="Connecteur droit avec flèche 7"/>
          <p:cNvCxnSpPr/>
          <p:nvPr/>
        </p:nvCxnSpPr>
        <p:spPr>
          <a:xfrm flipV="1">
            <a:off x="1525721" y="2743290"/>
            <a:ext cx="2566301" cy="12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5047549" y="1781814"/>
            <a:ext cx="2252180" cy="884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11227" y="2807722"/>
            <a:ext cx="2493655" cy="76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80331" y="3175357"/>
            <a:ext cx="1664935" cy="400110"/>
          </a:xfrm>
          <a:prstGeom prst="rect">
            <a:avLst/>
          </a:prstGeom>
          <a:noFill/>
        </p:spPr>
        <p:txBody>
          <a:bodyPr wrap="square" rtlCol="0">
            <a:spAutoFit/>
          </a:bodyPr>
          <a:lstStyle/>
          <a:p>
            <a:r>
              <a:rPr lang="fr-FR" sz="2000" dirty="0" smtClean="0"/>
              <a:t>Professeurs</a:t>
            </a:r>
            <a:endParaRPr lang="fr-FR" sz="2000" dirty="0"/>
          </a:p>
        </p:txBody>
      </p:sp>
      <p:sp>
        <p:nvSpPr>
          <p:cNvPr id="25" name="ZoneTexte 24"/>
          <p:cNvSpPr txBox="1"/>
          <p:nvPr/>
        </p:nvSpPr>
        <p:spPr>
          <a:xfrm>
            <a:off x="7588686" y="449900"/>
            <a:ext cx="1664935" cy="400110"/>
          </a:xfrm>
          <a:prstGeom prst="rect">
            <a:avLst/>
          </a:prstGeom>
          <a:noFill/>
        </p:spPr>
        <p:txBody>
          <a:bodyPr wrap="square" rtlCol="0">
            <a:spAutoFit/>
          </a:bodyPr>
          <a:lstStyle/>
          <a:p>
            <a:r>
              <a:rPr lang="fr-FR" sz="2000" dirty="0" smtClean="0"/>
              <a:t>Etudiants</a:t>
            </a:r>
            <a:endParaRPr lang="fr-FR" sz="2000" dirty="0"/>
          </a:p>
        </p:txBody>
      </p:sp>
      <p:sp>
        <p:nvSpPr>
          <p:cNvPr id="28" name="ZoneTexte 27"/>
          <p:cNvSpPr txBox="1"/>
          <p:nvPr/>
        </p:nvSpPr>
        <p:spPr>
          <a:xfrm>
            <a:off x="7682472" y="3733826"/>
            <a:ext cx="1664935" cy="400110"/>
          </a:xfrm>
          <a:prstGeom prst="rect">
            <a:avLst/>
          </a:prstGeom>
          <a:noFill/>
        </p:spPr>
        <p:txBody>
          <a:bodyPr wrap="square" rtlCol="0">
            <a:spAutoFit/>
          </a:bodyPr>
          <a:lstStyle/>
          <a:p>
            <a:r>
              <a:rPr lang="fr-FR" sz="2000" dirty="0" smtClean="0"/>
              <a:t>Etudiants</a:t>
            </a:r>
            <a:endParaRPr lang="fr-FR" sz="2000" dirty="0"/>
          </a:p>
        </p:txBody>
      </p:sp>
      <p:sp>
        <p:nvSpPr>
          <p:cNvPr id="29" name="ZoneTexte 28"/>
          <p:cNvSpPr txBox="1"/>
          <p:nvPr/>
        </p:nvSpPr>
        <p:spPr>
          <a:xfrm>
            <a:off x="3946733" y="2870638"/>
            <a:ext cx="1664935" cy="400110"/>
          </a:xfrm>
          <a:prstGeom prst="rect">
            <a:avLst/>
          </a:prstGeom>
          <a:noFill/>
        </p:spPr>
        <p:txBody>
          <a:bodyPr wrap="square" rtlCol="0">
            <a:spAutoFit/>
          </a:bodyPr>
          <a:lstStyle/>
          <a:p>
            <a:r>
              <a:rPr lang="fr-FR" sz="2000" dirty="0" smtClean="0"/>
              <a:t>Délégué</a:t>
            </a:r>
            <a:endParaRPr lang="fr-FR" sz="2000" dirty="0"/>
          </a:p>
        </p:txBody>
      </p:sp>
      <p:sp>
        <p:nvSpPr>
          <p:cNvPr id="33" name="ZoneTexte 32"/>
          <p:cNvSpPr txBox="1"/>
          <p:nvPr/>
        </p:nvSpPr>
        <p:spPr>
          <a:xfrm>
            <a:off x="1184829" y="2164391"/>
            <a:ext cx="1898677" cy="276999"/>
          </a:xfrm>
          <a:prstGeom prst="rect">
            <a:avLst/>
          </a:prstGeom>
          <a:noFill/>
        </p:spPr>
        <p:txBody>
          <a:bodyPr wrap="square" rtlCol="0">
            <a:spAutoFit/>
          </a:bodyPr>
          <a:lstStyle/>
          <a:p>
            <a:r>
              <a:rPr lang="fr-FR" sz="1200" dirty="0" smtClean="0"/>
              <a:t>Cours et devoirs</a:t>
            </a:r>
            <a:endParaRPr lang="fr-FR" sz="1200" dirty="0"/>
          </a:p>
        </p:txBody>
      </p:sp>
      <p:sp>
        <p:nvSpPr>
          <p:cNvPr id="34" name="ZoneTexte 33"/>
          <p:cNvSpPr txBox="1"/>
          <p:nvPr/>
        </p:nvSpPr>
        <p:spPr>
          <a:xfrm>
            <a:off x="4662329" y="1923288"/>
            <a:ext cx="1898677" cy="276999"/>
          </a:xfrm>
          <a:prstGeom prst="rect">
            <a:avLst/>
          </a:prstGeom>
          <a:noFill/>
        </p:spPr>
        <p:txBody>
          <a:bodyPr wrap="square" rtlCol="0">
            <a:spAutoFit/>
          </a:bodyPr>
          <a:lstStyle/>
          <a:p>
            <a:r>
              <a:rPr lang="fr-FR" sz="1200" dirty="0" smtClean="0"/>
              <a:t>Cours et devoirs</a:t>
            </a:r>
            <a:endParaRPr lang="fr-FR" sz="1200" dirty="0"/>
          </a:p>
        </p:txBody>
      </p:sp>
      <p:sp>
        <p:nvSpPr>
          <p:cNvPr id="35" name="ZoneTexte 34"/>
          <p:cNvSpPr txBox="1"/>
          <p:nvPr/>
        </p:nvSpPr>
        <p:spPr>
          <a:xfrm>
            <a:off x="4515302" y="3344598"/>
            <a:ext cx="1898677" cy="276999"/>
          </a:xfrm>
          <a:prstGeom prst="rect">
            <a:avLst/>
          </a:prstGeom>
          <a:noFill/>
        </p:spPr>
        <p:txBody>
          <a:bodyPr wrap="square" rtlCol="0">
            <a:spAutoFit/>
          </a:bodyPr>
          <a:lstStyle/>
          <a:p>
            <a:r>
              <a:rPr lang="fr-FR" sz="1200" dirty="0" smtClean="0"/>
              <a:t>Cours et devoirs</a:t>
            </a:r>
            <a:endParaRPr lang="fr-F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3.82716E-6 L 0.21546 -0.01851 " pathEditMode="relative" rAng="0" ptsTypes="AA">
                                      <p:cBhvr>
                                        <p:cTn id="6" dur="2000" fill="hold"/>
                                        <p:tgtEl>
                                          <p:spTgt spid="6"/>
                                        </p:tgtEl>
                                        <p:attrNameLst>
                                          <p:attrName>ppt_x</p:attrName>
                                          <p:attrName>ppt_y</p:attrName>
                                        </p:attrNameLst>
                                      </p:cBhvr>
                                      <p:rCtr x="10764" y="-926"/>
                                    </p:animMotion>
                                  </p:childTnLst>
                                </p:cTn>
                              </p:par>
                              <p:par>
                                <p:cTn id="7" presetID="42" presetClass="path" presetSubtype="0" accel="50000" decel="50000" fill="hold" grpId="0" nodeType="withEffect">
                                  <p:stCondLst>
                                    <p:cond delay="0"/>
                                  </p:stCondLst>
                                  <p:childTnLst>
                                    <p:animMotion origin="layout" path="M -3.33333E-6 -8.64198E-7 L 0.18629 -0.02346 " pathEditMode="relative" rAng="0" ptsTypes="AA">
                                      <p:cBhvr>
                                        <p:cTn id="8" dur="2000" fill="hold"/>
                                        <p:tgtEl>
                                          <p:spTgt spid="33"/>
                                        </p:tgtEl>
                                        <p:attrNameLst>
                                          <p:attrName>ppt_x</p:attrName>
                                          <p:attrName>ppt_y</p:attrName>
                                        </p:attrNameLst>
                                      </p:cBhvr>
                                      <p:rCtr x="9306" y="-1173"/>
                                    </p:animMotion>
                                  </p:childTnLst>
                                </p:cTn>
                              </p:par>
                            </p:childTnLst>
                          </p:cTn>
                        </p:par>
                        <p:par>
                          <p:cTn id="9" fill="hold">
                            <p:stCondLst>
                              <p:cond delay="2000"/>
                            </p:stCondLst>
                            <p:childTnLst>
                              <p:par>
                                <p:cTn id="10" presetID="42" presetClass="path" presetSubtype="0" accel="50000" decel="50000" fill="hold" nodeType="afterEffect">
                                  <p:stCondLst>
                                    <p:cond delay="0"/>
                                  </p:stCondLst>
                                  <p:childTnLst>
                                    <p:animMotion origin="layout" path="M 3.05556E-6 -3.95062E-6 L 0.1908 -0.1358 " pathEditMode="relative" rAng="0" ptsTypes="AA">
                                      <p:cBhvr>
                                        <p:cTn id="11" dur="2000" fill="hold"/>
                                        <p:tgtEl>
                                          <p:spTgt spid="11"/>
                                        </p:tgtEl>
                                        <p:attrNameLst>
                                          <p:attrName>ppt_x</p:attrName>
                                          <p:attrName>ppt_y</p:attrName>
                                        </p:attrNameLst>
                                      </p:cBhvr>
                                      <p:rCtr x="9531" y="-6790"/>
                                    </p:animMotion>
                                  </p:childTnLst>
                                </p:cTn>
                              </p:par>
                              <p:par>
                                <p:cTn id="12" presetID="42" presetClass="path" presetSubtype="0" accel="50000" decel="50000" fill="hold" grpId="0" nodeType="withEffect">
                                  <p:stCondLst>
                                    <p:cond delay="0"/>
                                  </p:stCondLst>
                                  <p:childTnLst>
                                    <p:animMotion origin="layout" path="M 4.72222E-6 4.07407E-6 L 0.17256 -0.13426 " pathEditMode="relative" rAng="0" ptsTypes="AA">
                                      <p:cBhvr>
                                        <p:cTn id="13" dur="2000" fill="hold"/>
                                        <p:tgtEl>
                                          <p:spTgt spid="34"/>
                                        </p:tgtEl>
                                        <p:attrNameLst>
                                          <p:attrName>ppt_x</p:attrName>
                                          <p:attrName>ppt_y</p:attrName>
                                        </p:attrNameLst>
                                      </p:cBhvr>
                                      <p:rCtr x="8628" y="-6728"/>
                                    </p:animMotion>
                                  </p:childTnLst>
                                </p:cTn>
                              </p:par>
                              <p:par>
                                <p:cTn id="14" presetID="42" presetClass="path" presetSubtype="0" accel="50000" decel="50000" fill="hold" nodeType="withEffect">
                                  <p:stCondLst>
                                    <p:cond delay="0"/>
                                  </p:stCondLst>
                                  <p:childTnLst>
                                    <p:animMotion origin="layout" path="M -2.22222E-6 -2.71605E-6 L 0.20226 0.10556 " pathEditMode="relative" rAng="0" ptsTypes="AA">
                                      <p:cBhvr>
                                        <p:cTn id="15" dur="2000" fill="hold"/>
                                        <p:tgtEl>
                                          <p:spTgt spid="12"/>
                                        </p:tgtEl>
                                        <p:attrNameLst>
                                          <p:attrName>ppt_x</p:attrName>
                                          <p:attrName>ppt_y</p:attrName>
                                        </p:attrNameLst>
                                      </p:cBhvr>
                                      <p:rCtr x="10104" y="5278"/>
                                    </p:animMotion>
                                  </p:childTnLst>
                                </p:cTn>
                              </p:par>
                              <p:par>
                                <p:cTn id="16" presetID="42" presetClass="path" presetSubtype="0" accel="50000" decel="50000" fill="hold" grpId="0" nodeType="withEffect">
                                  <p:stCondLst>
                                    <p:cond delay="0"/>
                                  </p:stCondLst>
                                  <p:childTnLst>
                                    <p:animMotion origin="layout" path="M 5.55556E-7 -4.93827E-7 L 0.22031 0.10247 " pathEditMode="relative" rAng="0" ptsTypes="AA">
                                      <p:cBhvr>
                                        <p:cTn id="17" dur="2000" fill="hold"/>
                                        <p:tgtEl>
                                          <p:spTgt spid="35"/>
                                        </p:tgtEl>
                                        <p:attrNameLst>
                                          <p:attrName>ppt_x</p:attrName>
                                          <p:attrName>ppt_y</p:attrName>
                                        </p:attrNameLst>
                                      </p:cBhvr>
                                      <p:rCtr x="11007" y="5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7" name="Google Shape;337;p23"/>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8" name="Google Shape;338;p2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02</a:t>
            </a:r>
            <a:endParaRPr sz="1800">
              <a:solidFill>
                <a:schemeClr val="lt1"/>
              </a:solidFill>
              <a:latin typeface="Century Gothic"/>
              <a:ea typeface="Century Gothic"/>
              <a:cs typeface="Century Gothic"/>
              <a:sym typeface="Century Gothic"/>
            </a:endParaRPr>
          </a:p>
        </p:txBody>
      </p:sp>
      <p:sp>
        <p:nvSpPr>
          <p:cNvPr id="375" name="Google Shape;375;p23"/>
          <p:cNvSpPr txBox="1"/>
          <p:nvPr/>
        </p:nvSpPr>
        <p:spPr>
          <a:xfrm>
            <a:off x="1014371" y="228401"/>
            <a:ext cx="2755865"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Problématiques</a:t>
            </a:r>
            <a:endParaRPr sz="1800" b="1" dirty="0">
              <a:solidFill>
                <a:schemeClr val="accent5">
                  <a:lumMod val="50000"/>
                </a:schemeClr>
              </a:solidFill>
              <a:latin typeface="Century Gothic"/>
              <a:ea typeface="Century Gothic"/>
              <a:cs typeface="Century Gothic"/>
              <a:sym typeface="Century Gothic"/>
            </a:endParaRPr>
          </a:p>
        </p:txBody>
      </p:sp>
      <p:sp>
        <p:nvSpPr>
          <p:cNvPr id="45" name="Google Shape;192;p17">
            <a:extLst>
              <a:ext uri="{FF2B5EF4-FFF2-40B4-BE49-F238E27FC236}">
                <a16:creationId xmlns:a16="http://schemas.microsoft.com/office/drawing/2014/main" id="{1E1B338A-6AD8-4FB1-B1AD-A4DCE2A3891A}"/>
              </a:ext>
            </a:extLst>
          </p:cNvPr>
          <p:cNvSpPr/>
          <p:nvPr/>
        </p:nvSpPr>
        <p:spPr>
          <a:xfrm>
            <a:off x="4078014" y="864902"/>
            <a:ext cx="4529959" cy="3948836"/>
          </a:xfrm>
          <a:prstGeom prst="rect">
            <a:avLst/>
          </a:prstGeom>
          <a:noFill/>
          <a:ln>
            <a:noFill/>
          </a:ln>
        </p:spPr>
        <p:txBody>
          <a:bodyPr spcFirstLastPara="1" wrap="square" lIns="68575" tIns="34275" rIns="68575" bIns="34275" anchor="t" anchorCtr="0">
            <a:noAutofit/>
          </a:bodyPr>
          <a:lstStyle/>
          <a:p>
            <a:pPr marL="285750" marR="0" lvl="0" indent="-285750" rtl="0">
              <a:lnSpc>
                <a:spcPct val="20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Manque d’efficacité</a:t>
            </a:r>
            <a:endParaRPr lang="fr-FR" sz="1600" b="1" dirty="0">
              <a:solidFill>
                <a:srgbClr val="595959"/>
              </a:solidFill>
              <a:latin typeface="Century Gothic"/>
              <a:ea typeface="Century Gothic"/>
              <a:cs typeface="Century Gothic"/>
              <a:sym typeface="Century Gothic"/>
            </a:endParaRPr>
          </a:p>
          <a:p>
            <a:pPr marL="285750" marR="0" lvl="0" indent="-285750" rtl="0">
              <a:lnSpc>
                <a:spcPct val="20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Perte de temps</a:t>
            </a:r>
            <a:endParaRPr lang="fr-FR" sz="1600" b="1" dirty="0">
              <a:solidFill>
                <a:srgbClr val="595959"/>
              </a:solidFill>
              <a:latin typeface="Century Gothic"/>
              <a:ea typeface="Century Gothic"/>
              <a:cs typeface="Century Gothic"/>
              <a:sym typeface="Century Gothic"/>
            </a:endParaRPr>
          </a:p>
          <a:p>
            <a:pPr marL="285750" marR="0" lvl="0" indent="-285750" rtl="0">
              <a:lnSpc>
                <a:spcPct val="20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Communication limitée</a:t>
            </a:r>
            <a:endParaRPr lang="fr-FR" sz="1600" b="1" dirty="0">
              <a:solidFill>
                <a:srgbClr val="595959"/>
              </a:solidFill>
              <a:latin typeface="Century Gothic"/>
              <a:ea typeface="Century Gothic"/>
              <a:cs typeface="Century Gothic"/>
              <a:sym typeface="Century Gothic"/>
            </a:endParaRPr>
          </a:p>
          <a:p>
            <a:pPr marL="285750" lvl="0" indent="-285750">
              <a:lnSpc>
                <a:spcPct val="200000"/>
              </a:lnSpc>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Manque de traçabilité</a:t>
            </a:r>
            <a:endParaRPr lang="fr-FR" sz="1600" b="1" dirty="0">
              <a:solidFill>
                <a:srgbClr val="595959"/>
              </a:solidFill>
              <a:latin typeface="Century Gothic"/>
              <a:ea typeface="Century Gothic"/>
              <a:cs typeface="Century Gothic"/>
              <a:sym typeface="Century Gothic"/>
            </a:endParaRPr>
          </a:p>
          <a:p>
            <a:pPr marL="285750" marR="0" lvl="0" indent="-285750" rtl="0">
              <a:lnSpc>
                <a:spcPct val="20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Accessibilité limitée</a:t>
            </a:r>
            <a:endParaRPr lang="fr-FR" sz="1600" b="1" dirty="0">
              <a:solidFill>
                <a:srgbClr val="595959"/>
              </a:solidFill>
              <a:latin typeface="Century Gothic"/>
              <a:ea typeface="Century Gothic"/>
              <a:cs typeface="Century Gothic"/>
              <a:sym typeface="Century Gothic"/>
            </a:endParaRPr>
          </a:p>
          <a:p>
            <a:pPr marL="285750" marR="0" lvl="0" indent="-285750" rtl="0">
              <a:lnSpc>
                <a:spcPct val="20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Dépendance envers les délègues de classe</a:t>
            </a:r>
            <a:endParaRPr lang="fr-FR" sz="1600" b="1" dirty="0">
              <a:solidFill>
                <a:srgbClr val="595959"/>
              </a:solidFill>
              <a:latin typeface="Century Gothic"/>
              <a:ea typeface="Century Gothic"/>
              <a:cs typeface="Century Gothic"/>
              <a:sym typeface="Century Gothic"/>
            </a:endParaRPr>
          </a:p>
          <a:p>
            <a:pPr marL="285750" marR="0" lvl="0" indent="-285750" rtl="0">
              <a:lnSpc>
                <a:spcPct val="20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Obsolescence technologique</a:t>
            </a:r>
            <a:endParaRPr sz="1600" b="1" dirty="0">
              <a:solidFill>
                <a:srgbClr val="595959"/>
              </a:solidFill>
              <a:latin typeface="Century Gothic"/>
              <a:ea typeface="Century Gothic"/>
              <a:cs typeface="Century Gothic"/>
              <a:sym typeface="Century Gothic"/>
            </a:endParaRPr>
          </a:p>
        </p:txBody>
      </p:sp>
      <p:pic>
        <p:nvPicPr>
          <p:cNvPr id="4" name="Graphique 3">
            <a:extLst>
              <a:ext uri="{FF2B5EF4-FFF2-40B4-BE49-F238E27FC236}">
                <a16:creationId xmlns:a16="http://schemas.microsoft.com/office/drawing/2014/main" id="{2C6144F5-C746-3D4E-B64A-210E9D7D4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0486"/>
            <a:ext cx="3789308" cy="3789308"/>
          </a:xfrm>
          <a:prstGeom prst="rect">
            <a:avLst/>
          </a:prstGeom>
        </p:spPr>
      </p:pic>
    </p:spTree>
    <p:extLst>
      <p:ext uri="{BB962C8B-B14F-4D97-AF65-F5344CB8AC3E}">
        <p14:creationId xmlns:p14="http://schemas.microsoft.com/office/powerpoint/2010/main" val="1245611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7" name="Google Shape;337;p23"/>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8" name="Google Shape;338;p2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02</a:t>
            </a:r>
            <a:endParaRPr sz="1800">
              <a:solidFill>
                <a:schemeClr val="lt1"/>
              </a:solidFill>
              <a:latin typeface="Century Gothic"/>
              <a:ea typeface="Century Gothic"/>
              <a:cs typeface="Century Gothic"/>
              <a:sym typeface="Century Gothic"/>
            </a:endParaRPr>
          </a:p>
        </p:txBody>
      </p:sp>
      <p:sp>
        <p:nvSpPr>
          <p:cNvPr id="375" name="Google Shape;375;p23"/>
          <p:cNvSpPr txBox="1"/>
          <p:nvPr/>
        </p:nvSpPr>
        <p:spPr>
          <a:xfrm>
            <a:off x="1014371" y="228401"/>
            <a:ext cx="2755865"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Solutions</a:t>
            </a:r>
            <a:endParaRPr sz="1800" b="1" dirty="0">
              <a:solidFill>
                <a:schemeClr val="accent5">
                  <a:lumMod val="50000"/>
                </a:schemeClr>
              </a:solidFill>
              <a:latin typeface="Century Gothic"/>
              <a:ea typeface="Century Gothic"/>
              <a:cs typeface="Century Gothic"/>
              <a:sym typeface="Century Gothic"/>
            </a:endParaRPr>
          </a:p>
        </p:txBody>
      </p:sp>
      <p:pic>
        <p:nvPicPr>
          <p:cNvPr id="4" name="Graphique 3">
            <a:extLst>
              <a:ext uri="{FF2B5EF4-FFF2-40B4-BE49-F238E27FC236}">
                <a16:creationId xmlns:a16="http://schemas.microsoft.com/office/drawing/2014/main" id="{2C6144F5-C746-3D4E-B64A-210E9D7D4664}"/>
              </a:ext>
            </a:extLst>
          </p:cNvPr>
          <p:cNvPicPr>
            <a:picLocks noChangeAspect="1"/>
          </p:cNvPicPr>
          <p:nvPr/>
        </p:nvPicPr>
        <p:blipFill>
          <a:blip r:embed="rId3"/>
          <a:srcRect/>
          <a:stretch/>
        </p:blipFill>
        <p:spPr>
          <a:xfrm>
            <a:off x="0" y="1050486"/>
            <a:ext cx="3783724" cy="3789308"/>
          </a:xfrm>
          <a:prstGeom prst="rect">
            <a:avLst/>
          </a:prstGeom>
        </p:spPr>
      </p:pic>
      <p:sp>
        <p:nvSpPr>
          <p:cNvPr id="45" name="Google Shape;192;p17">
            <a:extLst>
              <a:ext uri="{FF2B5EF4-FFF2-40B4-BE49-F238E27FC236}">
                <a16:creationId xmlns:a16="http://schemas.microsoft.com/office/drawing/2014/main" id="{1E1B338A-6AD8-4FB1-B1AD-A4DCE2A3891A}"/>
              </a:ext>
            </a:extLst>
          </p:cNvPr>
          <p:cNvSpPr/>
          <p:nvPr/>
        </p:nvSpPr>
        <p:spPr>
          <a:xfrm>
            <a:off x="3287232" y="649955"/>
            <a:ext cx="5339256" cy="3948836"/>
          </a:xfrm>
          <a:prstGeom prst="rect">
            <a:avLst/>
          </a:prstGeom>
          <a:noFill/>
          <a:ln>
            <a:noFill/>
          </a:ln>
        </p:spPr>
        <p:txBody>
          <a:bodyPr spcFirstLastPara="1" wrap="square" lIns="68575" tIns="34275" rIns="68575" bIns="34275" anchor="t" anchorCtr="0">
            <a:noAutofit/>
          </a:bodyPr>
          <a:lstStyle/>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Mise en place d’une plateforme éducative en ligne</a:t>
            </a:r>
            <a:endParaRPr lang="fr-FR" sz="1600"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Système de gestion des cours et devoirs électroniques</a:t>
            </a: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Communication numérique</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Formation numérique</a:t>
            </a:r>
            <a:endParaRPr lang="fr-FR" sz="1600" b="1" dirty="0">
              <a:solidFill>
                <a:srgbClr val="595959"/>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422904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7" name="Google Shape;337;p23"/>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8" name="Google Shape;338;p2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02</a:t>
            </a:r>
            <a:endParaRPr sz="1800">
              <a:solidFill>
                <a:schemeClr val="lt1"/>
              </a:solidFill>
              <a:latin typeface="Century Gothic"/>
              <a:ea typeface="Century Gothic"/>
              <a:cs typeface="Century Gothic"/>
              <a:sym typeface="Century Gothic"/>
            </a:endParaRPr>
          </a:p>
        </p:txBody>
      </p:sp>
      <p:sp>
        <p:nvSpPr>
          <p:cNvPr id="375" name="Google Shape;375;p23"/>
          <p:cNvSpPr txBox="1"/>
          <p:nvPr/>
        </p:nvSpPr>
        <p:spPr>
          <a:xfrm>
            <a:off x="1014371" y="228401"/>
            <a:ext cx="2755865"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Objectif</a:t>
            </a:r>
            <a:endParaRPr sz="1800" b="1" dirty="0">
              <a:solidFill>
                <a:schemeClr val="accent5">
                  <a:lumMod val="50000"/>
                </a:schemeClr>
              </a:solidFill>
              <a:latin typeface="Century Gothic"/>
              <a:ea typeface="Century Gothic"/>
              <a:cs typeface="Century Gothic"/>
              <a:sym typeface="Century Gothic"/>
            </a:endParaRPr>
          </a:p>
        </p:txBody>
      </p:sp>
      <p:pic>
        <p:nvPicPr>
          <p:cNvPr id="4" name="Graphique 3">
            <a:extLst>
              <a:ext uri="{FF2B5EF4-FFF2-40B4-BE49-F238E27FC236}">
                <a16:creationId xmlns:a16="http://schemas.microsoft.com/office/drawing/2014/main" id="{2C6144F5-C746-3D4E-B64A-210E9D7D4664}"/>
              </a:ext>
            </a:extLst>
          </p:cNvPr>
          <p:cNvPicPr>
            <a:picLocks noChangeAspect="1"/>
          </p:cNvPicPr>
          <p:nvPr/>
        </p:nvPicPr>
        <p:blipFill>
          <a:blip r:embed="rId3"/>
          <a:srcRect/>
          <a:stretch/>
        </p:blipFill>
        <p:spPr>
          <a:xfrm>
            <a:off x="0" y="1053690"/>
            <a:ext cx="3783724" cy="3782899"/>
          </a:xfrm>
          <a:prstGeom prst="rect">
            <a:avLst/>
          </a:prstGeom>
        </p:spPr>
      </p:pic>
      <p:sp>
        <p:nvSpPr>
          <p:cNvPr id="45" name="Google Shape;192;p17">
            <a:extLst>
              <a:ext uri="{FF2B5EF4-FFF2-40B4-BE49-F238E27FC236}">
                <a16:creationId xmlns:a16="http://schemas.microsoft.com/office/drawing/2014/main" id="{1E1B338A-6AD8-4FB1-B1AD-A4DCE2A3891A}"/>
              </a:ext>
            </a:extLst>
          </p:cNvPr>
          <p:cNvSpPr/>
          <p:nvPr/>
        </p:nvSpPr>
        <p:spPr>
          <a:xfrm>
            <a:off x="3678620" y="649955"/>
            <a:ext cx="4947867" cy="3948836"/>
          </a:xfrm>
          <a:prstGeom prst="rect">
            <a:avLst/>
          </a:prstGeom>
          <a:noFill/>
          <a:ln>
            <a:noFill/>
          </a:ln>
        </p:spPr>
        <p:txBody>
          <a:bodyPr spcFirstLastPara="1" wrap="square" lIns="68575" tIns="34275" rIns="68575" bIns="34275" anchor="t" anchorCtr="0">
            <a:noAutofit/>
          </a:bodyPr>
          <a:lstStyle/>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Dispenser des cours en ligne</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Partage des ressources pédagogiques</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Publication des annonces pertinentes</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Soumission électronique des devoirs</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Favoriser l’apprentissage continu</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Eliminer les barrières géographiques</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Formation continue</a:t>
            </a:r>
            <a:endParaRPr lang="fr-FR" sz="1600" b="1" dirty="0">
              <a:solidFill>
                <a:srgbClr val="595959"/>
              </a:solidFill>
              <a:latin typeface="Century Gothic"/>
              <a:ea typeface="Century Gothic"/>
              <a:cs typeface="Century Gothic"/>
              <a:sym typeface="Century Gothic"/>
            </a:endParaRPr>
          </a:p>
        </p:txBody>
      </p:sp>
      <p:sp>
        <p:nvSpPr>
          <p:cNvPr id="2" name="Google Shape;375;p23">
            <a:extLst>
              <a:ext uri="{FF2B5EF4-FFF2-40B4-BE49-F238E27FC236}">
                <a16:creationId xmlns:a16="http://schemas.microsoft.com/office/drawing/2014/main" id="{C38DD5F0-0D17-CDE3-EF7F-B37448D3A618}"/>
              </a:ext>
            </a:extLst>
          </p:cNvPr>
          <p:cNvSpPr txBox="1"/>
          <p:nvPr/>
        </p:nvSpPr>
        <p:spPr>
          <a:xfrm>
            <a:off x="3985145" y="228400"/>
            <a:ext cx="5018179"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Cible : </a:t>
            </a:r>
            <a:r>
              <a:rPr lang="fr-FR" sz="1800" b="1" dirty="0" smtClean="0">
                <a:solidFill>
                  <a:schemeClr val="accent5">
                    <a:lumMod val="50000"/>
                  </a:schemeClr>
                </a:solidFill>
                <a:latin typeface="Century Gothic"/>
                <a:ea typeface="Century Gothic"/>
                <a:cs typeface="Century Gothic"/>
                <a:sym typeface="Century Gothic"/>
              </a:rPr>
              <a:t>Faculté de Science Fianarantsoa</a:t>
            </a:r>
            <a:endParaRPr sz="1800" b="1" dirty="0">
              <a:solidFill>
                <a:schemeClr val="accent5">
                  <a:lumMod val="50000"/>
                </a:schemeClr>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99722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7" name="Google Shape;337;p23"/>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8" name="Google Shape;338;p2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02</a:t>
            </a:r>
            <a:endParaRPr sz="1800">
              <a:solidFill>
                <a:schemeClr val="lt1"/>
              </a:solidFill>
              <a:latin typeface="Century Gothic"/>
              <a:ea typeface="Century Gothic"/>
              <a:cs typeface="Century Gothic"/>
              <a:sym typeface="Century Gothic"/>
            </a:endParaRPr>
          </a:p>
        </p:txBody>
      </p:sp>
      <p:sp>
        <p:nvSpPr>
          <p:cNvPr id="375" name="Google Shape;375;p23"/>
          <p:cNvSpPr txBox="1"/>
          <p:nvPr/>
        </p:nvSpPr>
        <p:spPr>
          <a:xfrm>
            <a:off x="1014371" y="228401"/>
            <a:ext cx="2755865"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Résultats attendus</a:t>
            </a:r>
            <a:endParaRPr sz="1800" b="1" dirty="0">
              <a:solidFill>
                <a:schemeClr val="accent5">
                  <a:lumMod val="50000"/>
                </a:schemeClr>
              </a:solidFill>
              <a:latin typeface="Century Gothic"/>
              <a:ea typeface="Century Gothic"/>
              <a:cs typeface="Century Gothic"/>
              <a:sym typeface="Century Gothic"/>
            </a:endParaRPr>
          </a:p>
        </p:txBody>
      </p:sp>
      <p:pic>
        <p:nvPicPr>
          <p:cNvPr id="4" name="Graphique 3">
            <a:extLst>
              <a:ext uri="{FF2B5EF4-FFF2-40B4-BE49-F238E27FC236}">
                <a16:creationId xmlns:a16="http://schemas.microsoft.com/office/drawing/2014/main" id="{2C6144F5-C746-3D4E-B64A-210E9D7D4664}"/>
              </a:ext>
            </a:extLst>
          </p:cNvPr>
          <p:cNvPicPr>
            <a:picLocks noChangeAspect="1"/>
          </p:cNvPicPr>
          <p:nvPr/>
        </p:nvPicPr>
        <p:blipFill>
          <a:blip r:embed="rId3"/>
          <a:srcRect/>
          <a:stretch/>
        </p:blipFill>
        <p:spPr>
          <a:xfrm>
            <a:off x="0" y="864902"/>
            <a:ext cx="3434576" cy="3631838"/>
          </a:xfrm>
          <a:prstGeom prst="rect">
            <a:avLst/>
          </a:prstGeom>
        </p:spPr>
      </p:pic>
      <p:sp>
        <p:nvSpPr>
          <p:cNvPr id="45" name="Google Shape;192;p17">
            <a:extLst>
              <a:ext uri="{FF2B5EF4-FFF2-40B4-BE49-F238E27FC236}">
                <a16:creationId xmlns:a16="http://schemas.microsoft.com/office/drawing/2014/main" id="{1E1B338A-6AD8-4FB1-B1AD-A4DCE2A3891A}"/>
              </a:ext>
            </a:extLst>
          </p:cNvPr>
          <p:cNvSpPr/>
          <p:nvPr/>
        </p:nvSpPr>
        <p:spPr>
          <a:xfrm>
            <a:off x="3514428" y="864902"/>
            <a:ext cx="5518059" cy="3631838"/>
          </a:xfrm>
          <a:prstGeom prst="rect">
            <a:avLst/>
          </a:prstGeom>
          <a:noFill/>
          <a:ln>
            <a:noFill/>
          </a:ln>
        </p:spPr>
        <p:txBody>
          <a:bodyPr spcFirstLastPara="1" wrap="square" lIns="68575" tIns="34275" rIns="68575" bIns="34275" anchor="t" anchorCtr="0">
            <a:noAutofit/>
          </a:bodyPr>
          <a:lstStyle/>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Une plateforme Fonctionnelle</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Amélioration de l’expérience d’apprentissage</a:t>
            </a:r>
            <a:endParaRPr lang="fr-FR" sz="1600" b="1" dirty="0">
              <a:solidFill>
                <a:srgbClr val="595959"/>
              </a:solidFill>
              <a:latin typeface="Century Gothic"/>
              <a:ea typeface="Century Gothic"/>
              <a:cs typeface="Century Gothic"/>
              <a:sym typeface="Century Gothic"/>
            </a:endParaRP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Communication efficace</a:t>
            </a:r>
          </a:p>
          <a:p>
            <a:pPr marL="285750" marR="0" lvl="0" indent="-285750" rtl="0">
              <a:lnSpc>
                <a:spcPct val="150000"/>
              </a:lnSpc>
              <a:spcBef>
                <a:spcPts val="0"/>
              </a:spcBef>
              <a:spcAft>
                <a:spcPts val="0"/>
              </a:spcAft>
              <a:buFont typeface="Arial" panose="020B0604020202020204" pitchFamily="34" charset="0"/>
              <a:buChar char="•"/>
            </a:pPr>
            <a:r>
              <a:rPr lang="fr-FR" sz="1600" b="1" dirty="0" smtClean="0">
                <a:solidFill>
                  <a:srgbClr val="595959"/>
                </a:solidFill>
                <a:latin typeface="Century Gothic"/>
                <a:ea typeface="Century Gothic"/>
                <a:cs typeface="Century Gothic"/>
                <a:sym typeface="Century Gothic"/>
              </a:rPr>
              <a:t>Adaptabilité et </a:t>
            </a:r>
            <a:r>
              <a:rPr lang="fr-FR" sz="1600" b="1" dirty="0" err="1" smtClean="0">
                <a:solidFill>
                  <a:srgbClr val="595959"/>
                </a:solidFill>
                <a:latin typeface="Century Gothic"/>
                <a:ea typeface="Century Gothic"/>
                <a:cs typeface="Century Gothic"/>
                <a:sym typeface="Century Gothic"/>
              </a:rPr>
              <a:t>Scalabilité</a:t>
            </a:r>
            <a:endParaRPr lang="fr-FR" sz="1600" dirty="0">
              <a:solidFill>
                <a:srgbClr val="595959"/>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09850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76;p28"/>
          <p:cNvGrpSpPr/>
          <p:nvPr/>
        </p:nvGrpSpPr>
        <p:grpSpPr>
          <a:xfrm>
            <a:off x="1149760" y="1340984"/>
            <a:ext cx="2033588" cy="2033588"/>
            <a:chOff x="-1266371" y="4076700"/>
            <a:chExt cx="4165600" cy="4165600"/>
          </a:xfrm>
        </p:grpSpPr>
        <p:sp>
          <p:nvSpPr>
            <p:cNvPr id="3" name="Google Shape;477;p28"/>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 name="Google Shape;478;p28"/>
            <p:cNvGrpSpPr/>
            <p:nvPr/>
          </p:nvGrpSpPr>
          <p:grpSpPr>
            <a:xfrm>
              <a:off x="-1266371" y="4076700"/>
              <a:ext cx="4165600" cy="4165600"/>
              <a:chOff x="-1266371" y="4076700"/>
              <a:chExt cx="4165600" cy="4165600"/>
            </a:xfrm>
          </p:grpSpPr>
          <p:sp>
            <p:nvSpPr>
              <p:cNvPr id="5" name="Google Shape;479;p28"/>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 name="Google Shape;480;p28"/>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 name="Google Shape;481;p28"/>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8" name="Google Shape;482;p28"/>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tr-TR" sz="1400" dirty="0">
                <a:solidFill>
                  <a:schemeClr val="lt1"/>
                </a:solidFill>
                <a:latin typeface="Century Gothic"/>
                <a:ea typeface="Century Gothic"/>
                <a:cs typeface="Century Gothic"/>
                <a:sym typeface="Century Gothic"/>
              </a:rPr>
              <a:t>PART</a:t>
            </a:r>
            <a:r>
              <a:rPr lang="fr-FR" sz="1400" dirty="0">
                <a:solidFill>
                  <a:schemeClr val="lt1"/>
                </a:solidFill>
                <a:latin typeface="Century Gothic"/>
                <a:ea typeface="Century Gothic"/>
                <a:cs typeface="Century Gothic"/>
                <a:sym typeface="Century Gothic"/>
              </a:rPr>
              <a:t>IE III</a:t>
            </a:r>
            <a:endParaRPr sz="1400" dirty="0">
              <a:solidFill>
                <a:schemeClr val="lt1"/>
              </a:solidFill>
              <a:latin typeface="Century Gothic"/>
              <a:ea typeface="Century Gothic"/>
              <a:cs typeface="Century Gothic"/>
              <a:sym typeface="Century Gothic"/>
            </a:endParaRPr>
          </a:p>
        </p:txBody>
      </p:sp>
      <p:sp>
        <p:nvSpPr>
          <p:cNvPr id="9" name="Google Shape;483;p28"/>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dirty="0" smtClean="0">
                <a:solidFill>
                  <a:schemeClr val="lt1"/>
                </a:solidFill>
                <a:latin typeface="Century Gothic"/>
                <a:ea typeface="Century Gothic"/>
                <a:cs typeface="Century Gothic"/>
                <a:sym typeface="Century Gothic"/>
              </a:rPr>
              <a:t>0</a:t>
            </a:r>
            <a:r>
              <a:rPr lang="en-US" sz="5000" b="1" dirty="0">
                <a:solidFill>
                  <a:schemeClr val="lt1"/>
                </a:solidFill>
                <a:latin typeface="Century Gothic"/>
                <a:ea typeface="Century Gothic"/>
                <a:cs typeface="Century Gothic"/>
                <a:sym typeface="Century Gothic"/>
              </a:rPr>
              <a:t>3</a:t>
            </a:r>
            <a:endParaRPr sz="5000" b="1" dirty="0">
              <a:solidFill>
                <a:schemeClr val="lt1"/>
              </a:solidFill>
              <a:latin typeface="Century Gothic"/>
              <a:ea typeface="Century Gothic"/>
              <a:cs typeface="Century Gothic"/>
              <a:sym typeface="Century Gothic"/>
            </a:endParaRPr>
          </a:p>
        </p:txBody>
      </p:sp>
      <p:sp>
        <p:nvSpPr>
          <p:cNvPr id="10" name="Google Shape;484;p28"/>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3600" b="1" dirty="0" smtClean="0">
                <a:solidFill>
                  <a:schemeClr val="accent5">
                    <a:lumMod val="50000"/>
                  </a:schemeClr>
                </a:solidFill>
                <a:latin typeface="Century Gothic"/>
                <a:ea typeface="Century Gothic"/>
                <a:cs typeface="Century Gothic"/>
                <a:sym typeface="Century Gothic"/>
              </a:rPr>
              <a:t>CONCEPTION</a:t>
            </a:r>
            <a:endParaRPr sz="3600" b="1" dirty="0">
              <a:solidFill>
                <a:schemeClr val="accent5">
                  <a:lumMod val="50000"/>
                </a:schemeClr>
              </a:solidFill>
              <a:latin typeface="Century Gothic"/>
              <a:ea typeface="Century Gothic"/>
              <a:cs typeface="Century Gothic"/>
              <a:sym typeface="Century Gothic"/>
            </a:endParaRPr>
          </a:p>
        </p:txBody>
      </p:sp>
      <p:sp>
        <p:nvSpPr>
          <p:cNvPr id="11" name="Google Shape;486;p28"/>
          <p:cNvSpPr/>
          <p:nvPr/>
        </p:nvSpPr>
        <p:spPr>
          <a:xfrm rot="10800000" flipH="1">
            <a:off x="7249903" y="-757672"/>
            <a:ext cx="1436897" cy="143689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2" name="Google Shape;487;p28"/>
          <p:cNvSpPr/>
          <p:nvPr/>
        </p:nvSpPr>
        <p:spPr>
          <a:xfrm rot="10800000" flipH="1">
            <a:off x="6939105" y="4609823"/>
            <a:ext cx="1442895" cy="1442895"/>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3" name="Google Shape;488;p28"/>
          <p:cNvSpPr/>
          <p:nvPr/>
        </p:nvSpPr>
        <p:spPr>
          <a:xfrm rot="10800000" flipH="1">
            <a:off x="3494315" y="972712"/>
            <a:ext cx="330450" cy="33045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4" name="Google Shape;489;p28"/>
          <p:cNvSpPr/>
          <p:nvPr/>
        </p:nvSpPr>
        <p:spPr>
          <a:xfrm rot="10800000" flipH="1">
            <a:off x="5317016" y="3907550"/>
            <a:ext cx="305943" cy="305943"/>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 name="Google Shape;490;p28"/>
          <p:cNvSpPr/>
          <p:nvPr/>
        </p:nvSpPr>
        <p:spPr>
          <a:xfrm rot="10800000" flipH="1">
            <a:off x="1267560" y="4125686"/>
            <a:ext cx="175614" cy="17561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6" name="Google Shape;491;p28"/>
          <p:cNvGrpSpPr/>
          <p:nvPr/>
        </p:nvGrpSpPr>
        <p:grpSpPr>
          <a:xfrm>
            <a:off x="3654103" y="2185104"/>
            <a:ext cx="4260056" cy="34289"/>
            <a:chOff x="5029200" y="2769580"/>
            <a:chExt cx="5680075" cy="45719"/>
          </a:xfrm>
        </p:grpSpPr>
        <p:sp>
          <p:nvSpPr>
            <p:cNvPr id="17" name="Google Shape;492;p28"/>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8" name="Google Shape;493;p28"/>
            <p:cNvCxnSpPr/>
            <p:nvPr/>
          </p:nvCxnSpPr>
          <p:spPr>
            <a:xfrm>
              <a:off x="5711825" y="2792439"/>
              <a:ext cx="4997450" cy="0"/>
            </a:xfrm>
            <a:prstGeom prst="straightConnector1">
              <a:avLst/>
            </a:prstGeom>
            <a:noFill/>
            <a:ln w="9525" cap="flat" cmpd="sng">
              <a:solidFill>
                <a:schemeClr val="accent1"/>
              </a:solidFill>
              <a:prstDash val="solid"/>
              <a:miter lim="800000"/>
              <a:headEnd type="none" w="sm" len="sm"/>
              <a:tailEnd type="none" w="sm" len="sm"/>
            </a:ln>
          </p:spPr>
        </p:cxnSp>
      </p:grpSp>
    </p:spTree>
    <p:extLst>
      <p:ext uri="{BB962C8B-B14F-4D97-AF65-F5344CB8AC3E}">
        <p14:creationId xmlns:p14="http://schemas.microsoft.com/office/powerpoint/2010/main" val="207077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2"/>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additive="base">
                                        <p:cTn id="9" dur="500"/>
                                        <p:tgtEl>
                                          <p:spTgt spid="13"/>
                                        </p:tgtEl>
                                        <p:attrNameLst>
                                          <p:attrName>ppt_w</p:attrName>
                                        </p:attrNameLst>
                                      </p:cBhvr>
                                      <p:tavLst>
                                        <p:tav tm="0">
                                          <p:val>
                                            <p:strVal val="0"/>
                                          </p:val>
                                        </p:tav>
                                        <p:tav tm="100000">
                                          <p:val>
                                            <p:strVal val="#ppt_w"/>
                                          </p:val>
                                        </p:tav>
                                      </p:tavLst>
                                    </p:anim>
                                    <p:anim calcmode="lin" valueType="num">
                                      <p:cBhvr additive="base">
                                        <p:cTn id="10" dur="500"/>
                                        <p:tgtEl>
                                          <p:spTgt spid="13"/>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p:tgtEl>
                                          <p:spTgt spid="15"/>
                                        </p:tgtEl>
                                        <p:attrNameLst>
                                          <p:attrName>ppt_w</p:attrName>
                                        </p:attrNameLst>
                                      </p:cBhvr>
                                      <p:tavLst>
                                        <p:tav tm="0">
                                          <p:val>
                                            <p:strVal val="0"/>
                                          </p:val>
                                        </p:tav>
                                        <p:tav tm="100000">
                                          <p:val>
                                            <p:strVal val="#ppt_w"/>
                                          </p:val>
                                        </p:tav>
                                      </p:tavLst>
                                    </p:anim>
                                    <p:anim calcmode="lin" valueType="num">
                                      <p:cBhvr additive="base">
                                        <p:cTn id="14" dur="500"/>
                                        <p:tgtEl>
                                          <p:spTgt spid="15"/>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ppt_w</p:attrName>
                                        </p:attrNameLst>
                                      </p:cBhvr>
                                      <p:tavLst>
                                        <p:tav tm="0">
                                          <p:val>
                                            <p:strVal val="0"/>
                                          </p:val>
                                        </p:tav>
                                        <p:tav tm="100000">
                                          <p:val>
                                            <p:strVal val="#ppt_w"/>
                                          </p:val>
                                        </p:tav>
                                      </p:tavLst>
                                    </p:anim>
                                    <p:anim calcmode="lin" valueType="num">
                                      <p:cBhvr additive="base">
                                        <p:cTn id="18" dur="500"/>
                                        <p:tgtEl>
                                          <p:spTgt spid="14"/>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ppt_w</p:attrName>
                                        </p:attrNameLst>
                                      </p:cBhvr>
                                      <p:tavLst>
                                        <p:tav tm="0">
                                          <p:val>
                                            <p:strVal val="0"/>
                                          </p:val>
                                        </p:tav>
                                        <p:tav tm="100000">
                                          <p:val>
                                            <p:strVal val="#ppt_w"/>
                                          </p:val>
                                        </p:tav>
                                      </p:tavLst>
                                    </p:anim>
                                    <p:anim calcmode="lin" valueType="num">
                                      <p:cBhvr additive="base">
                                        <p:cTn id="22" dur="500"/>
                                        <p:tgtEl>
                                          <p:spTgt spid="12"/>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ppt_w</p:attrName>
                                        </p:attrNameLst>
                                      </p:cBhvr>
                                      <p:tavLst>
                                        <p:tav tm="0">
                                          <p:val>
                                            <p:strVal val="0"/>
                                          </p:val>
                                        </p:tav>
                                        <p:tav tm="100000">
                                          <p:val>
                                            <p:strVal val="#ppt_w"/>
                                          </p:val>
                                        </p:tav>
                                      </p:tavLst>
                                    </p:anim>
                                    <p:anim calcmode="lin" valueType="num">
                                      <p:cBhvr additive="base">
                                        <p:cTn id="26" dur="500"/>
                                        <p:tgtEl>
                                          <p:spTgt spid="11"/>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ppt_w</p:attrName>
                                        </p:attrNameLst>
                                      </p:cBhvr>
                                      <p:tavLst>
                                        <p:tav tm="0">
                                          <p:val>
                                            <p:strVal val="0"/>
                                          </p:val>
                                        </p:tav>
                                        <p:tav tm="100000">
                                          <p:val>
                                            <p:strVal val="#ppt_w"/>
                                          </p:val>
                                        </p:tav>
                                      </p:tavLst>
                                    </p:anim>
                                    <p:anim calcmode="lin" valueType="num">
                                      <p:cBhvr additive="base">
                                        <p:cTn id="30" dur="500"/>
                                        <p:tgtEl>
                                          <p:spTgt spid="8"/>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p:tgtEl>
                                          <p:spTgt spid="9"/>
                                        </p:tgtEl>
                                        <p:attrNameLst>
                                          <p:attrName>ppt_w</p:attrName>
                                        </p:attrNameLst>
                                      </p:cBhvr>
                                      <p:tavLst>
                                        <p:tav tm="0">
                                          <p:val>
                                            <p:strVal val="0"/>
                                          </p:val>
                                        </p:tav>
                                        <p:tav tm="100000">
                                          <p:val>
                                            <p:strVal val="#ppt_w"/>
                                          </p:val>
                                        </p:tav>
                                      </p:tavLst>
                                    </p:anim>
                                    <p:anim calcmode="lin" valueType="num">
                                      <p:cBhvr additive="base">
                                        <p:cTn id="34" dur="500"/>
                                        <p:tgtEl>
                                          <p:spTgt spid="9"/>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2;p25"/>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 name="Google Shape;413;p25"/>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 name="Google Shape;414;p25"/>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dirty="0" smtClean="0">
                <a:solidFill>
                  <a:schemeClr val="lt1"/>
                </a:solidFill>
                <a:latin typeface="Century Gothic"/>
                <a:ea typeface="Century Gothic"/>
                <a:cs typeface="Century Gothic"/>
                <a:sym typeface="Century Gothic"/>
              </a:rPr>
              <a:t>0</a:t>
            </a:r>
            <a:r>
              <a:rPr lang="fr-FR" sz="1800" dirty="0">
                <a:solidFill>
                  <a:schemeClr val="lt1"/>
                </a:solidFill>
                <a:latin typeface="Century Gothic"/>
                <a:ea typeface="Century Gothic"/>
                <a:cs typeface="Century Gothic"/>
                <a:sym typeface="Century Gothic"/>
              </a:rPr>
              <a:t>3</a:t>
            </a:r>
            <a:endParaRPr sz="1800" dirty="0">
              <a:solidFill>
                <a:schemeClr val="lt1"/>
              </a:solidFill>
              <a:latin typeface="Century Gothic"/>
              <a:ea typeface="Century Gothic"/>
              <a:cs typeface="Century Gothic"/>
              <a:sym typeface="Century Gothic"/>
            </a:endParaRPr>
          </a:p>
        </p:txBody>
      </p:sp>
      <p:sp>
        <p:nvSpPr>
          <p:cNvPr id="5" name="Google Shape;436;p25"/>
          <p:cNvSpPr txBox="1"/>
          <p:nvPr/>
        </p:nvSpPr>
        <p:spPr>
          <a:xfrm>
            <a:off x="1014371" y="228401"/>
            <a:ext cx="374519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smtClean="0">
                <a:solidFill>
                  <a:schemeClr val="accent5">
                    <a:lumMod val="50000"/>
                  </a:schemeClr>
                </a:solidFill>
                <a:latin typeface="Century Gothic"/>
                <a:ea typeface="Century Gothic"/>
                <a:cs typeface="Century Gothic"/>
                <a:sym typeface="Century Gothic"/>
              </a:rPr>
              <a:t>Diagramme de cas d’utilisation</a:t>
            </a:r>
            <a:endParaRPr sz="1800" b="1" dirty="0">
              <a:solidFill>
                <a:schemeClr val="accent5">
                  <a:lumMod val="50000"/>
                </a:schemeClr>
              </a:solidFill>
              <a:latin typeface="Century Gothic"/>
              <a:ea typeface="Century Gothic"/>
              <a:cs typeface="Century Gothic"/>
              <a:sym typeface="Century Gothic"/>
            </a:endParaRP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72" y="789596"/>
            <a:ext cx="7203506" cy="4040312"/>
          </a:xfrm>
          <a:prstGeom prst="rect">
            <a:avLst/>
          </a:prstGeom>
        </p:spPr>
      </p:pic>
    </p:spTree>
    <p:extLst>
      <p:ext uri="{BB962C8B-B14F-4D97-AF65-F5344CB8AC3E}">
        <p14:creationId xmlns:p14="http://schemas.microsoft.com/office/powerpoint/2010/main" val="4128154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2;p25"/>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 name="Google Shape;413;p25"/>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 name="Google Shape;414;p25"/>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dirty="0" smtClean="0">
                <a:solidFill>
                  <a:schemeClr val="lt1"/>
                </a:solidFill>
                <a:latin typeface="Century Gothic"/>
                <a:ea typeface="Century Gothic"/>
                <a:cs typeface="Century Gothic"/>
                <a:sym typeface="Century Gothic"/>
              </a:rPr>
              <a:t>0</a:t>
            </a:r>
            <a:r>
              <a:rPr lang="fr-FR" sz="1800" dirty="0">
                <a:solidFill>
                  <a:schemeClr val="lt1"/>
                </a:solidFill>
                <a:latin typeface="Century Gothic"/>
                <a:ea typeface="Century Gothic"/>
                <a:cs typeface="Century Gothic"/>
                <a:sym typeface="Century Gothic"/>
              </a:rPr>
              <a:t>3</a:t>
            </a:r>
            <a:endParaRPr sz="1800" dirty="0">
              <a:solidFill>
                <a:schemeClr val="lt1"/>
              </a:solidFill>
              <a:latin typeface="Century Gothic"/>
              <a:ea typeface="Century Gothic"/>
              <a:cs typeface="Century Gothic"/>
              <a:sym typeface="Century Gothic"/>
            </a:endParaRPr>
          </a:p>
        </p:txBody>
      </p:sp>
      <p:sp>
        <p:nvSpPr>
          <p:cNvPr id="5" name="Google Shape;436;p25"/>
          <p:cNvSpPr txBox="1"/>
          <p:nvPr/>
        </p:nvSpPr>
        <p:spPr>
          <a:xfrm>
            <a:off x="1014371" y="228401"/>
            <a:ext cx="374519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smtClean="0">
                <a:solidFill>
                  <a:schemeClr val="accent5">
                    <a:lumMod val="50000"/>
                  </a:schemeClr>
                </a:solidFill>
                <a:latin typeface="Century Gothic"/>
                <a:ea typeface="Century Gothic"/>
                <a:cs typeface="Century Gothic"/>
                <a:sym typeface="Century Gothic"/>
              </a:rPr>
              <a:t>Diagramme de classe global</a:t>
            </a:r>
            <a:endParaRPr sz="1800" b="1" dirty="0">
              <a:solidFill>
                <a:schemeClr val="accent5">
                  <a:lumMod val="50000"/>
                </a:schemeClr>
              </a:solidFill>
              <a:latin typeface="Century Gothic"/>
              <a:ea typeface="Century Gothic"/>
              <a:cs typeface="Century Gothic"/>
              <a:sym typeface="Century Gothic"/>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800567"/>
            <a:ext cx="7985614" cy="4146571"/>
          </a:xfrm>
          <a:prstGeom prst="rect">
            <a:avLst/>
          </a:prstGeom>
        </p:spPr>
      </p:pic>
    </p:spTree>
    <p:extLst>
      <p:ext uri="{BB962C8B-B14F-4D97-AF65-F5344CB8AC3E}">
        <p14:creationId xmlns:p14="http://schemas.microsoft.com/office/powerpoint/2010/main" val="3825416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grpSp>
        <p:nvGrpSpPr>
          <p:cNvPr id="476" name="Google Shape;476;p28"/>
          <p:cNvGrpSpPr/>
          <p:nvPr/>
        </p:nvGrpSpPr>
        <p:grpSpPr>
          <a:xfrm>
            <a:off x="1149760" y="1340984"/>
            <a:ext cx="2033588" cy="2033588"/>
            <a:chOff x="-1266371" y="4076700"/>
            <a:chExt cx="4165600" cy="4165600"/>
          </a:xfrm>
        </p:grpSpPr>
        <p:sp>
          <p:nvSpPr>
            <p:cNvPr id="477" name="Google Shape;477;p28"/>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78" name="Google Shape;478;p28"/>
            <p:cNvGrpSpPr/>
            <p:nvPr/>
          </p:nvGrpSpPr>
          <p:grpSpPr>
            <a:xfrm>
              <a:off x="-1266371" y="4076700"/>
              <a:ext cx="4165600" cy="4165600"/>
              <a:chOff x="-1266371" y="4076700"/>
              <a:chExt cx="4165600" cy="4165600"/>
            </a:xfrm>
          </p:grpSpPr>
          <p:sp>
            <p:nvSpPr>
              <p:cNvPr id="479" name="Google Shape;479;p28"/>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0" name="Google Shape;480;p28"/>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1" name="Google Shape;481;p28"/>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482" name="Google Shape;482;p28"/>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tr-TR" sz="1400" dirty="0">
                <a:solidFill>
                  <a:schemeClr val="lt1"/>
                </a:solidFill>
                <a:latin typeface="Century Gothic"/>
                <a:ea typeface="Century Gothic"/>
                <a:cs typeface="Century Gothic"/>
                <a:sym typeface="Century Gothic"/>
              </a:rPr>
              <a:t>PART</a:t>
            </a:r>
            <a:r>
              <a:rPr lang="fr-FR" sz="1400" dirty="0">
                <a:solidFill>
                  <a:schemeClr val="lt1"/>
                </a:solidFill>
                <a:latin typeface="Century Gothic"/>
                <a:ea typeface="Century Gothic"/>
                <a:cs typeface="Century Gothic"/>
                <a:sym typeface="Century Gothic"/>
              </a:rPr>
              <a:t>IE </a:t>
            </a:r>
            <a:r>
              <a:rPr lang="fr-FR" sz="1400" dirty="0" smtClean="0">
                <a:solidFill>
                  <a:schemeClr val="lt1"/>
                </a:solidFill>
                <a:latin typeface="Century Gothic"/>
                <a:ea typeface="Century Gothic"/>
                <a:cs typeface="Century Gothic"/>
                <a:sym typeface="Century Gothic"/>
              </a:rPr>
              <a:t>IV</a:t>
            </a:r>
            <a:endParaRPr sz="1400" dirty="0">
              <a:solidFill>
                <a:schemeClr val="lt1"/>
              </a:solidFill>
              <a:latin typeface="Century Gothic"/>
              <a:ea typeface="Century Gothic"/>
              <a:cs typeface="Century Gothic"/>
              <a:sym typeface="Century Gothic"/>
            </a:endParaRPr>
          </a:p>
        </p:txBody>
      </p:sp>
      <p:sp>
        <p:nvSpPr>
          <p:cNvPr id="483" name="Google Shape;483;p28"/>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dirty="0" smtClean="0">
                <a:solidFill>
                  <a:schemeClr val="lt1"/>
                </a:solidFill>
                <a:latin typeface="Century Gothic"/>
                <a:ea typeface="Century Gothic"/>
                <a:cs typeface="Century Gothic"/>
                <a:sym typeface="Century Gothic"/>
              </a:rPr>
              <a:t>0</a:t>
            </a:r>
            <a:r>
              <a:rPr lang="en-US" sz="5000" b="1" dirty="0" smtClean="0">
                <a:solidFill>
                  <a:schemeClr val="lt1"/>
                </a:solidFill>
                <a:latin typeface="Century Gothic"/>
                <a:ea typeface="Century Gothic"/>
                <a:cs typeface="Century Gothic"/>
                <a:sym typeface="Century Gothic"/>
              </a:rPr>
              <a:t>4</a:t>
            </a:r>
            <a:endParaRPr sz="5000" b="1" dirty="0">
              <a:solidFill>
                <a:schemeClr val="lt1"/>
              </a:solidFill>
              <a:latin typeface="Century Gothic"/>
              <a:ea typeface="Century Gothic"/>
              <a:cs typeface="Century Gothic"/>
              <a:sym typeface="Century Gothic"/>
            </a:endParaRPr>
          </a:p>
        </p:txBody>
      </p:sp>
      <p:sp>
        <p:nvSpPr>
          <p:cNvPr id="484" name="Google Shape;484;p28"/>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3600" b="1" dirty="0">
                <a:solidFill>
                  <a:schemeClr val="accent5">
                    <a:lumMod val="50000"/>
                  </a:schemeClr>
                </a:solidFill>
                <a:latin typeface="Century Gothic"/>
                <a:ea typeface="Century Gothic"/>
                <a:cs typeface="Century Gothic"/>
                <a:sym typeface="Century Gothic"/>
              </a:rPr>
              <a:t>REALISATION</a:t>
            </a:r>
            <a:endParaRPr sz="3600" b="1" dirty="0">
              <a:solidFill>
                <a:schemeClr val="accent5">
                  <a:lumMod val="50000"/>
                </a:schemeClr>
              </a:solidFill>
              <a:latin typeface="Century Gothic"/>
              <a:ea typeface="Century Gothic"/>
              <a:cs typeface="Century Gothic"/>
              <a:sym typeface="Century Gothic"/>
            </a:endParaRPr>
          </a:p>
        </p:txBody>
      </p:sp>
      <p:sp>
        <p:nvSpPr>
          <p:cNvPr id="486" name="Google Shape;486;p28"/>
          <p:cNvSpPr/>
          <p:nvPr/>
        </p:nvSpPr>
        <p:spPr>
          <a:xfrm rot="10800000" flipH="1">
            <a:off x="7249903" y="-757672"/>
            <a:ext cx="1436897" cy="143689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7" name="Google Shape;487;p28"/>
          <p:cNvSpPr/>
          <p:nvPr/>
        </p:nvSpPr>
        <p:spPr>
          <a:xfrm rot="10800000" flipH="1">
            <a:off x="6939105" y="4609823"/>
            <a:ext cx="1442895" cy="1442895"/>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8" name="Google Shape;488;p28"/>
          <p:cNvSpPr/>
          <p:nvPr/>
        </p:nvSpPr>
        <p:spPr>
          <a:xfrm rot="10800000" flipH="1">
            <a:off x="3494315" y="972712"/>
            <a:ext cx="330450" cy="33045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9" name="Google Shape;489;p28"/>
          <p:cNvSpPr/>
          <p:nvPr/>
        </p:nvSpPr>
        <p:spPr>
          <a:xfrm rot="10800000" flipH="1">
            <a:off x="5317016" y="3907550"/>
            <a:ext cx="305943" cy="305943"/>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90" name="Google Shape;490;p28"/>
          <p:cNvSpPr/>
          <p:nvPr/>
        </p:nvSpPr>
        <p:spPr>
          <a:xfrm rot="10800000" flipH="1">
            <a:off x="1267560" y="4125686"/>
            <a:ext cx="175614" cy="17561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91" name="Google Shape;491;p28"/>
          <p:cNvGrpSpPr/>
          <p:nvPr/>
        </p:nvGrpSpPr>
        <p:grpSpPr>
          <a:xfrm>
            <a:off x="3654103" y="2185104"/>
            <a:ext cx="4260056" cy="34289"/>
            <a:chOff x="5029200" y="2769580"/>
            <a:chExt cx="5680075" cy="45719"/>
          </a:xfrm>
        </p:grpSpPr>
        <p:sp>
          <p:nvSpPr>
            <p:cNvPr id="492" name="Google Shape;492;p28"/>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493" name="Google Shape;493;p28"/>
            <p:cNvCxnSpPr/>
            <p:nvPr/>
          </p:nvCxnSpPr>
          <p:spPr>
            <a:xfrm>
              <a:off x="5711825" y="2792439"/>
              <a:ext cx="4997450" cy="0"/>
            </a:xfrm>
            <a:prstGeom prst="straightConnector1">
              <a:avLst/>
            </a:prstGeom>
            <a:noFill/>
            <a:ln w="9525" cap="flat" cmpd="sng">
              <a:solidFill>
                <a:schemeClr val="accent1"/>
              </a:solidFill>
              <a:prstDash val="solid"/>
              <a:miter lim="800000"/>
              <a:headEnd type="none" w="sm" len="sm"/>
              <a:tailEnd type="none" w="sm" len="sm"/>
            </a:ln>
          </p:spPr>
        </p:cxnSp>
      </p:grpSp>
    </p:spTree>
    <p:extLst>
      <p:ext uri="{BB962C8B-B14F-4D97-AF65-F5344CB8AC3E}">
        <p14:creationId xmlns:p14="http://schemas.microsoft.com/office/powerpoint/2010/main" val="19502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476"/>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anim calcmode="lin" valueType="num">
                                      <p:cBhvr additive="base">
                                        <p:cTn id="9" dur="500"/>
                                        <p:tgtEl>
                                          <p:spTgt spid="488"/>
                                        </p:tgtEl>
                                        <p:attrNameLst>
                                          <p:attrName>ppt_w</p:attrName>
                                        </p:attrNameLst>
                                      </p:cBhvr>
                                      <p:tavLst>
                                        <p:tav tm="0">
                                          <p:val>
                                            <p:strVal val="0"/>
                                          </p:val>
                                        </p:tav>
                                        <p:tav tm="100000">
                                          <p:val>
                                            <p:strVal val="#ppt_w"/>
                                          </p:val>
                                        </p:tav>
                                      </p:tavLst>
                                    </p:anim>
                                    <p:anim calcmode="lin" valueType="num">
                                      <p:cBhvr additive="base">
                                        <p:cTn id="10" dur="500"/>
                                        <p:tgtEl>
                                          <p:spTgt spid="488"/>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490"/>
                                        </p:tgtEl>
                                        <p:attrNameLst>
                                          <p:attrName>style.visibility</p:attrName>
                                        </p:attrNameLst>
                                      </p:cBhvr>
                                      <p:to>
                                        <p:strVal val="visible"/>
                                      </p:to>
                                    </p:set>
                                    <p:anim calcmode="lin" valueType="num">
                                      <p:cBhvr additive="base">
                                        <p:cTn id="13" dur="500"/>
                                        <p:tgtEl>
                                          <p:spTgt spid="490"/>
                                        </p:tgtEl>
                                        <p:attrNameLst>
                                          <p:attrName>ppt_w</p:attrName>
                                        </p:attrNameLst>
                                      </p:cBhvr>
                                      <p:tavLst>
                                        <p:tav tm="0">
                                          <p:val>
                                            <p:strVal val="0"/>
                                          </p:val>
                                        </p:tav>
                                        <p:tav tm="100000">
                                          <p:val>
                                            <p:strVal val="#ppt_w"/>
                                          </p:val>
                                        </p:tav>
                                      </p:tavLst>
                                    </p:anim>
                                    <p:anim calcmode="lin" valueType="num">
                                      <p:cBhvr additive="base">
                                        <p:cTn id="14" dur="500"/>
                                        <p:tgtEl>
                                          <p:spTgt spid="490"/>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489"/>
                                        </p:tgtEl>
                                        <p:attrNameLst>
                                          <p:attrName>style.visibility</p:attrName>
                                        </p:attrNameLst>
                                      </p:cBhvr>
                                      <p:to>
                                        <p:strVal val="visible"/>
                                      </p:to>
                                    </p:set>
                                    <p:anim calcmode="lin" valueType="num">
                                      <p:cBhvr additive="base">
                                        <p:cTn id="17" dur="500"/>
                                        <p:tgtEl>
                                          <p:spTgt spid="489"/>
                                        </p:tgtEl>
                                        <p:attrNameLst>
                                          <p:attrName>ppt_w</p:attrName>
                                        </p:attrNameLst>
                                      </p:cBhvr>
                                      <p:tavLst>
                                        <p:tav tm="0">
                                          <p:val>
                                            <p:strVal val="0"/>
                                          </p:val>
                                        </p:tav>
                                        <p:tav tm="100000">
                                          <p:val>
                                            <p:strVal val="#ppt_w"/>
                                          </p:val>
                                        </p:tav>
                                      </p:tavLst>
                                    </p:anim>
                                    <p:anim calcmode="lin" valueType="num">
                                      <p:cBhvr additive="base">
                                        <p:cTn id="18" dur="500"/>
                                        <p:tgtEl>
                                          <p:spTgt spid="489"/>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487"/>
                                        </p:tgtEl>
                                        <p:attrNameLst>
                                          <p:attrName>style.visibility</p:attrName>
                                        </p:attrNameLst>
                                      </p:cBhvr>
                                      <p:to>
                                        <p:strVal val="visible"/>
                                      </p:to>
                                    </p:set>
                                    <p:anim calcmode="lin" valueType="num">
                                      <p:cBhvr additive="base">
                                        <p:cTn id="21" dur="500"/>
                                        <p:tgtEl>
                                          <p:spTgt spid="487"/>
                                        </p:tgtEl>
                                        <p:attrNameLst>
                                          <p:attrName>ppt_w</p:attrName>
                                        </p:attrNameLst>
                                      </p:cBhvr>
                                      <p:tavLst>
                                        <p:tav tm="0">
                                          <p:val>
                                            <p:strVal val="0"/>
                                          </p:val>
                                        </p:tav>
                                        <p:tav tm="100000">
                                          <p:val>
                                            <p:strVal val="#ppt_w"/>
                                          </p:val>
                                        </p:tav>
                                      </p:tavLst>
                                    </p:anim>
                                    <p:anim calcmode="lin" valueType="num">
                                      <p:cBhvr additive="base">
                                        <p:cTn id="22" dur="500"/>
                                        <p:tgtEl>
                                          <p:spTgt spid="487"/>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486"/>
                                        </p:tgtEl>
                                        <p:attrNameLst>
                                          <p:attrName>style.visibility</p:attrName>
                                        </p:attrNameLst>
                                      </p:cBhvr>
                                      <p:to>
                                        <p:strVal val="visible"/>
                                      </p:to>
                                    </p:set>
                                    <p:anim calcmode="lin" valueType="num">
                                      <p:cBhvr additive="base">
                                        <p:cTn id="25" dur="500"/>
                                        <p:tgtEl>
                                          <p:spTgt spid="486"/>
                                        </p:tgtEl>
                                        <p:attrNameLst>
                                          <p:attrName>ppt_w</p:attrName>
                                        </p:attrNameLst>
                                      </p:cBhvr>
                                      <p:tavLst>
                                        <p:tav tm="0">
                                          <p:val>
                                            <p:strVal val="0"/>
                                          </p:val>
                                        </p:tav>
                                        <p:tav tm="100000">
                                          <p:val>
                                            <p:strVal val="#ppt_w"/>
                                          </p:val>
                                        </p:tav>
                                      </p:tavLst>
                                    </p:anim>
                                    <p:anim calcmode="lin" valueType="num">
                                      <p:cBhvr additive="base">
                                        <p:cTn id="26" dur="500"/>
                                        <p:tgtEl>
                                          <p:spTgt spid="486"/>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482"/>
                                        </p:tgtEl>
                                        <p:attrNameLst>
                                          <p:attrName>style.visibility</p:attrName>
                                        </p:attrNameLst>
                                      </p:cBhvr>
                                      <p:to>
                                        <p:strVal val="visible"/>
                                      </p:to>
                                    </p:set>
                                    <p:anim calcmode="lin" valueType="num">
                                      <p:cBhvr additive="base">
                                        <p:cTn id="29" dur="500"/>
                                        <p:tgtEl>
                                          <p:spTgt spid="482"/>
                                        </p:tgtEl>
                                        <p:attrNameLst>
                                          <p:attrName>ppt_w</p:attrName>
                                        </p:attrNameLst>
                                      </p:cBhvr>
                                      <p:tavLst>
                                        <p:tav tm="0">
                                          <p:val>
                                            <p:strVal val="0"/>
                                          </p:val>
                                        </p:tav>
                                        <p:tav tm="100000">
                                          <p:val>
                                            <p:strVal val="#ppt_w"/>
                                          </p:val>
                                        </p:tav>
                                      </p:tavLst>
                                    </p:anim>
                                    <p:anim calcmode="lin" valueType="num">
                                      <p:cBhvr additive="base">
                                        <p:cTn id="30" dur="500"/>
                                        <p:tgtEl>
                                          <p:spTgt spid="482"/>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483"/>
                                        </p:tgtEl>
                                        <p:attrNameLst>
                                          <p:attrName>style.visibility</p:attrName>
                                        </p:attrNameLst>
                                      </p:cBhvr>
                                      <p:to>
                                        <p:strVal val="visible"/>
                                      </p:to>
                                    </p:set>
                                    <p:anim calcmode="lin" valueType="num">
                                      <p:cBhvr additive="base">
                                        <p:cTn id="33" dur="500"/>
                                        <p:tgtEl>
                                          <p:spTgt spid="483"/>
                                        </p:tgtEl>
                                        <p:attrNameLst>
                                          <p:attrName>ppt_w</p:attrName>
                                        </p:attrNameLst>
                                      </p:cBhvr>
                                      <p:tavLst>
                                        <p:tav tm="0">
                                          <p:val>
                                            <p:strVal val="0"/>
                                          </p:val>
                                        </p:tav>
                                        <p:tav tm="100000">
                                          <p:val>
                                            <p:strVal val="#ppt_w"/>
                                          </p:val>
                                        </p:tav>
                                      </p:tavLst>
                                    </p:anim>
                                    <p:anim calcmode="lin" valueType="num">
                                      <p:cBhvr additive="base">
                                        <p:cTn id="34" dur="500"/>
                                        <p:tgtEl>
                                          <p:spTgt spid="483"/>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484"/>
                                        </p:tgtEl>
                                        <p:attrNameLst>
                                          <p:attrName>style.visibility</p:attrName>
                                        </p:attrNameLst>
                                      </p:cBhvr>
                                      <p:to>
                                        <p:strVal val="visible"/>
                                      </p:to>
                                    </p:set>
                                    <p:animEffect transition="in" filter="fade">
                                      <p:cBhvr>
                                        <p:cTn id="37" dur="500"/>
                                        <p:tgtEl>
                                          <p:spTgt spid="484"/>
                                        </p:tgtEl>
                                      </p:cBhvr>
                                    </p:animEffect>
                                  </p:childTnLst>
                                </p:cTn>
                              </p:par>
                              <p:par>
                                <p:cTn id="38" presetID="10" presetClass="entr" presetSubtype="0" fill="hold" nodeType="withEffect">
                                  <p:stCondLst>
                                    <p:cond delay="0"/>
                                  </p:stCondLst>
                                  <p:childTnLst>
                                    <p:set>
                                      <p:cBhvr>
                                        <p:cTn id="39" dur="1" fill="hold">
                                          <p:stCondLst>
                                            <p:cond delay="0"/>
                                          </p:stCondLst>
                                        </p:cTn>
                                        <p:tgtEl>
                                          <p:spTgt spid="491"/>
                                        </p:tgtEl>
                                        <p:attrNameLst>
                                          <p:attrName>style.visibility</p:attrName>
                                        </p:attrNameLst>
                                      </p:cBhvr>
                                      <p:to>
                                        <p:strVal val="visible"/>
                                      </p:to>
                                    </p:set>
                                    <p:animEffect transition="in" filter="fade">
                                      <p:cBhvr>
                                        <p:cTn id="40" dur="500"/>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5"/>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13" name="Google Shape;413;p25"/>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14" name="Google Shape;414;p25"/>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dirty="0" smtClean="0">
                <a:solidFill>
                  <a:schemeClr val="lt1"/>
                </a:solidFill>
                <a:latin typeface="Century Gothic"/>
                <a:ea typeface="Century Gothic"/>
                <a:cs typeface="Century Gothic"/>
                <a:sym typeface="Century Gothic"/>
              </a:rPr>
              <a:t>0</a:t>
            </a:r>
            <a:r>
              <a:rPr lang="fr-FR" sz="1800" dirty="0">
                <a:solidFill>
                  <a:schemeClr val="lt1"/>
                </a:solidFill>
                <a:latin typeface="Century Gothic"/>
                <a:ea typeface="Century Gothic"/>
                <a:cs typeface="Century Gothic"/>
                <a:sym typeface="Century Gothic"/>
              </a:rPr>
              <a:t>4</a:t>
            </a:r>
            <a:endParaRPr sz="1800" dirty="0">
              <a:solidFill>
                <a:schemeClr val="lt1"/>
              </a:solidFill>
              <a:latin typeface="Century Gothic"/>
              <a:ea typeface="Century Gothic"/>
              <a:cs typeface="Century Gothic"/>
              <a:sym typeface="Century Gothic"/>
            </a:endParaRPr>
          </a:p>
        </p:txBody>
      </p:sp>
      <p:sp>
        <p:nvSpPr>
          <p:cNvPr id="436" name="Google Shape;436;p25"/>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LISTES DES OUTILS</a:t>
            </a:r>
            <a:endParaRPr sz="1800" b="1" dirty="0">
              <a:solidFill>
                <a:schemeClr val="accent5">
                  <a:lumMod val="50000"/>
                </a:schemeClr>
              </a:solidFill>
              <a:latin typeface="Century Gothic"/>
              <a:ea typeface="Century Gothic"/>
              <a:cs typeface="Century Gothic"/>
              <a:sym typeface="Century Gothic"/>
            </a:endParaRPr>
          </a:p>
        </p:txBody>
      </p:sp>
      <p:pic>
        <p:nvPicPr>
          <p:cNvPr id="11" name="Image 10">
            <a:extLst>
              <a:ext uri="{FF2B5EF4-FFF2-40B4-BE49-F238E27FC236}">
                <a16:creationId xmlns:a16="http://schemas.microsoft.com/office/drawing/2014/main" id="{5A8631F1-8C38-40D2-83C5-C94C9F876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723" y="426941"/>
            <a:ext cx="1392061" cy="644028"/>
          </a:xfrm>
          <a:prstGeom prst="rect">
            <a:avLst/>
          </a:prstGeom>
        </p:spPr>
      </p:pic>
      <p:pic>
        <p:nvPicPr>
          <p:cNvPr id="13" name="Image 12">
            <a:extLst>
              <a:ext uri="{FF2B5EF4-FFF2-40B4-BE49-F238E27FC236}">
                <a16:creationId xmlns:a16="http://schemas.microsoft.com/office/drawing/2014/main" id="{E6086D82-AC13-4008-BB84-8C15D4A46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740" y="1400167"/>
            <a:ext cx="1176922" cy="792047"/>
          </a:xfrm>
          <a:prstGeom prst="rect">
            <a:avLst/>
          </a:prstGeom>
        </p:spPr>
      </p:pic>
      <p:pic>
        <p:nvPicPr>
          <p:cNvPr id="15" name="Image 14">
            <a:extLst>
              <a:ext uri="{FF2B5EF4-FFF2-40B4-BE49-F238E27FC236}">
                <a16:creationId xmlns:a16="http://schemas.microsoft.com/office/drawing/2014/main" id="{4C230217-A4CF-4164-8379-2B8AD53B9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2435" y="3545096"/>
            <a:ext cx="1153154" cy="1153154"/>
          </a:xfrm>
          <a:prstGeom prst="rect">
            <a:avLst/>
          </a:prstGeom>
        </p:spPr>
      </p:pic>
      <p:pic>
        <p:nvPicPr>
          <p:cNvPr id="17" name="Image 16">
            <a:extLst>
              <a:ext uri="{FF2B5EF4-FFF2-40B4-BE49-F238E27FC236}">
                <a16:creationId xmlns:a16="http://schemas.microsoft.com/office/drawing/2014/main" id="{B2C510F0-EE36-418C-8D61-A0243B5238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823" y="2133727"/>
            <a:ext cx="934929" cy="934929"/>
          </a:xfrm>
          <a:prstGeom prst="rect">
            <a:avLst/>
          </a:prstGeom>
        </p:spPr>
      </p:pic>
      <p:pic>
        <p:nvPicPr>
          <p:cNvPr id="19" name="Image 18">
            <a:extLst>
              <a:ext uri="{FF2B5EF4-FFF2-40B4-BE49-F238E27FC236}">
                <a16:creationId xmlns:a16="http://schemas.microsoft.com/office/drawing/2014/main" id="{8EC10176-2EA6-4C0A-9996-E916061E18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69793" y="3860142"/>
            <a:ext cx="1783758" cy="1087657"/>
          </a:xfrm>
          <a:prstGeom prst="rect">
            <a:avLst/>
          </a:prstGeom>
        </p:spPr>
      </p:pic>
      <p:sp>
        <p:nvSpPr>
          <p:cNvPr id="33" name="Google Shape;486;p28">
            <a:extLst>
              <a:ext uri="{FF2B5EF4-FFF2-40B4-BE49-F238E27FC236}">
                <a16:creationId xmlns:a16="http://schemas.microsoft.com/office/drawing/2014/main" id="{6AF01E41-22FF-46B5-87CB-2C4BC598ADDF}"/>
              </a:ext>
            </a:extLst>
          </p:cNvPr>
          <p:cNvSpPr/>
          <p:nvPr/>
        </p:nvSpPr>
        <p:spPr>
          <a:xfrm rot="10800000" flipH="1" flipV="1">
            <a:off x="3853551" y="1853301"/>
            <a:ext cx="1436897" cy="143689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fr-FR" sz="2000" b="1" dirty="0">
                <a:solidFill>
                  <a:schemeClr val="lt1"/>
                </a:solidFill>
                <a:latin typeface="Century Gothic"/>
                <a:ea typeface="Century Gothic"/>
                <a:cs typeface="Century Gothic"/>
                <a:sym typeface="Century Gothic"/>
              </a:rPr>
              <a:t>OUTILS</a:t>
            </a:r>
            <a:endParaRPr sz="2000" b="1" dirty="0">
              <a:solidFill>
                <a:schemeClr val="lt1"/>
              </a:solidFill>
              <a:latin typeface="Century Gothic"/>
              <a:ea typeface="Century Gothic"/>
              <a:cs typeface="Century Gothic"/>
              <a:sym typeface="Century Gothic"/>
            </a:endParaRPr>
          </a:p>
        </p:txBody>
      </p:sp>
      <p:cxnSp>
        <p:nvCxnSpPr>
          <p:cNvPr id="21" name="Connecteur droit avec flèche 20">
            <a:extLst>
              <a:ext uri="{FF2B5EF4-FFF2-40B4-BE49-F238E27FC236}">
                <a16:creationId xmlns:a16="http://schemas.microsoft.com/office/drawing/2014/main" id="{6977D692-A15C-4253-B237-4344D7477249}"/>
              </a:ext>
            </a:extLst>
          </p:cNvPr>
          <p:cNvCxnSpPr>
            <a:cxnSpLocks/>
          </p:cNvCxnSpPr>
          <p:nvPr/>
        </p:nvCxnSpPr>
        <p:spPr>
          <a:xfrm flipH="1" flipV="1">
            <a:off x="4571999" y="1081997"/>
            <a:ext cx="1" cy="68303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3D4E7E01-2C44-45BA-A8B5-D83E52CC6BF8}"/>
              </a:ext>
            </a:extLst>
          </p:cNvPr>
          <p:cNvCxnSpPr>
            <a:cxnSpLocks/>
          </p:cNvCxnSpPr>
          <p:nvPr/>
        </p:nvCxnSpPr>
        <p:spPr>
          <a:xfrm flipV="1">
            <a:off x="5306589" y="1796190"/>
            <a:ext cx="1828151" cy="5303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067CAC1B-15F9-499F-9FB2-70577A854F46}"/>
              </a:ext>
            </a:extLst>
          </p:cNvPr>
          <p:cNvCxnSpPr>
            <a:cxnSpLocks/>
          </p:cNvCxnSpPr>
          <p:nvPr/>
        </p:nvCxnSpPr>
        <p:spPr>
          <a:xfrm flipH="1">
            <a:off x="2023887" y="2550734"/>
            <a:ext cx="1785874" cy="210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600E24F1-C187-445A-9BD0-8C96543C2913}"/>
              </a:ext>
            </a:extLst>
          </p:cNvPr>
          <p:cNvCxnSpPr>
            <a:cxnSpLocks/>
          </p:cNvCxnSpPr>
          <p:nvPr/>
        </p:nvCxnSpPr>
        <p:spPr>
          <a:xfrm>
            <a:off x="5220109" y="3054588"/>
            <a:ext cx="1692416" cy="78700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BF95A0F7-BBDF-4301-9599-13B7CF6E4567}"/>
              </a:ext>
            </a:extLst>
          </p:cNvPr>
          <p:cNvCxnSpPr>
            <a:cxnSpLocks/>
          </p:cNvCxnSpPr>
          <p:nvPr/>
        </p:nvCxnSpPr>
        <p:spPr>
          <a:xfrm flipH="1">
            <a:off x="3529946" y="3292853"/>
            <a:ext cx="688709" cy="7983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32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7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ppt_w</p:attrName>
                                        </p:attrNameLst>
                                      </p:cBhvr>
                                      <p:tavLst>
                                        <p:tav tm="0">
                                          <p:val>
                                            <p:strVal val="0"/>
                                          </p:val>
                                        </p:tav>
                                        <p:tav tm="100000">
                                          <p:val>
                                            <p:strVal val="#ppt_w"/>
                                          </p:val>
                                        </p:tav>
                                      </p:tavLst>
                                    </p:anim>
                                    <p:anim calcmode="lin" valueType="num">
                                      <p:cBhvr additive="base">
                                        <p:cTn id="8" dur="500"/>
                                        <p:tgtEl>
                                          <p:spTgt spid="3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rot="10800000" flipH="1">
            <a:off x="615167" y="2250711"/>
            <a:ext cx="311624" cy="31162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entury Gothic"/>
              <a:ea typeface="Century Gothic"/>
              <a:cs typeface="Century Gothic"/>
              <a:sym typeface="Century Gothic"/>
            </a:endParaRPr>
          </a:p>
        </p:txBody>
      </p:sp>
      <p:sp>
        <p:nvSpPr>
          <p:cNvPr id="96" name="Google Shape;96;p14"/>
          <p:cNvSpPr/>
          <p:nvPr/>
        </p:nvSpPr>
        <p:spPr>
          <a:xfrm rot="10800000" flipH="1">
            <a:off x="7944520" y="4415168"/>
            <a:ext cx="641417" cy="64141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entury Gothic"/>
              <a:ea typeface="Century Gothic"/>
              <a:cs typeface="Century Gothic"/>
              <a:sym typeface="Century Gothic"/>
            </a:endParaRPr>
          </a:p>
        </p:txBody>
      </p:sp>
      <p:sp>
        <p:nvSpPr>
          <p:cNvPr id="97" name="Google Shape;97;p14"/>
          <p:cNvSpPr/>
          <p:nvPr/>
        </p:nvSpPr>
        <p:spPr>
          <a:xfrm rot="10800000" flipH="1">
            <a:off x="-143251" y="-437864"/>
            <a:ext cx="1070042" cy="107004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entury Gothic"/>
              <a:ea typeface="Century Gothic"/>
              <a:cs typeface="Century Gothic"/>
              <a:sym typeface="Century Gothic"/>
            </a:endParaRPr>
          </a:p>
        </p:txBody>
      </p:sp>
      <p:sp>
        <p:nvSpPr>
          <p:cNvPr id="98" name="Google Shape;98;p14"/>
          <p:cNvSpPr txBox="1"/>
          <p:nvPr/>
        </p:nvSpPr>
        <p:spPr>
          <a:xfrm>
            <a:off x="57905" y="3084007"/>
            <a:ext cx="9144000" cy="1347040"/>
          </a:xfrm>
          <a:prstGeom prst="rect">
            <a:avLst/>
          </a:prstGeom>
          <a:noFill/>
          <a:ln>
            <a:noFill/>
          </a:ln>
        </p:spPr>
        <p:txBody>
          <a:bodyPr spcFirstLastPara="1" wrap="square" lIns="68575" tIns="34275" rIns="68575" bIns="34275" anchor="t" anchorCtr="0">
            <a:noAutofit/>
          </a:bodyPr>
          <a:lstStyle/>
          <a:p>
            <a:pPr algn="ctr"/>
            <a:r>
              <a:rPr lang="fr-FR" sz="1600" b="1" dirty="0" smtClean="0">
                <a:latin typeface="Century Gothic" panose="020B0502020202020204" pitchFamily="34" charset="0"/>
              </a:rPr>
              <a:t>CONCEPTION ET REALISATION D’UNE PLATEFORME WEB POUR LA COMMUNICATION ET L’EDUCATION </a:t>
            </a:r>
            <a:endParaRPr lang="fr-FR" sz="1600" b="1" dirty="0">
              <a:latin typeface="Century Gothic" panose="020B0502020202020204" pitchFamily="34" charset="0"/>
            </a:endParaRPr>
          </a:p>
          <a:p>
            <a:pPr lvl="0" algn="ctr"/>
            <a:r>
              <a:rPr lang="fr-FR" sz="1600" b="1" dirty="0">
                <a:solidFill>
                  <a:srgbClr val="3F3F3F"/>
                </a:solidFill>
                <a:latin typeface="Century Gothic"/>
                <a:ea typeface="Century Gothic"/>
                <a:cs typeface="Century Gothic"/>
                <a:sym typeface="Century Gothic"/>
              </a:rPr>
              <a:t>AU SEIN DE</a:t>
            </a:r>
          </a:p>
          <a:p>
            <a:pPr lvl="0" algn="ctr"/>
            <a:r>
              <a:rPr lang="fr-FR" sz="1600" b="1" dirty="0" smtClean="0">
                <a:solidFill>
                  <a:srgbClr val="3F3F3F"/>
                </a:solidFill>
                <a:latin typeface="Century Gothic"/>
                <a:ea typeface="Century Gothic"/>
                <a:cs typeface="Century Gothic"/>
                <a:sym typeface="Century Gothic"/>
              </a:rPr>
              <a:t>LA FACULTE DES SCIENCES FIANARANTSOA</a:t>
            </a:r>
            <a:endParaRPr sz="1600" b="1" dirty="0">
              <a:solidFill>
                <a:srgbClr val="3F3F3F"/>
              </a:solidFill>
              <a:latin typeface="Century Gothic"/>
              <a:ea typeface="Century Gothic"/>
              <a:cs typeface="Century Gothic"/>
              <a:sym typeface="Century Gothic"/>
            </a:endParaRPr>
          </a:p>
        </p:txBody>
      </p:sp>
      <p:sp>
        <p:nvSpPr>
          <p:cNvPr id="99" name="Google Shape;99;p14"/>
          <p:cNvSpPr/>
          <p:nvPr/>
        </p:nvSpPr>
        <p:spPr>
          <a:xfrm rot="10800000" flipH="1">
            <a:off x="7974015" y="2798333"/>
            <a:ext cx="227088" cy="22708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nvGrpSpPr>
          <p:cNvPr id="101" name="Google Shape;101;p14"/>
          <p:cNvGrpSpPr/>
          <p:nvPr/>
        </p:nvGrpSpPr>
        <p:grpSpPr>
          <a:xfrm>
            <a:off x="-898756" y="3634154"/>
            <a:ext cx="2223407" cy="2219325"/>
            <a:chOff x="-1248832" y="4045503"/>
            <a:chExt cx="4165599" cy="4165600"/>
          </a:xfrm>
        </p:grpSpPr>
        <p:sp>
          <p:nvSpPr>
            <p:cNvPr id="102" name="Google Shape;102;p14"/>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nvGrpSpPr>
            <p:cNvPr id="103" name="Google Shape;103;p14"/>
            <p:cNvGrpSpPr/>
            <p:nvPr/>
          </p:nvGrpSpPr>
          <p:grpSpPr>
            <a:xfrm>
              <a:off x="-1248832" y="4045503"/>
              <a:ext cx="4165599" cy="4165600"/>
              <a:chOff x="-1248832" y="4045503"/>
              <a:chExt cx="4165599" cy="4165600"/>
            </a:xfrm>
          </p:grpSpPr>
          <p:sp>
            <p:nvSpPr>
              <p:cNvPr id="104" name="Google Shape;104;p14"/>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105" name="Google Shape;105;p14"/>
              <p:cNvSpPr/>
              <p:nvPr/>
            </p:nvSpPr>
            <p:spPr>
              <a:xfrm>
                <a:off x="-1248832" y="4045503"/>
                <a:ext cx="4165599"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106" name="Google Shape;106;p14"/>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grpSp>
      <p:grpSp>
        <p:nvGrpSpPr>
          <p:cNvPr id="107" name="Google Shape;107;p14"/>
          <p:cNvGrpSpPr/>
          <p:nvPr/>
        </p:nvGrpSpPr>
        <p:grpSpPr>
          <a:xfrm>
            <a:off x="7812638" y="-713997"/>
            <a:ext cx="2539675" cy="2565930"/>
            <a:chOff x="9124043" y="-2040757"/>
            <a:chExt cx="5462814" cy="5549784"/>
          </a:xfrm>
        </p:grpSpPr>
        <p:sp>
          <p:nvSpPr>
            <p:cNvPr id="108" name="Google Shape;108;p14"/>
            <p:cNvSpPr/>
            <p:nvPr/>
          </p:nvSpPr>
          <p:spPr>
            <a:xfrm>
              <a:off x="9471164" y="-1684282"/>
              <a:ext cx="4768572" cy="4768572"/>
            </a:xfrm>
            <a:prstGeom prst="ellipse">
              <a:avLst/>
            </a:prstGeom>
            <a:solidFill>
              <a:schemeClr val="accent1"/>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nvGrpSpPr>
            <p:cNvPr id="109" name="Google Shape;109;p14"/>
            <p:cNvGrpSpPr/>
            <p:nvPr/>
          </p:nvGrpSpPr>
          <p:grpSpPr>
            <a:xfrm>
              <a:off x="9124043" y="-2040757"/>
              <a:ext cx="5462814" cy="5549784"/>
              <a:chOff x="9124043" y="-2040757"/>
              <a:chExt cx="5462814" cy="5549784"/>
            </a:xfrm>
          </p:grpSpPr>
          <p:sp>
            <p:nvSpPr>
              <p:cNvPr id="110" name="Google Shape;110;p14"/>
              <p:cNvSpPr/>
              <p:nvPr/>
            </p:nvSpPr>
            <p:spPr>
              <a:xfrm>
                <a:off x="11447915" y="3347102"/>
                <a:ext cx="161925" cy="161925"/>
              </a:xfrm>
              <a:prstGeom prst="ellipse">
                <a:avLst/>
              </a:prstGeom>
              <a:solidFill>
                <a:schemeClr val="accent1"/>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111" name="Google Shape;111;p14"/>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112" name="Google Shape;112;p14"/>
              <p:cNvSpPr/>
              <p:nvPr/>
            </p:nvSpPr>
            <p:spPr>
              <a:xfrm>
                <a:off x="12552815" y="-2009573"/>
                <a:ext cx="161925" cy="161925"/>
              </a:xfrm>
              <a:prstGeom prst="ellipse">
                <a:avLst/>
              </a:prstGeom>
              <a:solidFill>
                <a:schemeClr val="accent1"/>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grpSp>
      </p:grpSp>
      <p:sp>
        <p:nvSpPr>
          <p:cNvPr id="116" name="Google Shape;116;p14"/>
          <p:cNvSpPr/>
          <p:nvPr/>
        </p:nvSpPr>
        <p:spPr>
          <a:xfrm rot="10800000" flipH="1">
            <a:off x="2139176" y="4760437"/>
            <a:ext cx="122126" cy="122126"/>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117" name="Google Shape;117;p14"/>
          <p:cNvSpPr txBox="1"/>
          <p:nvPr/>
        </p:nvSpPr>
        <p:spPr>
          <a:xfrm>
            <a:off x="0" y="1070355"/>
            <a:ext cx="9144000" cy="630198"/>
          </a:xfrm>
          <a:prstGeom prst="rect">
            <a:avLst/>
          </a:prstGeom>
          <a:noFill/>
          <a:ln>
            <a:noFill/>
          </a:ln>
        </p:spPr>
        <p:txBody>
          <a:bodyPr spcFirstLastPara="1" wrap="square" lIns="68575" tIns="34275" rIns="68575" bIns="34275" anchor="t" anchorCtr="0">
            <a:noAutofit/>
          </a:bodyPr>
          <a:lstStyle/>
          <a:p>
            <a:pPr lvl="0" algn="ctr"/>
            <a:r>
              <a:rPr lang="fr-FR" sz="2000" dirty="0">
                <a:solidFill>
                  <a:srgbClr val="3F3F3F"/>
                </a:solidFill>
                <a:latin typeface="Century Gothic"/>
                <a:ea typeface="Century Gothic"/>
                <a:cs typeface="Century Gothic"/>
                <a:sym typeface="Century Gothic"/>
              </a:rPr>
              <a:t>UNIVERSITE DE FIANARANTSOA</a:t>
            </a:r>
          </a:p>
          <a:p>
            <a:pPr lvl="0" algn="ctr"/>
            <a:r>
              <a:rPr lang="fr-FR" sz="2000" dirty="0">
                <a:solidFill>
                  <a:srgbClr val="3F3F3F"/>
                </a:solidFill>
                <a:latin typeface="Century Gothic"/>
                <a:ea typeface="Century Gothic"/>
                <a:cs typeface="Century Gothic"/>
                <a:sym typeface="Century Gothic"/>
              </a:rPr>
              <a:t>ECOLE NATIONALE D’INFORMATIQUE</a:t>
            </a:r>
            <a:endParaRPr sz="2000" dirty="0">
              <a:solidFill>
                <a:srgbClr val="3F3F3F"/>
              </a:solidFill>
              <a:latin typeface="Century Gothic"/>
              <a:ea typeface="Century Gothic"/>
              <a:cs typeface="Century Gothic"/>
              <a:sym typeface="Century Gothic"/>
            </a:endParaRPr>
          </a:p>
        </p:txBody>
      </p:sp>
      <p:sp>
        <p:nvSpPr>
          <p:cNvPr id="118" name="Google Shape;118;p14"/>
          <p:cNvSpPr txBox="1"/>
          <p:nvPr/>
        </p:nvSpPr>
        <p:spPr>
          <a:xfrm>
            <a:off x="5302183" y="4712815"/>
            <a:ext cx="2642337" cy="339495"/>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1200" dirty="0">
                <a:solidFill>
                  <a:srgbClr val="3F3F3F"/>
                </a:solidFill>
                <a:latin typeface="Century Gothic"/>
                <a:ea typeface="Century Gothic"/>
                <a:cs typeface="Century Gothic"/>
                <a:sym typeface="Century Gothic"/>
              </a:rPr>
              <a:t>Année-Universitaire : 2022 - 2023</a:t>
            </a:r>
            <a:endParaRPr sz="1200" dirty="0">
              <a:solidFill>
                <a:srgbClr val="3F3F3F"/>
              </a:solidFill>
              <a:latin typeface="Century Gothic"/>
              <a:ea typeface="Century Gothic"/>
              <a:cs typeface="Century Gothic"/>
              <a:sym typeface="Century Gothic"/>
            </a:endParaRPr>
          </a:p>
        </p:txBody>
      </p:sp>
      <p:pic>
        <p:nvPicPr>
          <p:cNvPr id="3" name="Image 2">
            <a:extLst>
              <a:ext uri="{FF2B5EF4-FFF2-40B4-BE49-F238E27FC236}">
                <a16:creationId xmlns:a16="http://schemas.microsoft.com/office/drawing/2014/main" id="{0F9010B8-57D3-45D2-A470-AE637274856D}"/>
              </a:ext>
            </a:extLst>
          </p:cNvPr>
          <p:cNvPicPr>
            <a:picLocks noChangeAspect="1"/>
          </p:cNvPicPr>
          <p:nvPr/>
        </p:nvPicPr>
        <p:blipFill>
          <a:blip r:embed="rId3"/>
          <a:stretch>
            <a:fillRect/>
          </a:stretch>
        </p:blipFill>
        <p:spPr>
          <a:xfrm>
            <a:off x="1073899" y="7809"/>
            <a:ext cx="824733" cy="968038"/>
          </a:xfrm>
          <a:prstGeom prst="rect">
            <a:avLst/>
          </a:prstGeom>
        </p:spPr>
      </p:pic>
      <p:pic>
        <p:nvPicPr>
          <p:cNvPr id="5" name="Image 4">
            <a:extLst>
              <a:ext uri="{FF2B5EF4-FFF2-40B4-BE49-F238E27FC236}">
                <a16:creationId xmlns:a16="http://schemas.microsoft.com/office/drawing/2014/main" id="{0499C3E2-609F-43C4-A11C-4D4F9B7B7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010" y="7809"/>
            <a:ext cx="965338" cy="965338"/>
          </a:xfrm>
          <a:prstGeom prst="rect">
            <a:avLst/>
          </a:prstGeom>
        </p:spPr>
      </p:pic>
      <p:pic>
        <p:nvPicPr>
          <p:cNvPr id="7" name="Image 6">
            <a:extLst>
              <a:ext uri="{FF2B5EF4-FFF2-40B4-BE49-F238E27FC236}">
                <a16:creationId xmlns:a16="http://schemas.microsoft.com/office/drawing/2014/main" id="{94F6941B-85C0-497A-8FD1-B86C9E16E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3351" y="22815"/>
            <a:ext cx="930112" cy="950332"/>
          </a:xfrm>
          <a:prstGeom prst="rect">
            <a:avLst/>
          </a:prstGeom>
        </p:spPr>
      </p:pic>
      <p:sp>
        <p:nvSpPr>
          <p:cNvPr id="8" name="Rectangle 7">
            <a:extLst>
              <a:ext uri="{FF2B5EF4-FFF2-40B4-BE49-F238E27FC236}">
                <a16:creationId xmlns:a16="http://schemas.microsoft.com/office/drawing/2014/main" id="{311DDF04-64FD-4FC6-8B16-38C2E067A59A}"/>
              </a:ext>
            </a:extLst>
          </p:cNvPr>
          <p:cNvSpPr/>
          <p:nvPr/>
        </p:nvSpPr>
        <p:spPr>
          <a:xfrm>
            <a:off x="2261302" y="1772201"/>
            <a:ext cx="4430486"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Google Shape;118;p14">
            <a:extLst>
              <a:ext uri="{FF2B5EF4-FFF2-40B4-BE49-F238E27FC236}">
                <a16:creationId xmlns:a16="http://schemas.microsoft.com/office/drawing/2014/main" id="{5E0658DA-28F0-4566-928F-44313735B076}"/>
              </a:ext>
            </a:extLst>
          </p:cNvPr>
          <p:cNvSpPr txBox="1"/>
          <p:nvPr/>
        </p:nvSpPr>
        <p:spPr>
          <a:xfrm>
            <a:off x="1898632" y="4281604"/>
            <a:ext cx="5744813" cy="339495"/>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1600" dirty="0">
                <a:solidFill>
                  <a:srgbClr val="3F3F3F"/>
                </a:solidFill>
                <a:latin typeface="Century Gothic"/>
                <a:ea typeface="Century Gothic"/>
                <a:cs typeface="Century Gothic"/>
                <a:sym typeface="Century Gothic"/>
              </a:rPr>
              <a:t>Présenté par </a:t>
            </a:r>
            <a:r>
              <a:rPr lang="fr-FR" sz="1600" b="1" dirty="0" smtClean="0">
                <a:solidFill>
                  <a:srgbClr val="3F3F3F"/>
                </a:solidFill>
                <a:latin typeface="Century Gothic"/>
                <a:ea typeface="Century Gothic"/>
                <a:cs typeface="Century Gothic"/>
                <a:sym typeface="Century Gothic"/>
              </a:rPr>
              <a:t>RASOLOFONIAINA TSIHEJE Marie </a:t>
            </a:r>
            <a:r>
              <a:rPr lang="fr-FR" sz="1600" b="1" dirty="0" err="1" smtClean="0">
                <a:solidFill>
                  <a:srgbClr val="3F3F3F"/>
                </a:solidFill>
                <a:latin typeface="Century Gothic"/>
                <a:ea typeface="Century Gothic"/>
                <a:cs typeface="Century Gothic"/>
                <a:sym typeface="Century Gothic"/>
              </a:rPr>
              <a:t>Mickaelio</a:t>
            </a:r>
            <a:endParaRPr sz="1600" dirty="0">
              <a:solidFill>
                <a:srgbClr val="3F3F3F"/>
              </a:solidFill>
              <a:latin typeface="Century Gothic"/>
              <a:ea typeface="Century Gothic"/>
              <a:cs typeface="Century Gothic"/>
              <a:sym typeface="Century Gothic"/>
            </a:endParaRPr>
          </a:p>
        </p:txBody>
      </p:sp>
      <p:sp>
        <p:nvSpPr>
          <p:cNvPr id="27" name="Google Shape;118;p14">
            <a:extLst>
              <a:ext uri="{FF2B5EF4-FFF2-40B4-BE49-F238E27FC236}">
                <a16:creationId xmlns:a16="http://schemas.microsoft.com/office/drawing/2014/main" id="{A1204151-5064-4F89-A3F7-3A86FB49FE74}"/>
              </a:ext>
            </a:extLst>
          </p:cNvPr>
          <p:cNvSpPr txBox="1"/>
          <p:nvPr/>
        </p:nvSpPr>
        <p:spPr>
          <a:xfrm>
            <a:off x="2139175" y="1912967"/>
            <a:ext cx="4669972" cy="493556"/>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b="1" dirty="0">
                <a:solidFill>
                  <a:srgbClr val="3F3F3F"/>
                </a:solidFill>
                <a:latin typeface="Century Gothic"/>
                <a:ea typeface="Century Gothic"/>
                <a:cs typeface="Century Gothic"/>
                <a:sym typeface="Century Gothic"/>
              </a:rPr>
              <a:t>Mémoire de fin d’études </a:t>
            </a:r>
            <a:r>
              <a:rPr lang="fr-FR" b="1" dirty="0" smtClean="0">
                <a:solidFill>
                  <a:srgbClr val="3F3F3F"/>
                </a:solidFill>
                <a:latin typeface="Century Gothic"/>
                <a:ea typeface="Century Gothic"/>
                <a:cs typeface="Century Gothic"/>
                <a:sym typeface="Century Gothic"/>
              </a:rPr>
              <a:t>pour </a:t>
            </a:r>
            <a:r>
              <a:rPr lang="fr-FR" b="1" dirty="0">
                <a:solidFill>
                  <a:srgbClr val="3F3F3F"/>
                </a:solidFill>
                <a:latin typeface="Century Gothic"/>
                <a:ea typeface="Century Gothic"/>
                <a:cs typeface="Century Gothic"/>
                <a:sym typeface="Century Gothic"/>
              </a:rPr>
              <a:t>de l’obtention du diplôme de </a:t>
            </a:r>
            <a:r>
              <a:rPr lang="fr-FR" b="1" dirty="0" smtClean="0">
                <a:solidFill>
                  <a:srgbClr val="3F3F3F"/>
                </a:solidFill>
                <a:latin typeface="Century Gothic"/>
                <a:ea typeface="Century Gothic"/>
                <a:cs typeface="Century Gothic"/>
                <a:sym typeface="Century Gothic"/>
              </a:rPr>
              <a:t>licence Professionnelle </a:t>
            </a:r>
            <a:r>
              <a:rPr lang="fr-FR" b="1" dirty="0">
                <a:solidFill>
                  <a:srgbClr val="3F3F3F"/>
                </a:solidFill>
                <a:latin typeface="Century Gothic"/>
                <a:ea typeface="Century Gothic"/>
                <a:cs typeface="Century Gothic"/>
                <a:sym typeface="Century Gothic"/>
              </a:rPr>
              <a:t>en Informatique</a:t>
            </a:r>
            <a:endParaRPr b="1" dirty="0">
              <a:solidFill>
                <a:srgbClr val="3F3F3F"/>
              </a:solidFill>
              <a:latin typeface="Century Gothic"/>
              <a:ea typeface="Century Gothic"/>
              <a:cs typeface="Century Gothic"/>
              <a:sym typeface="Century Gothic"/>
            </a:endParaRPr>
          </a:p>
        </p:txBody>
      </p:sp>
      <p:sp>
        <p:nvSpPr>
          <p:cNvPr id="28" name="Google Shape;118;p14">
            <a:extLst>
              <a:ext uri="{FF2B5EF4-FFF2-40B4-BE49-F238E27FC236}">
                <a16:creationId xmlns:a16="http://schemas.microsoft.com/office/drawing/2014/main" id="{C77D7B07-B087-499D-920E-2405CE5423BC}"/>
              </a:ext>
            </a:extLst>
          </p:cNvPr>
          <p:cNvSpPr txBox="1"/>
          <p:nvPr/>
        </p:nvSpPr>
        <p:spPr>
          <a:xfrm>
            <a:off x="3032517" y="2414131"/>
            <a:ext cx="2642337" cy="67607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1200" dirty="0">
                <a:solidFill>
                  <a:srgbClr val="3F3F3F"/>
                </a:solidFill>
                <a:latin typeface="Century Gothic"/>
                <a:ea typeface="Century Gothic"/>
                <a:cs typeface="Century Gothic"/>
                <a:sym typeface="Century Gothic"/>
              </a:rPr>
              <a:t>Mention : Informatique</a:t>
            </a:r>
          </a:p>
          <a:p>
            <a:pPr marL="0" marR="0" lvl="0" indent="0" algn="ctr" rtl="0">
              <a:spcBef>
                <a:spcPts val="0"/>
              </a:spcBef>
              <a:spcAft>
                <a:spcPts val="0"/>
              </a:spcAft>
              <a:buNone/>
            </a:pPr>
            <a:r>
              <a:rPr lang="fr-FR" sz="1200" dirty="0">
                <a:solidFill>
                  <a:srgbClr val="3F3F3F"/>
                </a:solidFill>
                <a:latin typeface="Century Gothic"/>
                <a:ea typeface="Century Gothic"/>
                <a:cs typeface="Century Gothic"/>
                <a:sym typeface="Century Gothic"/>
              </a:rPr>
              <a:t>Parcours : Informatique Générale</a:t>
            </a:r>
          </a:p>
          <a:p>
            <a:pPr marL="0" marR="0" lvl="0" indent="0" algn="ctr" rtl="0">
              <a:spcBef>
                <a:spcPts val="0"/>
              </a:spcBef>
              <a:spcAft>
                <a:spcPts val="0"/>
              </a:spcAft>
              <a:buNone/>
            </a:pPr>
            <a:r>
              <a:rPr lang="fr-FR" sz="1200" dirty="0">
                <a:solidFill>
                  <a:srgbClr val="3F3F3F"/>
                </a:solidFill>
                <a:latin typeface="Century Gothic"/>
                <a:ea typeface="Century Gothic"/>
                <a:cs typeface="Century Gothic"/>
                <a:sym typeface="Century Gothic"/>
              </a:rPr>
              <a:t>Intitulé :</a:t>
            </a:r>
            <a:endParaRPr sz="1200" dirty="0">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101"/>
                                        </p:tgtEl>
                                        <p:attrNameLst>
                                          <p:attrName>r</p:attrName>
                                        </p:attrNameLst>
                                      </p:cBhvr>
                                    </p:animRot>
                                  </p:childTnLst>
                                </p:cTn>
                              </p:par>
                              <p:par>
                                <p:cTn id="7" presetID="8" presetClass="emph" presetSubtype="0" fill="hold" nodeType="withEffect">
                                  <p:stCondLst>
                                    <p:cond delay="0"/>
                                  </p:stCondLst>
                                  <p:childTnLst>
                                    <p:animRot by="-21600000">
                                      <p:cBhvr>
                                        <p:cTn id="8" dur="10000" fill="hold"/>
                                        <p:tgtEl>
                                          <p:spTgt spid="107"/>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250"/>
                                        <p:tgtEl>
                                          <p:spTgt spid="95"/>
                                        </p:tgtEl>
                                        <p:attrNameLst>
                                          <p:attrName>ppt_w</p:attrName>
                                        </p:attrNameLst>
                                      </p:cBhvr>
                                      <p:tavLst>
                                        <p:tav tm="0">
                                          <p:val>
                                            <p:strVal val="0"/>
                                          </p:val>
                                        </p:tav>
                                        <p:tav tm="100000">
                                          <p:val>
                                            <p:strVal val="#ppt_w"/>
                                          </p:val>
                                        </p:tav>
                                      </p:tavLst>
                                    </p:anim>
                                    <p:anim calcmode="lin" valueType="num">
                                      <p:cBhvr additive="base">
                                        <p:cTn id="12" dur="250"/>
                                        <p:tgtEl>
                                          <p:spTgt spid="9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99"/>
                                        </p:tgtEl>
                                        <p:attrNameLst>
                                          <p:attrName>style.visibility</p:attrName>
                                        </p:attrNameLst>
                                      </p:cBhvr>
                                      <p:to>
                                        <p:strVal val="visible"/>
                                      </p:to>
                                    </p:set>
                                    <p:anim calcmode="lin" valueType="num">
                                      <p:cBhvr additive="base">
                                        <p:cTn id="15" dur="250"/>
                                        <p:tgtEl>
                                          <p:spTgt spid="99"/>
                                        </p:tgtEl>
                                        <p:attrNameLst>
                                          <p:attrName>ppt_w</p:attrName>
                                        </p:attrNameLst>
                                      </p:cBhvr>
                                      <p:tavLst>
                                        <p:tav tm="0">
                                          <p:val>
                                            <p:strVal val="0"/>
                                          </p:val>
                                        </p:tav>
                                        <p:tav tm="100000">
                                          <p:val>
                                            <p:strVal val="#ppt_w"/>
                                          </p:val>
                                        </p:tav>
                                      </p:tavLst>
                                    </p:anim>
                                    <p:anim calcmode="lin" valueType="num">
                                      <p:cBhvr additive="base">
                                        <p:cTn id="16" dur="250"/>
                                        <p:tgtEl>
                                          <p:spTgt spid="9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250"/>
                                        <p:tgtEl>
                                          <p:spTgt spid="116"/>
                                        </p:tgtEl>
                                        <p:attrNameLst>
                                          <p:attrName>ppt_w</p:attrName>
                                        </p:attrNameLst>
                                      </p:cBhvr>
                                      <p:tavLst>
                                        <p:tav tm="0">
                                          <p:val>
                                            <p:strVal val="0"/>
                                          </p:val>
                                        </p:tav>
                                        <p:tav tm="100000">
                                          <p:val>
                                            <p:strVal val="#ppt_w"/>
                                          </p:val>
                                        </p:tav>
                                      </p:tavLst>
                                    </p:anim>
                                    <p:anim calcmode="lin" valueType="num">
                                      <p:cBhvr additive="base">
                                        <p:cTn id="20" dur="250"/>
                                        <p:tgtEl>
                                          <p:spTgt spid="116"/>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96"/>
                                        </p:tgtEl>
                                        <p:attrNameLst>
                                          <p:attrName>style.visibility</p:attrName>
                                        </p:attrNameLst>
                                      </p:cBhvr>
                                      <p:to>
                                        <p:strVal val="visible"/>
                                      </p:to>
                                    </p:set>
                                    <p:anim calcmode="lin" valueType="num">
                                      <p:cBhvr additive="base">
                                        <p:cTn id="23" dur="250"/>
                                        <p:tgtEl>
                                          <p:spTgt spid="96"/>
                                        </p:tgtEl>
                                        <p:attrNameLst>
                                          <p:attrName>ppt_w</p:attrName>
                                        </p:attrNameLst>
                                      </p:cBhvr>
                                      <p:tavLst>
                                        <p:tav tm="0">
                                          <p:val>
                                            <p:strVal val="0"/>
                                          </p:val>
                                        </p:tav>
                                        <p:tav tm="100000">
                                          <p:val>
                                            <p:strVal val="#ppt_w"/>
                                          </p:val>
                                        </p:tav>
                                      </p:tavLst>
                                    </p:anim>
                                    <p:anim calcmode="lin" valueType="num">
                                      <p:cBhvr additive="base">
                                        <p:cTn id="24" dur="250"/>
                                        <p:tgtEl>
                                          <p:spTgt spid="9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250"/>
                                        <p:tgtEl>
                                          <p:spTgt spid="97"/>
                                        </p:tgtEl>
                                        <p:attrNameLst>
                                          <p:attrName>ppt_w</p:attrName>
                                        </p:attrNameLst>
                                      </p:cBhvr>
                                      <p:tavLst>
                                        <p:tav tm="0">
                                          <p:val>
                                            <p:strVal val="0"/>
                                          </p:val>
                                        </p:tav>
                                        <p:tav tm="100000">
                                          <p:val>
                                            <p:strVal val="#ppt_w"/>
                                          </p:val>
                                        </p:tav>
                                      </p:tavLst>
                                    </p:anim>
                                    <p:anim calcmode="lin" valueType="num">
                                      <p:cBhvr additive="base">
                                        <p:cTn id="28" dur="250"/>
                                        <p:tgtEl>
                                          <p:spTgt spid="97"/>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nodeType="withEffect">
                                  <p:stCondLst>
                                    <p:cond delay="50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par>
                                <p:cTn id="35" presetID="10" presetClass="entr" presetSubtype="0" fill="hold" nodeType="withEffect">
                                  <p:stCondLst>
                                    <p:cond delay="50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nodeType="withEffect">
                                  <p:stCondLst>
                                    <p:cond delay="50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5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50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grpSp>
        <p:nvGrpSpPr>
          <p:cNvPr id="476" name="Google Shape;476;p28"/>
          <p:cNvGrpSpPr/>
          <p:nvPr/>
        </p:nvGrpSpPr>
        <p:grpSpPr>
          <a:xfrm>
            <a:off x="1149760" y="1340984"/>
            <a:ext cx="2033588" cy="2033588"/>
            <a:chOff x="-1266371" y="4076700"/>
            <a:chExt cx="4165600" cy="4165600"/>
          </a:xfrm>
        </p:grpSpPr>
        <p:sp>
          <p:nvSpPr>
            <p:cNvPr id="477" name="Google Shape;477;p28"/>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78" name="Google Shape;478;p28"/>
            <p:cNvGrpSpPr/>
            <p:nvPr/>
          </p:nvGrpSpPr>
          <p:grpSpPr>
            <a:xfrm>
              <a:off x="-1266371" y="4076700"/>
              <a:ext cx="4165600" cy="4165600"/>
              <a:chOff x="-1266371" y="4076700"/>
              <a:chExt cx="4165600" cy="4165600"/>
            </a:xfrm>
          </p:grpSpPr>
          <p:sp>
            <p:nvSpPr>
              <p:cNvPr id="479" name="Google Shape;479;p28"/>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0" name="Google Shape;480;p28"/>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1" name="Google Shape;481;p28"/>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482" name="Google Shape;482;p28"/>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tr-TR" sz="1400" dirty="0">
                <a:solidFill>
                  <a:schemeClr val="lt1"/>
                </a:solidFill>
                <a:latin typeface="Century Gothic"/>
                <a:ea typeface="Century Gothic"/>
                <a:cs typeface="Century Gothic"/>
                <a:sym typeface="Century Gothic"/>
              </a:rPr>
              <a:t>PART</a:t>
            </a:r>
            <a:r>
              <a:rPr lang="fr-FR" sz="1400" dirty="0">
                <a:solidFill>
                  <a:schemeClr val="lt1"/>
                </a:solidFill>
                <a:latin typeface="Century Gothic"/>
                <a:ea typeface="Century Gothic"/>
                <a:cs typeface="Century Gothic"/>
                <a:sym typeface="Century Gothic"/>
              </a:rPr>
              <a:t>IE </a:t>
            </a:r>
            <a:r>
              <a:rPr lang="fr-FR" sz="1400" dirty="0" smtClean="0">
                <a:solidFill>
                  <a:schemeClr val="lt1"/>
                </a:solidFill>
                <a:latin typeface="Century Gothic"/>
                <a:ea typeface="Century Gothic"/>
                <a:cs typeface="Century Gothic"/>
                <a:sym typeface="Century Gothic"/>
              </a:rPr>
              <a:t>V</a:t>
            </a:r>
            <a:endParaRPr sz="1400" dirty="0">
              <a:solidFill>
                <a:schemeClr val="lt1"/>
              </a:solidFill>
              <a:latin typeface="Century Gothic"/>
              <a:ea typeface="Century Gothic"/>
              <a:cs typeface="Century Gothic"/>
              <a:sym typeface="Century Gothic"/>
            </a:endParaRPr>
          </a:p>
        </p:txBody>
      </p:sp>
      <p:sp>
        <p:nvSpPr>
          <p:cNvPr id="483" name="Google Shape;483;p28"/>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dirty="0" smtClean="0">
                <a:solidFill>
                  <a:schemeClr val="lt1"/>
                </a:solidFill>
                <a:latin typeface="Century Gothic"/>
                <a:ea typeface="Century Gothic"/>
                <a:cs typeface="Century Gothic"/>
                <a:sym typeface="Century Gothic"/>
              </a:rPr>
              <a:t>0</a:t>
            </a:r>
            <a:r>
              <a:rPr lang="fr-FR" sz="5000" b="1" dirty="0">
                <a:solidFill>
                  <a:schemeClr val="lt1"/>
                </a:solidFill>
                <a:latin typeface="Century Gothic"/>
                <a:ea typeface="Century Gothic"/>
                <a:cs typeface="Century Gothic"/>
                <a:sym typeface="Century Gothic"/>
              </a:rPr>
              <a:t>5</a:t>
            </a:r>
            <a:endParaRPr sz="5000" b="1" dirty="0">
              <a:solidFill>
                <a:schemeClr val="lt1"/>
              </a:solidFill>
              <a:latin typeface="Century Gothic"/>
              <a:ea typeface="Century Gothic"/>
              <a:cs typeface="Century Gothic"/>
              <a:sym typeface="Century Gothic"/>
            </a:endParaRPr>
          </a:p>
        </p:txBody>
      </p:sp>
      <p:sp>
        <p:nvSpPr>
          <p:cNvPr id="484" name="Google Shape;484;p28"/>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3600" b="1" dirty="0">
                <a:solidFill>
                  <a:schemeClr val="accent5">
                    <a:lumMod val="50000"/>
                  </a:schemeClr>
                </a:solidFill>
                <a:latin typeface="Century Gothic"/>
                <a:ea typeface="Century Gothic"/>
                <a:cs typeface="Century Gothic"/>
                <a:sym typeface="Century Gothic"/>
              </a:rPr>
              <a:t>DEMONSTRATION</a:t>
            </a:r>
            <a:endParaRPr sz="3600" b="1" dirty="0">
              <a:solidFill>
                <a:schemeClr val="accent5">
                  <a:lumMod val="50000"/>
                </a:schemeClr>
              </a:solidFill>
              <a:latin typeface="Century Gothic"/>
              <a:ea typeface="Century Gothic"/>
              <a:cs typeface="Century Gothic"/>
              <a:sym typeface="Century Gothic"/>
            </a:endParaRPr>
          </a:p>
        </p:txBody>
      </p:sp>
      <p:sp>
        <p:nvSpPr>
          <p:cNvPr id="486" name="Google Shape;486;p28"/>
          <p:cNvSpPr/>
          <p:nvPr/>
        </p:nvSpPr>
        <p:spPr>
          <a:xfrm rot="10800000" flipH="1">
            <a:off x="7249903" y="-757672"/>
            <a:ext cx="1436897" cy="143689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7" name="Google Shape;487;p28"/>
          <p:cNvSpPr/>
          <p:nvPr/>
        </p:nvSpPr>
        <p:spPr>
          <a:xfrm rot="10800000" flipH="1">
            <a:off x="6939105" y="4609823"/>
            <a:ext cx="1442895" cy="1442895"/>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8" name="Google Shape;488;p28"/>
          <p:cNvSpPr/>
          <p:nvPr/>
        </p:nvSpPr>
        <p:spPr>
          <a:xfrm rot="10800000" flipH="1">
            <a:off x="3494315" y="972712"/>
            <a:ext cx="330450" cy="33045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9" name="Google Shape;489;p28"/>
          <p:cNvSpPr/>
          <p:nvPr/>
        </p:nvSpPr>
        <p:spPr>
          <a:xfrm rot="10800000" flipH="1">
            <a:off x="5317016" y="3907550"/>
            <a:ext cx="305943" cy="305943"/>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90" name="Google Shape;490;p28"/>
          <p:cNvSpPr/>
          <p:nvPr/>
        </p:nvSpPr>
        <p:spPr>
          <a:xfrm rot="10800000" flipH="1">
            <a:off x="1267560" y="4125686"/>
            <a:ext cx="175614" cy="17561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91" name="Google Shape;491;p28"/>
          <p:cNvGrpSpPr/>
          <p:nvPr/>
        </p:nvGrpSpPr>
        <p:grpSpPr>
          <a:xfrm>
            <a:off x="3654103" y="2185104"/>
            <a:ext cx="4260056" cy="34289"/>
            <a:chOff x="5029200" y="2769580"/>
            <a:chExt cx="5680075" cy="45719"/>
          </a:xfrm>
        </p:grpSpPr>
        <p:sp>
          <p:nvSpPr>
            <p:cNvPr id="492" name="Google Shape;492;p28"/>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493" name="Google Shape;493;p28"/>
            <p:cNvCxnSpPr/>
            <p:nvPr/>
          </p:nvCxnSpPr>
          <p:spPr>
            <a:xfrm>
              <a:off x="5711825" y="2792439"/>
              <a:ext cx="4997450" cy="0"/>
            </a:xfrm>
            <a:prstGeom prst="straightConnector1">
              <a:avLst/>
            </a:prstGeom>
            <a:noFill/>
            <a:ln w="9525" cap="flat" cmpd="sng">
              <a:solidFill>
                <a:schemeClr val="accent1"/>
              </a:solidFill>
              <a:prstDash val="solid"/>
              <a:miter lim="800000"/>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476"/>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anim calcmode="lin" valueType="num">
                                      <p:cBhvr additive="base">
                                        <p:cTn id="9" dur="500"/>
                                        <p:tgtEl>
                                          <p:spTgt spid="488"/>
                                        </p:tgtEl>
                                        <p:attrNameLst>
                                          <p:attrName>ppt_w</p:attrName>
                                        </p:attrNameLst>
                                      </p:cBhvr>
                                      <p:tavLst>
                                        <p:tav tm="0">
                                          <p:val>
                                            <p:strVal val="0"/>
                                          </p:val>
                                        </p:tav>
                                        <p:tav tm="100000">
                                          <p:val>
                                            <p:strVal val="#ppt_w"/>
                                          </p:val>
                                        </p:tav>
                                      </p:tavLst>
                                    </p:anim>
                                    <p:anim calcmode="lin" valueType="num">
                                      <p:cBhvr additive="base">
                                        <p:cTn id="10" dur="500"/>
                                        <p:tgtEl>
                                          <p:spTgt spid="488"/>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490"/>
                                        </p:tgtEl>
                                        <p:attrNameLst>
                                          <p:attrName>style.visibility</p:attrName>
                                        </p:attrNameLst>
                                      </p:cBhvr>
                                      <p:to>
                                        <p:strVal val="visible"/>
                                      </p:to>
                                    </p:set>
                                    <p:anim calcmode="lin" valueType="num">
                                      <p:cBhvr additive="base">
                                        <p:cTn id="13" dur="500"/>
                                        <p:tgtEl>
                                          <p:spTgt spid="490"/>
                                        </p:tgtEl>
                                        <p:attrNameLst>
                                          <p:attrName>ppt_w</p:attrName>
                                        </p:attrNameLst>
                                      </p:cBhvr>
                                      <p:tavLst>
                                        <p:tav tm="0">
                                          <p:val>
                                            <p:strVal val="0"/>
                                          </p:val>
                                        </p:tav>
                                        <p:tav tm="100000">
                                          <p:val>
                                            <p:strVal val="#ppt_w"/>
                                          </p:val>
                                        </p:tav>
                                      </p:tavLst>
                                    </p:anim>
                                    <p:anim calcmode="lin" valueType="num">
                                      <p:cBhvr additive="base">
                                        <p:cTn id="14" dur="500"/>
                                        <p:tgtEl>
                                          <p:spTgt spid="490"/>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489"/>
                                        </p:tgtEl>
                                        <p:attrNameLst>
                                          <p:attrName>style.visibility</p:attrName>
                                        </p:attrNameLst>
                                      </p:cBhvr>
                                      <p:to>
                                        <p:strVal val="visible"/>
                                      </p:to>
                                    </p:set>
                                    <p:anim calcmode="lin" valueType="num">
                                      <p:cBhvr additive="base">
                                        <p:cTn id="17" dur="500"/>
                                        <p:tgtEl>
                                          <p:spTgt spid="489"/>
                                        </p:tgtEl>
                                        <p:attrNameLst>
                                          <p:attrName>ppt_w</p:attrName>
                                        </p:attrNameLst>
                                      </p:cBhvr>
                                      <p:tavLst>
                                        <p:tav tm="0">
                                          <p:val>
                                            <p:strVal val="0"/>
                                          </p:val>
                                        </p:tav>
                                        <p:tav tm="100000">
                                          <p:val>
                                            <p:strVal val="#ppt_w"/>
                                          </p:val>
                                        </p:tav>
                                      </p:tavLst>
                                    </p:anim>
                                    <p:anim calcmode="lin" valueType="num">
                                      <p:cBhvr additive="base">
                                        <p:cTn id="18" dur="500"/>
                                        <p:tgtEl>
                                          <p:spTgt spid="489"/>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487"/>
                                        </p:tgtEl>
                                        <p:attrNameLst>
                                          <p:attrName>style.visibility</p:attrName>
                                        </p:attrNameLst>
                                      </p:cBhvr>
                                      <p:to>
                                        <p:strVal val="visible"/>
                                      </p:to>
                                    </p:set>
                                    <p:anim calcmode="lin" valueType="num">
                                      <p:cBhvr additive="base">
                                        <p:cTn id="21" dur="500"/>
                                        <p:tgtEl>
                                          <p:spTgt spid="487"/>
                                        </p:tgtEl>
                                        <p:attrNameLst>
                                          <p:attrName>ppt_w</p:attrName>
                                        </p:attrNameLst>
                                      </p:cBhvr>
                                      <p:tavLst>
                                        <p:tav tm="0">
                                          <p:val>
                                            <p:strVal val="0"/>
                                          </p:val>
                                        </p:tav>
                                        <p:tav tm="100000">
                                          <p:val>
                                            <p:strVal val="#ppt_w"/>
                                          </p:val>
                                        </p:tav>
                                      </p:tavLst>
                                    </p:anim>
                                    <p:anim calcmode="lin" valueType="num">
                                      <p:cBhvr additive="base">
                                        <p:cTn id="22" dur="500"/>
                                        <p:tgtEl>
                                          <p:spTgt spid="487"/>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486"/>
                                        </p:tgtEl>
                                        <p:attrNameLst>
                                          <p:attrName>style.visibility</p:attrName>
                                        </p:attrNameLst>
                                      </p:cBhvr>
                                      <p:to>
                                        <p:strVal val="visible"/>
                                      </p:to>
                                    </p:set>
                                    <p:anim calcmode="lin" valueType="num">
                                      <p:cBhvr additive="base">
                                        <p:cTn id="25" dur="500"/>
                                        <p:tgtEl>
                                          <p:spTgt spid="486"/>
                                        </p:tgtEl>
                                        <p:attrNameLst>
                                          <p:attrName>ppt_w</p:attrName>
                                        </p:attrNameLst>
                                      </p:cBhvr>
                                      <p:tavLst>
                                        <p:tav tm="0">
                                          <p:val>
                                            <p:strVal val="0"/>
                                          </p:val>
                                        </p:tav>
                                        <p:tav tm="100000">
                                          <p:val>
                                            <p:strVal val="#ppt_w"/>
                                          </p:val>
                                        </p:tav>
                                      </p:tavLst>
                                    </p:anim>
                                    <p:anim calcmode="lin" valueType="num">
                                      <p:cBhvr additive="base">
                                        <p:cTn id="26" dur="500"/>
                                        <p:tgtEl>
                                          <p:spTgt spid="486"/>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482"/>
                                        </p:tgtEl>
                                        <p:attrNameLst>
                                          <p:attrName>style.visibility</p:attrName>
                                        </p:attrNameLst>
                                      </p:cBhvr>
                                      <p:to>
                                        <p:strVal val="visible"/>
                                      </p:to>
                                    </p:set>
                                    <p:anim calcmode="lin" valueType="num">
                                      <p:cBhvr additive="base">
                                        <p:cTn id="29" dur="500"/>
                                        <p:tgtEl>
                                          <p:spTgt spid="482"/>
                                        </p:tgtEl>
                                        <p:attrNameLst>
                                          <p:attrName>ppt_w</p:attrName>
                                        </p:attrNameLst>
                                      </p:cBhvr>
                                      <p:tavLst>
                                        <p:tav tm="0">
                                          <p:val>
                                            <p:strVal val="0"/>
                                          </p:val>
                                        </p:tav>
                                        <p:tav tm="100000">
                                          <p:val>
                                            <p:strVal val="#ppt_w"/>
                                          </p:val>
                                        </p:tav>
                                      </p:tavLst>
                                    </p:anim>
                                    <p:anim calcmode="lin" valueType="num">
                                      <p:cBhvr additive="base">
                                        <p:cTn id="30" dur="500"/>
                                        <p:tgtEl>
                                          <p:spTgt spid="482"/>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483"/>
                                        </p:tgtEl>
                                        <p:attrNameLst>
                                          <p:attrName>style.visibility</p:attrName>
                                        </p:attrNameLst>
                                      </p:cBhvr>
                                      <p:to>
                                        <p:strVal val="visible"/>
                                      </p:to>
                                    </p:set>
                                    <p:anim calcmode="lin" valueType="num">
                                      <p:cBhvr additive="base">
                                        <p:cTn id="33" dur="500"/>
                                        <p:tgtEl>
                                          <p:spTgt spid="483"/>
                                        </p:tgtEl>
                                        <p:attrNameLst>
                                          <p:attrName>ppt_w</p:attrName>
                                        </p:attrNameLst>
                                      </p:cBhvr>
                                      <p:tavLst>
                                        <p:tav tm="0">
                                          <p:val>
                                            <p:strVal val="0"/>
                                          </p:val>
                                        </p:tav>
                                        <p:tav tm="100000">
                                          <p:val>
                                            <p:strVal val="#ppt_w"/>
                                          </p:val>
                                        </p:tav>
                                      </p:tavLst>
                                    </p:anim>
                                    <p:anim calcmode="lin" valueType="num">
                                      <p:cBhvr additive="base">
                                        <p:cTn id="34" dur="500"/>
                                        <p:tgtEl>
                                          <p:spTgt spid="483"/>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484"/>
                                        </p:tgtEl>
                                        <p:attrNameLst>
                                          <p:attrName>style.visibility</p:attrName>
                                        </p:attrNameLst>
                                      </p:cBhvr>
                                      <p:to>
                                        <p:strVal val="visible"/>
                                      </p:to>
                                    </p:set>
                                    <p:animEffect transition="in" filter="fade">
                                      <p:cBhvr>
                                        <p:cTn id="37" dur="500"/>
                                        <p:tgtEl>
                                          <p:spTgt spid="484"/>
                                        </p:tgtEl>
                                      </p:cBhvr>
                                    </p:animEffect>
                                  </p:childTnLst>
                                </p:cTn>
                              </p:par>
                              <p:par>
                                <p:cTn id="38" presetID="10" presetClass="entr" presetSubtype="0" fill="hold" nodeType="withEffect">
                                  <p:stCondLst>
                                    <p:cond delay="0"/>
                                  </p:stCondLst>
                                  <p:childTnLst>
                                    <p:set>
                                      <p:cBhvr>
                                        <p:cTn id="39" dur="1" fill="hold">
                                          <p:stCondLst>
                                            <p:cond delay="0"/>
                                          </p:stCondLst>
                                        </p:cTn>
                                        <p:tgtEl>
                                          <p:spTgt spid="491"/>
                                        </p:tgtEl>
                                        <p:attrNameLst>
                                          <p:attrName>style.visibility</p:attrName>
                                        </p:attrNameLst>
                                      </p:cBhvr>
                                      <p:to>
                                        <p:strVal val="visible"/>
                                      </p:to>
                                    </p:set>
                                    <p:animEffect transition="in" filter="fade">
                                      <p:cBhvr>
                                        <p:cTn id="40" dur="500"/>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8" name="Google Shape;748;p39"/>
          <p:cNvSpPr/>
          <p:nvPr/>
        </p:nvSpPr>
        <p:spPr>
          <a:xfrm rot="10800000" flipH="1">
            <a:off x="785870" y="1817102"/>
            <a:ext cx="311624" cy="31162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49" name="Google Shape;749;p39"/>
          <p:cNvSpPr/>
          <p:nvPr/>
        </p:nvSpPr>
        <p:spPr>
          <a:xfrm rot="10800000" flipH="1">
            <a:off x="7944520" y="4415168"/>
            <a:ext cx="641417" cy="64141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0" name="Google Shape;750;p39"/>
          <p:cNvSpPr/>
          <p:nvPr/>
        </p:nvSpPr>
        <p:spPr>
          <a:xfrm rot="10800000" flipH="1">
            <a:off x="777309" y="-452250"/>
            <a:ext cx="1070042" cy="107004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1" name="Google Shape;751;p39"/>
          <p:cNvSpPr txBox="1"/>
          <p:nvPr/>
        </p:nvSpPr>
        <p:spPr>
          <a:xfrm>
            <a:off x="1595120" y="1701065"/>
            <a:ext cx="5782800" cy="1005026"/>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6000" b="1" dirty="0">
                <a:solidFill>
                  <a:srgbClr val="3F3F3F"/>
                </a:solidFill>
                <a:latin typeface="Century Gothic"/>
                <a:ea typeface="Century Gothic"/>
                <a:cs typeface="Century Gothic"/>
                <a:sym typeface="Century Gothic"/>
              </a:rPr>
              <a:t>CONCLUSION</a:t>
            </a:r>
            <a:endParaRPr sz="6600" b="1" dirty="0">
              <a:solidFill>
                <a:srgbClr val="3F3F3F"/>
              </a:solidFill>
              <a:latin typeface="Century Gothic"/>
              <a:ea typeface="Century Gothic"/>
              <a:cs typeface="Century Gothic"/>
              <a:sym typeface="Century Gothic"/>
            </a:endParaRPr>
          </a:p>
        </p:txBody>
      </p:sp>
      <p:sp>
        <p:nvSpPr>
          <p:cNvPr id="752" name="Google Shape;752;p39"/>
          <p:cNvSpPr/>
          <p:nvPr/>
        </p:nvSpPr>
        <p:spPr>
          <a:xfrm rot="10800000" flipH="1">
            <a:off x="5304928" y="4188080"/>
            <a:ext cx="227088" cy="22708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4" name="Google Shape;754;p39"/>
          <p:cNvGrpSpPr/>
          <p:nvPr/>
        </p:nvGrpSpPr>
        <p:grpSpPr>
          <a:xfrm>
            <a:off x="-949778" y="3057525"/>
            <a:ext cx="3124200" cy="3124200"/>
            <a:chOff x="-1266371" y="4076700"/>
            <a:chExt cx="4165600" cy="4165600"/>
          </a:xfrm>
        </p:grpSpPr>
        <p:sp>
          <p:nvSpPr>
            <p:cNvPr id="755" name="Google Shape;755;p39"/>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6" name="Google Shape;756;p39"/>
            <p:cNvGrpSpPr/>
            <p:nvPr/>
          </p:nvGrpSpPr>
          <p:grpSpPr>
            <a:xfrm>
              <a:off x="-1266371" y="4076700"/>
              <a:ext cx="4165600" cy="4165600"/>
              <a:chOff x="-1266371" y="4076700"/>
              <a:chExt cx="4165600" cy="4165600"/>
            </a:xfrm>
          </p:grpSpPr>
          <p:sp>
            <p:nvSpPr>
              <p:cNvPr id="757" name="Google Shape;757;p39"/>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8" name="Google Shape;758;p39"/>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9" name="Google Shape;759;p39"/>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0" name="Google Shape;760;p39"/>
          <p:cNvGrpSpPr/>
          <p:nvPr/>
        </p:nvGrpSpPr>
        <p:grpSpPr>
          <a:xfrm>
            <a:off x="6843032" y="-1530568"/>
            <a:ext cx="4097111" cy="4162338"/>
            <a:chOff x="9124043" y="-2040757"/>
            <a:chExt cx="5462814" cy="5549784"/>
          </a:xfrm>
        </p:grpSpPr>
        <p:sp>
          <p:nvSpPr>
            <p:cNvPr id="761" name="Google Shape;761;p39"/>
            <p:cNvSpPr/>
            <p:nvPr/>
          </p:nvSpPr>
          <p:spPr>
            <a:xfrm>
              <a:off x="9471164" y="-1684282"/>
              <a:ext cx="4768572" cy="47685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62" name="Google Shape;762;p39"/>
            <p:cNvGrpSpPr/>
            <p:nvPr/>
          </p:nvGrpSpPr>
          <p:grpSpPr>
            <a:xfrm>
              <a:off x="9124043" y="-2040757"/>
              <a:ext cx="5462814" cy="5549784"/>
              <a:chOff x="9124043" y="-2040757"/>
              <a:chExt cx="5462814" cy="5549784"/>
            </a:xfrm>
          </p:grpSpPr>
          <p:sp>
            <p:nvSpPr>
              <p:cNvPr id="763" name="Google Shape;763;p39"/>
              <p:cNvSpPr/>
              <p:nvPr/>
            </p:nvSpPr>
            <p:spPr>
              <a:xfrm>
                <a:off x="11447915" y="334710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4" name="Google Shape;764;p39"/>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5" name="Google Shape;765;p39"/>
              <p:cNvSpPr/>
              <p:nvPr/>
            </p:nvSpPr>
            <p:spPr>
              <a:xfrm>
                <a:off x="12552815" y="-2009573"/>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769" name="Google Shape;769;p39"/>
          <p:cNvSpPr/>
          <p:nvPr/>
        </p:nvSpPr>
        <p:spPr>
          <a:xfrm rot="10800000" flipH="1">
            <a:off x="6460565" y="991066"/>
            <a:ext cx="122126" cy="122126"/>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81663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754"/>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760"/>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748"/>
                                        </p:tgtEl>
                                        <p:attrNameLst>
                                          <p:attrName>style.visibility</p:attrName>
                                        </p:attrNameLst>
                                      </p:cBhvr>
                                      <p:to>
                                        <p:strVal val="visible"/>
                                      </p:to>
                                    </p:set>
                                    <p:anim calcmode="lin" valueType="num">
                                      <p:cBhvr additive="base">
                                        <p:cTn id="11" dur="250"/>
                                        <p:tgtEl>
                                          <p:spTgt spid="748"/>
                                        </p:tgtEl>
                                        <p:attrNameLst>
                                          <p:attrName>ppt_w</p:attrName>
                                        </p:attrNameLst>
                                      </p:cBhvr>
                                      <p:tavLst>
                                        <p:tav tm="0">
                                          <p:val>
                                            <p:strVal val="0"/>
                                          </p:val>
                                        </p:tav>
                                        <p:tav tm="100000">
                                          <p:val>
                                            <p:strVal val="#ppt_w"/>
                                          </p:val>
                                        </p:tav>
                                      </p:tavLst>
                                    </p:anim>
                                    <p:anim calcmode="lin" valueType="num">
                                      <p:cBhvr additive="base">
                                        <p:cTn id="12" dur="250"/>
                                        <p:tgtEl>
                                          <p:spTgt spid="7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752"/>
                                        </p:tgtEl>
                                        <p:attrNameLst>
                                          <p:attrName>style.visibility</p:attrName>
                                        </p:attrNameLst>
                                      </p:cBhvr>
                                      <p:to>
                                        <p:strVal val="visible"/>
                                      </p:to>
                                    </p:set>
                                    <p:anim calcmode="lin" valueType="num">
                                      <p:cBhvr additive="base">
                                        <p:cTn id="15" dur="250"/>
                                        <p:tgtEl>
                                          <p:spTgt spid="752"/>
                                        </p:tgtEl>
                                        <p:attrNameLst>
                                          <p:attrName>ppt_w</p:attrName>
                                        </p:attrNameLst>
                                      </p:cBhvr>
                                      <p:tavLst>
                                        <p:tav tm="0">
                                          <p:val>
                                            <p:strVal val="0"/>
                                          </p:val>
                                        </p:tav>
                                        <p:tav tm="100000">
                                          <p:val>
                                            <p:strVal val="#ppt_w"/>
                                          </p:val>
                                        </p:tav>
                                      </p:tavLst>
                                    </p:anim>
                                    <p:anim calcmode="lin" valueType="num">
                                      <p:cBhvr additive="base">
                                        <p:cTn id="16" dur="250"/>
                                        <p:tgtEl>
                                          <p:spTgt spid="75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69"/>
                                        </p:tgtEl>
                                        <p:attrNameLst>
                                          <p:attrName>style.visibility</p:attrName>
                                        </p:attrNameLst>
                                      </p:cBhvr>
                                      <p:to>
                                        <p:strVal val="visible"/>
                                      </p:to>
                                    </p:set>
                                    <p:anim calcmode="lin" valueType="num">
                                      <p:cBhvr additive="base">
                                        <p:cTn id="19" dur="250"/>
                                        <p:tgtEl>
                                          <p:spTgt spid="769"/>
                                        </p:tgtEl>
                                        <p:attrNameLst>
                                          <p:attrName>ppt_w</p:attrName>
                                        </p:attrNameLst>
                                      </p:cBhvr>
                                      <p:tavLst>
                                        <p:tav tm="0">
                                          <p:val>
                                            <p:strVal val="0"/>
                                          </p:val>
                                        </p:tav>
                                        <p:tav tm="100000">
                                          <p:val>
                                            <p:strVal val="#ppt_w"/>
                                          </p:val>
                                        </p:tav>
                                      </p:tavLst>
                                    </p:anim>
                                    <p:anim calcmode="lin" valueType="num">
                                      <p:cBhvr additive="base">
                                        <p:cTn id="20" dur="250"/>
                                        <p:tgtEl>
                                          <p:spTgt spid="7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749"/>
                                        </p:tgtEl>
                                        <p:attrNameLst>
                                          <p:attrName>style.visibility</p:attrName>
                                        </p:attrNameLst>
                                      </p:cBhvr>
                                      <p:to>
                                        <p:strVal val="visible"/>
                                      </p:to>
                                    </p:set>
                                    <p:anim calcmode="lin" valueType="num">
                                      <p:cBhvr additive="base">
                                        <p:cTn id="23" dur="250"/>
                                        <p:tgtEl>
                                          <p:spTgt spid="749"/>
                                        </p:tgtEl>
                                        <p:attrNameLst>
                                          <p:attrName>ppt_w</p:attrName>
                                        </p:attrNameLst>
                                      </p:cBhvr>
                                      <p:tavLst>
                                        <p:tav tm="0">
                                          <p:val>
                                            <p:strVal val="0"/>
                                          </p:val>
                                        </p:tav>
                                        <p:tav tm="100000">
                                          <p:val>
                                            <p:strVal val="#ppt_w"/>
                                          </p:val>
                                        </p:tav>
                                      </p:tavLst>
                                    </p:anim>
                                    <p:anim calcmode="lin" valueType="num">
                                      <p:cBhvr additive="base">
                                        <p:cTn id="24" dur="250"/>
                                        <p:tgtEl>
                                          <p:spTgt spid="74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750"/>
                                        </p:tgtEl>
                                        <p:attrNameLst>
                                          <p:attrName>style.visibility</p:attrName>
                                        </p:attrNameLst>
                                      </p:cBhvr>
                                      <p:to>
                                        <p:strVal val="visible"/>
                                      </p:to>
                                    </p:set>
                                    <p:anim calcmode="lin" valueType="num">
                                      <p:cBhvr additive="base">
                                        <p:cTn id="27" dur="250"/>
                                        <p:tgtEl>
                                          <p:spTgt spid="750"/>
                                        </p:tgtEl>
                                        <p:attrNameLst>
                                          <p:attrName>ppt_w</p:attrName>
                                        </p:attrNameLst>
                                      </p:cBhvr>
                                      <p:tavLst>
                                        <p:tav tm="0">
                                          <p:val>
                                            <p:strVal val="0"/>
                                          </p:val>
                                        </p:tav>
                                        <p:tav tm="100000">
                                          <p:val>
                                            <p:strVal val="#ppt_w"/>
                                          </p:val>
                                        </p:tav>
                                      </p:tavLst>
                                    </p:anim>
                                    <p:anim calcmode="lin" valueType="num">
                                      <p:cBhvr additive="base">
                                        <p:cTn id="28" dur="250"/>
                                        <p:tgtEl>
                                          <p:spTgt spid="750"/>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751"/>
                                        </p:tgtEl>
                                        <p:attrNameLst>
                                          <p:attrName>style.visibility</p:attrName>
                                        </p:attrNameLst>
                                      </p:cBhvr>
                                      <p:to>
                                        <p:strVal val="visible"/>
                                      </p:to>
                                    </p:set>
                                    <p:animEffect transition="in" filter="fade">
                                      <p:cBhvr>
                                        <p:cTn id="31"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9"/>
          <p:cNvSpPr txBox="1"/>
          <p:nvPr/>
        </p:nvSpPr>
        <p:spPr>
          <a:xfrm>
            <a:off x="1791774" y="689025"/>
            <a:ext cx="4602480" cy="638912"/>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2800" dirty="0">
                <a:solidFill>
                  <a:schemeClr val="accent5">
                    <a:lumMod val="50000"/>
                  </a:schemeClr>
                </a:solidFill>
                <a:latin typeface="Century Gothic"/>
                <a:ea typeface="Century Gothic"/>
                <a:cs typeface="Century Gothic"/>
                <a:sym typeface="Century Gothic"/>
              </a:rPr>
              <a:t>Merci de votre attention </a:t>
            </a:r>
            <a:endParaRPr sz="2800" dirty="0">
              <a:solidFill>
                <a:schemeClr val="accent5">
                  <a:lumMod val="50000"/>
                </a:schemeClr>
              </a:solidFill>
              <a:latin typeface="Century Gothic"/>
              <a:ea typeface="Century Gothic"/>
              <a:cs typeface="Century Gothic"/>
              <a:sym typeface="Century Gothic"/>
            </a:endParaRPr>
          </a:p>
        </p:txBody>
      </p:sp>
      <p:sp>
        <p:nvSpPr>
          <p:cNvPr id="748" name="Google Shape;748;p39"/>
          <p:cNvSpPr/>
          <p:nvPr/>
        </p:nvSpPr>
        <p:spPr>
          <a:xfrm rot="10800000" flipH="1">
            <a:off x="1535727" y="2571751"/>
            <a:ext cx="311624" cy="31162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49" name="Google Shape;749;p39"/>
          <p:cNvSpPr/>
          <p:nvPr/>
        </p:nvSpPr>
        <p:spPr>
          <a:xfrm rot="10800000" flipH="1">
            <a:off x="7944520" y="4415168"/>
            <a:ext cx="641417" cy="64141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0" name="Google Shape;750;p39"/>
          <p:cNvSpPr/>
          <p:nvPr/>
        </p:nvSpPr>
        <p:spPr>
          <a:xfrm rot="10800000" flipH="1">
            <a:off x="777309" y="-452250"/>
            <a:ext cx="1070042" cy="107004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1" name="Google Shape;751;p39"/>
          <p:cNvSpPr txBox="1"/>
          <p:nvPr/>
        </p:nvSpPr>
        <p:spPr>
          <a:xfrm>
            <a:off x="2083934" y="2061404"/>
            <a:ext cx="5239342" cy="1005026"/>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6000" b="1" dirty="0">
                <a:solidFill>
                  <a:srgbClr val="3F3F3F"/>
                </a:solidFill>
                <a:latin typeface="Century Gothic"/>
                <a:ea typeface="Century Gothic"/>
                <a:cs typeface="Century Gothic"/>
                <a:sym typeface="Century Gothic"/>
              </a:rPr>
              <a:t>QUESTIONS ?</a:t>
            </a:r>
            <a:endParaRPr sz="6600" b="1" dirty="0">
              <a:solidFill>
                <a:srgbClr val="3F3F3F"/>
              </a:solidFill>
              <a:latin typeface="Century Gothic"/>
              <a:ea typeface="Century Gothic"/>
              <a:cs typeface="Century Gothic"/>
              <a:sym typeface="Century Gothic"/>
            </a:endParaRPr>
          </a:p>
        </p:txBody>
      </p:sp>
      <p:sp>
        <p:nvSpPr>
          <p:cNvPr id="752" name="Google Shape;752;p39"/>
          <p:cNvSpPr/>
          <p:nvPr/>
        </p:nvSpPr>
        <p:spPr>
          <a:xfrm rot="10800000" flipH="1">
            <a:off x="5304928" y="4188080"/>
            <a:ext cx="227088" cy="22708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4" name="Google Shape;754;p39"/>
          <p:cNvGrpSpPr/>
          <p:nvPr/>
        </p:nvGrpSpPr>
        <p:grpSpPr>
          <a:xfrm>
            <a:off x="-949778" y="3057525"/>
            <a:ext cx="3124200" cy="3124200"/>
            <a:chOff x="-1266371" y="4076700"/>
            <a:chExt cx="4165600" cy="4165600"/>
          </a:xfrm>
        </p:grpSpPr>
        <p:sp>
          <p:nvSpPr>
            <p:cNvPr id="755" name="Google Shape;755;p39"/>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6" name="Google Shape;756;p39"/>
            <p:cNvGrpSpPr/>
            <p:nvPr/>
          </p:nvGrpSpPr>
          <p:grpSpPr>
            <a:xfrm>
              <a:off x="-1266371" y="4076700"/>
              <a:ext cx="4165600" cy="4165600"/>
              <a:chOff x="-1266371" y="4076700"/>
              <a:chExt cx="4165600" cy="4165600"/>
            </a:xfrm>
          </p:grpSpPr>
          <p:sp>
            <p:nvSpPr>
              <p:cNvPr id="757" name="Google Shape;757;p39"/>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8" name="Google Shape;758;p39"/>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9" name="Google Shape;759;p39"/>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0" name="Google Shape;760;p39"/>
          <p:cNvGrpSpPr/>
          <p:nvPr/>
        </p:nvGrpSpPr>
        <p:grpSpPr>
          <a:xfrm>
            <a:off x="6843032" y="-1530568"/>
            <a:ext cx="4097111" cy="4162338"/>
            <a:chOff x="9124043" y="-2040757"/>
            <a:chExt cx="5462814" cy="5549784"/>
          </a:xfrm>
        </p:grpSpPr>
        <p:sp>
          <p:nvSpPr>
            <p:cNvPr id="761" name="Google Shape;761;p39"/>
            <p:cNvSpPr/>
            <p:nvPr/>
          </p:nvSpPr>
          <p:spPr>
            <a:xfrm>
              <a:off x="9471164" y="-1684282"/>
              <a:ext cx="4768572" cy="47685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62" name="Google Shape;762;p39"/>
            <p:cNvGrpSpPr/>
            <p:nvPr/>
          </p:nvGrpSpPr>
          <p:grpSpPr>
            <a:xfrm>
              <a:off x="9124043" y="-2040757"/>
              <a:ext cx="5462814" cy="5549784"/>
              <a:chOff x="9124043" y="-2040757"/>
              <a:chExt cx="5462814" cy="5549784"/>
            </a:xfrm>
          </p:grpSpPr>
          <p:sp>
            <p:nvSpPr>
              <p:cNvPr id="763" name="Google Shape;763;p39"/>
              <p:cNvSpPr/>
              <p:nvPr/>
            </p:nvSpPr>
            <p:spPr>
              <a:xfrm>
                <a:off x="11447915" y="334710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4" name="Google Shape;764;p39"/>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5" name="Google Shape;765;p39"/>
              <p:cNvSpPr/>
              <p:nvPr/>
            </p:nvSpPr>
            <p:spPr>
              <a:xfrm>
                <a:off x="12552815" y="-2009573"/>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6" name="Google Shape;766;p39"/>
          <p:cNvGrpSpPr/>
          <p:nvPr/>
        </p:nvGrpSpPr>
        <p:grpSpPr>
          <a:xfrm>
            <a:off x="2083934" y="1302553"/>
            <a:ext cx="4896365" cy="34289"/>
            <a:chOff x="5029200" y="2769580"/>
            <a:chExt cx="6528487" cy="45719"/>
          </a:xfrm>
        </p:grpSpPr>
        <p:sp>
          <p:nvSpPr>
            <p:cNvPr id="767" name="Google Shape;767;p39"/>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768" name="Google Shape;768;p39"/>
            <p:cNvCxnSpPr/>
            <p:nvPr/>
          </p:nvCxnSpPr>
          <p:spPr>
            <a:xfrm>
              <a:off x="5711825" y="2792439"/>
              <a:ext cx="5845862" cy="0"/>
            </a:xfrm>
            <a:prstGeom prst="straightConnector1">
              <a:avLst/>
            </a:prstGeom>
            <a:noFill/>
            <a:ln w="9525" cap="flat" cmpd="sng">
              <a:solidFill>
                <a:schemeClr val="accent1"/>
              </a:solidFill>
              <a:prstDash val="solid"/>
              <a:miter lim="800000"/>
              <a:headEnd type="none" w="sm" len="sm"/>
              <a:tailEnd type="none" w="sm" len="sm"/>
            </a:ln>
          </p:spPr>
        </p:cxnSp>
      </p:grpSp>
      <p:sp>
        <p:nvSpPr>
          <p:cNvPr id="769" name="Google Shape;769;p39"/>
          <p:cNvSpPr/>
          <p:nvPr/>
        </p:nvSpPr>
        <p:spPr>
          <a:xfrm rot="10800000" flipH="1">
            <a:off x="6460565" y="991066"/>
            <a:ext cx="122126" cy="122126"/>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754"/>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760"/>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748"/>
                                        </p:tgtEl>
                                        <p:attrNameLst>
                                          <p:attrName>style.visibility</p:attrName>
                                        </p:attrNameLst>
                                      </p:cBhvr>
                                      <p:to>
                                        <p:strVal val="visible"/>
                                      </p:to>
                                    </p:set>
                                    <p:anim calcmode="lin" valueType="num">
                                      <p:cBhvr additive="base">
                                        <p:cTn id="11" dur="250"/>
                                        <p:tgtEl>
                                          <p:spTgt spid="748"/>
                                        </p:tgtEl>
                                        <p:attrNameLst>
                                          <p:attrName>ppt_w</p:attrName>
                                        </p:attrNameLst>
                                      </p:cBhvr>
                                      <p:tavLst>
                                        <p:tav tm="0">
                                          <p:val>
                                            <p:strVal val="0"/>
                                          </p:val>
                                        </p:tav>
                                        <p:tav tm="100000">
                                          <p:val>
                                            <p:strVal val="#ppt_w"/>
                                          </p:val>
                                        </p:tav>
                                      </p:tavLst>
                                    </p:anim>
                                    <p:anim calcmode="lin" valueType="num">
                                      <p:cBhvr additive="base">
                                        <p:cTn id="12" dur="250"/>
                                        <p:tgtEl>
                                          <p:spTgt spid="7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752"/>
                                        </p:tgtEl>
                                        <p:attrNameLst>
                                          <p:attrName>style.visibility</p:attrName>
                                        </p:attrNameLst>
                                      </p:cBhvr>
                                      <p:to>
                                        <p:strVal val="visible"/>
                                      </p:to>
                                    </p:set>
                                    <p:anim calcmode="lin" valueType="num">
                                      <p:cBhvr additive="base">
                                        <p:cTn id="15" dur="250"/>
                                        <p:tgtEl>
                                          <p:spTgt spid="752"/>
                                        </p:tgtEl>
                                        <p:attrNameLst>
                                          <p:attrName>ppt_w</p:attrName>
                                        </p:attrNameLst>
                                      </p:cBhvr>
                                      <p:tavLst>
                                        <p:tav tm="0">
                                          <p:val>
                                            <p:strVal val="0"/>
                                          </p:val>
                                        </p:tav>
                                        <p:tav tm="100000">
                                          <p:val>
                                            <p:strVal val="#ppt_w"/>
                                          </p:val>
                                        </p:tav>
                                      </p:tavLst>
                                    </p:anim>
                                    <p:anim calcmode="lin" valueType="num">
                                      <p:cBhvr additive="base">
                                        <p:cTn id="16" dur="250"/>
                                        <p:tgtEl>
                                          <p:spTgt spid="75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69"/>
                                        </p:tgtEl>
                                        <p:attrNameLst>
                                          <p:attrName>style.visibility</p:attrName>
                                        </p:attrNameLst>
                                      </p:cBhvr>
                                      <p:to>
                                        <p:strVal val="visible"/>
                                      </p:to>
                                    </p:set>
                                    <p:anim calcmode="lin" valueType="num">
                                      <p:cBhvr additive="base">
                                        <p:cTn id="19" dur="250"/>
                                        <p:tgtEl>
                                          <p:spTgt spid="769"/>
                                        </p:tgtEl>
                                        <p:attrNameLst>
                                          <p:attrName>ppt_w</p:attrName>
                                        </p:attrNameLst>
                                      </p:cBhvr>
                                      <p:tavLst>
                                        <p:tav tm="0">
                                          <p:val>
                                            <p:strVal val="0"/>
                                          </p:val>
                                        </p:tav>
                                        <p:tav tm="100000">
                                          <p:val>
                                            <p:strVal val="#ppt_w"/>
                                          </p:val>
                                        </p:tav>
                                      </p:tavLst>
                                    </p:anim>
                                    <p:anim calcmode="lin" valueType="num">
                                      <p:cBhvr additive="base">
                                        <p:cTn id="20" dur="250"/>
                                        <p:tgtEl>
                                          <p:spTgt spid="7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749"/>
                                        </p:tgtEl>
                                        <p:attrNameLst>
                                          <p:attrName>style.visibility</p:attrName>
                                        </p:attrNameLst>
                                      </p:cBhvr>
                                      <p:to>
                                        <p:strVal val="visible"/>
                                      </p:to>
                                    </p:set>
                                    <p:anim calcmode="lin" valueType="num">
                                      <p:cBhvr additive="base">
                                        <p:cTn id="23" dur="250"/>
                                        <p:tgtEl>
                                          <p:spTgt spid="749"/>
                                        </p:tgtEl>
                                        <p:attrNameLst>
                                          <p:attrName>ppt_w</p:attrName>
                                        </p:attrNameLst>
                                      </p:cBhvr>
                                      <p:tavLst>
                                        <p:tav tm="0">
                                          <p:val>
                                            <p:strVal val="0"/>
                                          </p:val>
                                        </p:tav>
                                        <p:tav tm="100000">
                                          <p:val>
                                            <p:strVal val="#ppt_w"/>
                                          </p:val>
                                        </p:tav>
                                      </p:tavLst>
                                    </p:anim>
                                    <p:anim calcmode="lin" valueType="num">
                                      <p:cBhvr additive="base">
                                        <p:cTn id="24" dur="250"/>
                                        <p:tgtEl>
                                          <p:spTgt spid="74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750"/>
                                        </p:tgtEl>
                                        <p:attrNameLst>
                                          <p:attrName>style.visibility</p:attrName>
                                        </p:attrNameLst>
                                      </p:cBhvr>
                                      <p:to>
                                        <p:strVal val="visible"/>
                                      </p:to>
                                    </p:set>
                                    <p:anim calcmode="lin" valueType="num">
                                      <p:cBhvr additive="base">
                                        <p:cTn id="27" dur="250"/>
                                        <p:tgtEl>
                                          <p:spTgt spid="750"/>
                                        </p:tgtEl>
                                        <p:attrNameLst>
                                          <p:attrName>ppt_w</p:attrName>
                                        </p:attrNameLst>
                                      </p:cBhvr>
                                      <p:tavLst>
                                        <p:tav tm="0">
                                          <p:val>
                                            <p:strVal val="0"/>
                                          </p:val>
                                        </p:tav>
                                        <p:tav tm="100000">
                                          <p:val>
                                            <p:strVal val="#ppt_w"/>
                                          </p:val>
                                        </p:tav>
                                      </p:tavLst>
                                    </p:anim>
                                    <p:anim calcmode="lin" valueType="num">
                                      <p:cBhvr additive="base">
                                        <p:cTn id="28" dur="250"/>
                                        <p:tgtEl>
                                          <p:spTgt spid="750"/>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747"/>
                                        </p:tgtEl>
                                        <p:attrNameLst>
                                          <p:attrName>style.visibility</p:attrName>
                                        </p:attrNameLst>
                                      </p:cBhvr>
                                      <p:to>
                                        <p:strVal val="visible"/>
                                      </p:to>
                                    </p:set>
                                    <p:animEffect transition="in" filter="fade">
                                      <p:cBhvr>
                                        <p:cTn id="31" dur="500"/>
                                        <p:tgtEl>
                                          <p:spTgt spid="747"/>
                                        </p:tgtEl>
                                      </p:cBhvr>
                                    </p:animEffect>
                                  </p:childTnLst>
                                </p:cTn>
                              </p:par>
                              <p:par>
                                <p:cTn id="32" presetID="10" presetClass="entr" presetSubtype="0" fill="hold" nodeType="withEffect">
                                  <p:stCondLst>
                                    <p:cond delay="500"/>
                                  </p:stCondLst>
                                  <p:childTnLst>
                                    <p:set>
                                      <p:cBhvr>
                                        <p:cTn id="33" dur="1" fill="hold">
                                          <p:stCondLst>
                                            <p:cond delay="0"/>
                                          </p:stCondLst>
                                        </p:cTn>
                                        <p:tgtEl>
                                          <p:spTgt spid="751"/>
                                        </p:tgtEl>
                                        <p:attrNameLst>
                                          <p:attrName>style.visibility</p:attrName>
                                        </p:attrNameLst>
                                      </p:cBhvr>
                                      <p:to>
                                        <p:strVal val="visible"/>
                                      </p:to>
                                    </p:set>
                                    <p:animEffect transition="in" filter="fade">
                                      <p:cBhvr>
                                        <p:cTn id="34" dur="500"/>
                                        <p:tgtEl>
                                          <p:spTgt spid="751"/>
                                        </p:tgtEl>
                                      </p:cBhvr>
                                    </p:animEffect>
                                  </p:childTnLst>
                                </p:cTn>
                              </p:par>
                              <p:par>
                                <p:cTn id="35" presetID="10" presetClass="entr" presetSubtype="0" fill="hold" nodeType="withEffect">
                                  <p:stCondLst>
                                    <p:cond delay="500"/>
                                  </p:stCondLst>
                                  <p:childTnLst>
                                    <p:set>
                                      <p:cBhvr>
                                        <p:cTn id="36" dur="1" fill="hold">
                                          <p:stCondLst>
                                            <p:cond delay="0"/>
                                          </p:stCondLst>
                                        </p:cTn>
                                        <p:tgtEl>
                                          <p:spTgt spid="766"/>
                                        </p:tgtEl>
                                        <p:attrNameLst>
                                          <p:attrName>style.visibility</p:attrName>
                                        </p:attrNameLst>
                                      </p:cBhvr>
                                      <p:to>
                                        <p:strVal val="visible"/>
                                      </p:to>
                                    </p:set>
                                    <p:animEffect transition="in" filter="fade">
                                      <p:cBhvr>
                                        <p:cTn id="37" dur="500"/>
                                        <p:tgtEl>
                                          <p:spTgt spid="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8" name="Google Shape;748;p39"/>
          <p:cNvSpPr/>
          <p:nvPr/>
        </p:nvSpPr>
        <p:spPr>
          <a:xfrm rot="10800000" flipH="1">
            <a:off x="621497" y="2001593"/>
            <a:ext cx="311624" cy="31162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49" name="Google Shape;749;p39"/>
          <p:cNvSpPr/>
          <p:nvPr/>
        </p:nvSpPr>
        <p:spPr>
          <a:xfrm rot="10800000" flipH="1">
            <a:off x="7944520" y="4415168"/>
            <a:ext cx="641417" cy="64141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0" name="Google Shape;750;p39"/>
          <p:cNvSpPr/>
          <p:nvPr/>
        </p:nvSpPr>
        <p:spPr>
          <a:xfrm rot="10800000" flipH="1">
            <a:off x="777309" y="-452250"/>
            <a:ext cx="1070042" cy="107004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1" name="Google Shape;751;p39"/>
          <p:cNvSpPr txBox="1"/>
          <p:nvPr/>
        </p:nvSpPr>
        <p:spPr>
          <a:xfrm>
            <a:off x="1210223" y="1901192"/>
            <a:ext cx="6269937" cy="1005026"/>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6000" b="1" dirty="0">
                <a:solidFill>
                  <a:srgbClr val="3F3F3F"/>
                </a:solidFill>
                <a:latin typeface="Century Gothic"/>
                <a:ea typeface="Century Gothic"/>
                <a:cs typeface="Century Gothic"/>
                <a:sym typeface="Century Gothic"/>
              </a:rPr>
              <a:t>REMERCIEMENTS</a:t>
            </a:r>
            <a:endParaRPr sz="6600" b="1" dirty="0">
              <a:solidFill>
                <a:srgbClr val="3F3F3F"/>
              </a:solidFill>
              <a:latin typeface="Century Gothic"/>
              <a:ea typeface="Century Gothic"/>
              <a:cs typeface="Century Gothic"/>
              <a:sym typeface="Century Gothic"/>
            </a:endParaRPr>
          </a:p>
        </p:txBody>
      </p:sp>
      <p:sp>
        <p:nvSpPr>
          <p:cNvPr id="752" name="Google Shape;752;p39"/>
          <p:cNvSpPr/>
          <p:nvPr/>
        </p:nvSpPr>
        <p:spPr>
          <a:xfrm rot="10800000" flipH="1">
            <a:off x="5304928" y="4188080"/>
            <a:ext cx="227088" cy="22708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4" name="Google Shape;754;p39"/>
          <p:cNvGrpSpPr/>
          <p:nvPr/>
        </p:nvGrpSpPr>
        <p:grpSpPr>
          <a:xfrm>
            <a:off x="-949778" y="3057525"/>
            <a:ext cx="3124200" cy="3124200"/>
            <a:chOff x="-1266371" y="4076700"/>
            <a:chExt cx="4165600" cy="4165600"/>
          </a:xfrm>
        </p:grpSpPr>
        <p:sp>
          <p:nvSpPr>
            <p:cNvPr id="755" name="Google Shape;755;p39"/>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6" name="Google Shape;756;p39"/>
            <p:cNvGrpSpPr/>
            <p:nvPr/>
          </p:nvGrpSpPr>
          <p:grpSpPr>
            <a:xfrm>
              <a:off x="-1266371" y="4076700"/>
              <a:ext cx="4165600" cy="4165600"/>
              <a:chOff x="-1266371" y="4076700"/>
              <a:chExt cx="4165600" cy="4165600"/>
            </a:xfrm>
          </p:grpSpPr>
          <p:sp>
            <p:nvSpPr>
              <p:cNvPr id="757" name="Google Shape;757;p39"/>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8" name="Google Shape;758;p39"/>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9" name="Google Shape;759;p39"/>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0" name="Google Shape;760;p39"/>
          <p:cNvGrpSpPr/>
          <p:nvPr/>
        </p:nvGrpSpPr>
        <p:grpSpPr>
          <a:xfrm>
            <a:off x="6843032" y="-1530568"/>
            <a:ext cx="4097111" cy="4162338"/>
            <a:chOff x="9124043" y="-2040757"/>
            <a:chExt cx="5462814" cy="5549784"/>
          </a:xfrm>
        </p:grpSpPr>
        <p:sp>
          <p:nvSpPr>
            <p:cNvPr id="761" name="Google Shape;761;p39"/>
            <p:cNvSpPr/>
            <p:nvPr/>
          </p:nvSpPr>
          <p:spPr>
            <a:xfrm>
              <a:off x="9471164" y="-1684282"/>
              <a:ext cx="4768572" cy="47685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62" name="Google Shape;762;p39"/>
            <p:cNvGrpSpPr/>
            <p:nvPr/>
          </p:nvGrpSpPr>
          <p:grpSpPr>
            <a:xfrm>
              <a:off x="9124043" y="-2040757"/>
              <a:ext cx="5462814" cy="5549784"/>
              <a:chOff x="9124043" y="-2040757"/>
              <a:chExt cx="5462814" cy="5549784"/>
            </a:xfrm>
          </p:grpSpPr>
          <p:sp>
            <p:nvSpPr>
              <p:cNvPr id="763" name="Google Shape;763;p39"/>
              <p:cNvSpPr/>
              <p:nvPr/>
            </p:nvSpPr>
            <p:spPr>
              <a:xfrm>
                <a:off x="11447915" y="334710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4" name="Google Shape;764;p39"/>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5" name="Google Shape;765;p39"/>
              <p:cNvSpPr/>
              <p:nvPr/>
            </p:nvSpPr>
            <p:spPr>
              <a:xfrm>
                <a:off x="12552815" y="-2009573"/>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769" name="Google Shape;769;p39"/>
          <p:cNvSpPr/>
          <p:nvPr/>
        </p:nvSpPr>
        <p:spPr>
          <a:xfrm rot="10800000" flipH="1">
            <a:off x="6460565" y="991066"/>
            <a:ext cx="122126" cy="122126"/>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82509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754"/>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760"/>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748"/>
                                        </p:tgtEl>
                                        <p:attrNameLst>
                                          <p:attrName>style.visibility</p:attrName>
                                        </p:attrNameLst>
                                      </p:cBhvr>
                                      <p:to>
                                        <p:strVal val="visible"/>
                                      </p:to>
                                    </p:set>
                                    <p:anim calcmode="lin" valueType="num">
                                      <p:cBhvr additive="base">
                                        <p:cTn id="11" dur="250"/>
                                        <p:tgtEl>
                                          <p:spTgt spid="748"/>
                                        </p:tgtEl>
                                        <p:attrNameLst>
                                          <p:attrName>ppt_w</p:attrName>
                                        </p:attrNameLst>
                                      </p:cBhvr>
                                      <p:tavLst>
                                        <p:tav tm="0">
                                          <p:val>
                                            <p:strVal val="0"/>
                                          </p:val>
                                        </p:tav>
                                        <p:tav tm="100000">
                                          <p:val>
                                            <p:strVal val="#ppt_w"/>
                                          </p:val>
                                        </p:tav>
                                      </p:tavLst>
                                    </p:anim>
                                    <p:anim calcmode="lin" valueType="num">
                                      <p:cBhvr additive="base">
                                        <p:cTn id="12" dur="250"/>
                                        <p:tgtEl>
                                          <p:spTgt spid="7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752"/>
                                        </p:tgtEl>
                                        <p:attrNameLst>
                                          <p:attrName>style.visibility</p:attrName>
                                        </p:attrNameLst>
                                      </p:cBhvr>
                                      <p:to>
                                        <p:strVal val="visible"/>
                                      </p:to>
                                    </p:set>
                                    <p:anim calcmode="lin" valueType="num">
                                      <p:cBhvr additive="base">
                                        <p:cTn id="15" dur="250"/>
                                        <p:tgtEl>
                                          <p:spTgt spid="752"/>
                                        </p:tgtEl>
                                        <p:attrNameLst>
                                          <p:attrName>ppt_w</p:attrName>
                                        </p:attrNameLst>
                                      </p:cBhvr>
                                      <p:tavLst>
                                        <p:tav tm="0">
                                          <p:val>
                                            <p:strVal val="0"/>
                                          </p:val>
                                        </p:tav>
                                        <p:tav tm="100000">
                                          <p:val>
                                            <p:strVal val="#ppt_w"/>
                                          </p:val>
                                        </p:tav>
                                      </p:tavLst>
                                    </p:anim>
                                    <p:anim calcmode="lin" valueType="num">
                                      <p:cBhvr additive="base">
                                        <p:cTn id="16" dur="250"/>
                                        <p:tgtEl>
                                          <p:spTgt spid="75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69"/>
                                        </p:tgtEl>
                                        <p:attrNameLst>
                                          <p:attrName>style.visibility</p:attrName>
                                        </p:attrNameLst>
                                      </p:cBhvr>
                                      <p:to>
                                        <p:strVal val="visible"/>
                                      </p:to>
                                    </p:set>
                                    <p:anim calcmode="lin" valueType="num">
                                      <p:cBhvr additive="base">
                                        <p:cTn id="19" dur="250"/>
                                        <p:tgtEl>
                                          <p:spTgt spid="769"/>
                                        </p:tgtEl>
                                        <p:attrNameLst>
                                          <p:attrName>ppt_w</p:attrName>
                                        </p:attrNameLst>
                                      </p:cBhvr>
                                      <p:tavLst>
                                        <p:tav tm="0">
                                          <p:val>
                                            <p:strVal val="0"/>
                                          </p:val>
                                        </p:tav>
                                        <p:tav tm="100000">
                                          <p:val>
                                            <p:strVal val="#ppt_w"/>
                                          </p:val>
                                        </p:tav>
                                      </p:tavLst>
                                    </p:anim>
                                    <p:anim calcmode="lin" valueType="num">
                                      <p:cBhvr additive="base">
                                        <p:cTn id="20" dur="250"/>
                                        <p:tgtEl>
                                          <p:spTgt spid="7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749"/>
                                        </p:tgtEl>
                                        <p:attrNameLst>
                                          <p:attrName>style.visibility</p:attrName>
                                        </p:attrNameLst>
                                      </p:cBhvr>
                                      <p:to>
                                        <p:strVal val="visible"/>
                                      </p:to>
                                    </p:set>
                                    <p:anim calcmode="lin" valueType="num">
                                      <p:cBhvr additive="base">
                                        <p:cTn id="23" dur="250"/>
                                        <p:tgtEl>
                                          <p:spTgt spid="749"/>
                                        </p:tgtEl>
                                        <p:attrNameLst>
                                          <p:attrName>ppt_w</p:attrName>
                                        </p:attrNameLst>
                                      </p:cBhvr>
                                      <p:tavLst>
                                        <p:tav tm="0">
                                          <p:val>
                                            <p:strVal val="0"/>
                                          </p:val>
                                        </p:tav>
                                        <p:tav tm="100000">
                                          <p:val>
                                            <p:strVal val="#ppt_w"/>
                                          </p:val>
                                        </p:tav>
                                      </p:tavLst>
                                    </p:anim>
                                    <p:anim calcmode="lin" valueType="num">
                                      <p:cBhvr additive="base">
                                        <p:cTn id="24" dur="250"/>
                                        <p:tgtEl>
                                          <p:spTgt spid="74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750"/>
                                        </p:tgtEl>
                                        <p:attrNameLst>
                                          <p:attrName>style.visibility</p:attrName>
                                        </p:attrNameLst>
                                      </p:cBhvr>
                                      <p:to>
                                        <p:strVal val="visible"/>
                                      </p:to>
                                    </p:set>
                                    <p:anim calcmode="lin" valueType="num">
                                      <p:cBhvr additive="base">
                                        <p:cTn id="27" dur="250"/>
                                        <p:tgtEl>
                                          <p:spTgt spid="750"/>
                                        </p:tgtEl>
                                        <p:attrNameLst>
                                          <p:attrName>ppt_w</p:attrName>
                                        </p:attrNameLst>
                                      </p:cBhvr>
                                      <p:tavLst>
                                        <p:tav tm="0">
                                          <p:val>
                                            <p:strVal val="0"/>
                                          </p:val>
                                        </p:tav>
                                        <p:tav tm="100000">
                                          <p:val>
                                            <p:strVal val="#ppt_w"/>
                                          </p:val>
                                        </p:tav>
                                      </p:tavLst>
                                    </p:anim>
                                    <p:anim calcmode="lin" valueType="num">
                                      <p:cBhvr additive="base">
                                        <p:cTn id="28" dur="250"/>
                                        <p:tgtEl>
                                          <p:spTgt spid="750"/>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751"/>
                                        </p:tgtEl>
                                        <p:attrNameLst>
                                          <p:attrName>style.visibility</p:attrName>
                                        </p:attrNameLst>
                                      </p:cBhvr>
                                      <p:to>
                                        <p:strVal val="visible"/>
                                      </p:to>
                                    </p:set>
                                    <p:animEffect transition="in" filter="fade">
                                      <p:cBhvr>
                                        <p:cTn id="31"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8" name="Google Shape;748;p39"/>
          <p:cNvSpPr/>
          <p:nvPr/>
        </p:nvSpPr>
        <p:spPr>
          <a:xfrm rot="10800000" flipH="1">
            <a:off x="621497" y="2001593"/>
            <a:ext cx="311624" cy="31162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49" name="Google Shape;749;p39"/>
          <p:cNvSpPr/>
          <p:nvPr/>
        </p:nvSpPr>
        <p:spPr>
          <a:xfrm rot="10800000" flipH="1">
            <a:off x="7944520" y="4415168"/>
            <a:ext cx="641417" cy="64141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0" name="Google Shape;750;p39"/>
          <p:cNvSpPr/>
          <p:nvPr/>
        </p:nvSpPr>
        <p:spPr>
          <a:xfrm rot="10800000" flipH="1">
            <a:off x="777309" y="-452250"/>
            <a:ext cx="1070042" cy="107004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1" name="Google Shape;751;p39"/>
          <p:cNvSpPr txBox="1"/>
          <p:nvPr/>
        </p:nvSpPr>
        <p:spPr>
          <a:xfrm>
            <a:off x="1680600" y="1810704"/>
            <a:ext cx="5782800" cy="1005026"/>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6000" b="1" dirty="0">
                <a:solidFill>
                  <a:srgbClr val="3F3F3F"/>
                </a:solidFill>
                <a:latin typeface="Century Gothic"/>
                <a:ea typeface="Century Gothic"/>
                <a:cs typeface="Century Gothic"/>
                <a:sym typeface="Century Gothic"/>
              </a:rPr>
              <a:t>INTRODUCTION</a:t>
            </a:r>
            <a:endParaRPr sz="6600" b="1" dirty="0">
              <a:solidFill>
                <a:srgbClr val="3F3F3F"/>
              </a:solidFill>
              <a:latin typeface="Century Gothic"/>
              <a:ea typeface="Century Gothic"/>
              <a:cs typeface="Century Gothic"/>
              <a:sym typeface="Century Gothic"/>
            </a:endParaRPr>
          </a:p>
        </p:txBody>
      </p:sp>
      <p:sp>
        <p:nvSpPr>
          <p:cNvPr id="752" name="Google Shape;752;p39"/>
          <p:cNvSpPr/>
          <p:nvPr/>
        </p:nvSpPr>
        <p:spPr>
          <a:xfrm rot="10800000" flipH="1">
            <a:off x="5304928" y="4188080"/>
            <a:ext cx="227088" cy="22708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4" name="Google Shape;754;p39"/>
          <p:cNvGrpSpPr/>
          <p:nvPr/>
        </p:nvGrpSpPr>
        <p:grpSpPr>
          <a:xfrm>
            <a:off x="-949778" y="3057525"/>
            <a:ext cx="3124200" cy="3124200"/>
            <a:chOff x="-1266371" y="4076700"/>
            <a:chExt cx="4165600" cy="4165600"/>
          </a:xfrm>
        </p:grpSpPr>
        <p:sp>
          <p:nvSpPr>
            <p:cNvPr id="755" name="Google Shape;755;p39"/>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6" name="Google Shape;756;p39"/>
            <p:cNvGrpSpPr/>
            <p:nvPr/>
          </p:nvGrpSpPr>
          <p:grpSpPr>
            <a:xfrm>
              <a:off x="-1266371" y="4076700"/>
              <a:ext cx="4165600" cy="4165600"/>
              <a:chOff x="-1266371" y="4076700"/>
              <a:chExt cx="4165600" cy="4165600"/>
            </a:xfrm>
          </p:grpSpPr>
          <p:sp>
            <p:nvSpPr>
              <p:cNvPr id="757" name="Google Shape;757;p39"/>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8" name="Google Shape;758;p39"/>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9" name="Google Shape;759;p39"/>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0" name="Google Shape;760;p39"/>
          <p:cNvGrpSpPr/>
          <p:nvPr/>
        </p:nvGrpSpPr>
        <p:grpSpPr>
          <a:xfrm>
            <a:off x="6843032" y="-1530568"/>
            <a:ext cx="4097111" cy="4162338"/>
            <a:chOff x="9124043" y="-2040757"/>
            <a:chExt cx="5462814" cy="5549784"/>
          </a:xfrm>
        </p:grpSpPr>
        <p:sp>
          <p:nvSpPr>
            <p:cNvPr id="761" name="Google Shape;761;p39"/>
            <p:cNvSpPr/>
            <p:nvPr/>
          </p:nvSpPr>
          <p:spPr>
            <a:xfrm>
              <a:off x="9471164" y="-1684282"/>
              <a:ext cx="4768572" cy="47685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62" name="Google Shape;762;p39"/>
            <p:cNvGrpSpPr/>
            <p:nvPr/>
          </p:nvGrpSpPr>
          <p:grpSpPr>
            <a:xfrm>
              <a:off x="9124043" y="-2040757"/>
              <a:ext cx="5462814" cy="5549784"/>
              <a:chOff x="9124043" y="-2040757"/>
              <a:chExt cx="5462814" cy="5549784"/>
            </a:xfrm>
          </p:grpSpPr>
          <p:sp>
            <p:nvSpPr>
              <p:cNvPr id="763" name="Google Shape;763;p39"/>
              <p:cNvSpPr/>
              <p:nvPr/>
            </p:nvSpPr>
            <p:spPr>
              <a:xfrm>
                <a:off x="11447915" y="334710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4" name="Google Shape;764;p39"/>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5" name="Google Shape;765;p39"/>
              <p:cNvSpPr/>
              <p:nvPr/>
            </p:nvSpPr>
            <p:spPr>
              <a:xfrm>
                <a:off x="12552815" y="-2009573"/>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769" name="Google Shape;769;p39"/>
          <p:cNvSpPr/>
          <p:nvPr/>
        </p:nvSpPr>
        <p:spPr>
          <a:xfrm rot="10800000" flipH="1">
            <a:off x="6460565" y="991066"/>
            <a:ext cx="122126" cy="122126"/>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2328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754"/>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760"/>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748"/>
                                        </p:tgtEl>
                                        <p:attrNameLst>
                                          <p:attrName>style.visibility</p:attrName>
                                        </p:attrNameLst>
                                      </p:cBhvr>
                                      <p:to>
                                        <p:strVal val="visible"/>
                                      </p:to>
                                    </p:set>
                                    <p:anim calcmode="lin" valueType="num">
                                      <p:cBhvr additive="base">
                                        <p:cTn id="11" dur="250"/>
                                        <p:tgtEl>
                                          <p:spTgt spid="748"/>
                                        </p:tgtEl>
                                        <p:attrNameLst>
                                          <p:attrName>ppt_w</p:attrName>
                                        </p:attrNameLst>
                                      </p:cBhvr>
                                      <p:tavLst>
                                        <p:tav tm="0">
                                          <p:val>
                                            <p:strVal val="0"/>
                                          </p:val>
                                        </p:tav>
                                        <p:tav tm="100000">
                                          <p:val>
                                            <p:strVal val="#ppt_w"/>
                                          </p:val>
                                        </p:tav>
                                      </p:tavLst>
                                    </p:anim>
                                    <p:anim calcmode="lin" valueType="num">
                                      <p:cBhvr additive="base">
                                        <p:cTn id="12" dur="250"/>
                                        <p:tgtEl>
                                          <p:spTgt spid="7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752"/>
                                        </p:tgtEl>
                                        <p:attrNameLst>
                                          <p:attrName>style.visibility</p:attrName>
                                        </p:attrNameLst>
                                      </p:cBhvr>
                                      <p:to>
                                        <p:strVal val="visible"/>
                                      </p:to>
                                    </p:set>
                                    <p:anim calcmode="lin" valueType="num">
                                      <p:cBhvr additive="base">
                                        <p:cTn id="15" dur="250"/>
                                        <p:tgtEl>
                                          <p:spTgt spid="752"/>
                                        </p:tgtEl>
                                        <p:attrNameLst>
                                          <p:attrName>ppt_w</p:attrName>
                                        </p:attrNameLst>
                                      </p:cBhvr>
                                      <p:tavLst>
                                        <p:tav tm="0">
                                          <p:val>
                                            <p:strVal val="0"/>
                                          </p:val>
                                        </p:tav>
                                        <p:tav tm="100000">
                                          <p:val>
                                            <p:strVal val="#ppt_w"/>
                                          </p:val>
                                        </p:tav>
                                      </p:tavLst>
                                    </p:anim>
                                    <p:anim calcmode="lin" valueType="num">
                                      <p:cBhvr additive="base">
                                        <p:cTn id="16" dur="250"/>
                                        <p:tgtEl>
                                          <p:spTgt spid="75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69"/>
                                        </p:tgtEl>
                                        <p:attrNameLst>
                                          <p:attrName>style.visibility</p:attrName>
                                        </p:attrNameLst>
                                      </p:cBhvr>
                                      <p:to>
                                        <p:strVal val="visible"/>
                                      </p:to>
                                    </p:set>
                                    <p:anim calcmode="lin" valueType="num">
                                      <p:cBhvr additive="base">
                                        <p:cTn id="19" dur="250"/>
                                        <p:tgtEl>
                                          <p:spTgt spid="769"/>
                                        </p:tgtEl>
                                        <p:attrNameLst>
                                          <p:attrName>ppt_w</p:attrName>
                                        </p:attrNameLst>
                                      </p:cBhvr>
                                      <p:tavLst>
                                        <p:tav tm="0">
                                          <p:val>
                                            <p:strVal val="0"/>
                                          </p:val>
                                        </p:tav>
                                        <p:tav tm="100000">
                                          <p:val>
                                            <p:strVal val="#ppt_w"/>
                                          </p:val>
                                        </p:tav>
                                      </p:tavLst>
                                    </p:anim>
                                    <p:anim calcmode="lin" valueType="num">
                                      <p:cBhvr additive="base">
                                        <p:cTn id="20" dur="250"/>
                                        <p:tgtEl>
                                          <p:spTgt spid="7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749"/>
                                        </p:tgtEl>
                                        <p:attrNameLst>
                                          <p:attrName>style.visibility</p:attrName>
                                        </p:attrNameLst>
                                      </p:cBhvr>
                                      <p:to>
                                        <p:strVal val="visible"/>
                                      </p:to>
                                    </p:set>
                                    <p:anim calcmode="lin" valueType="num">
                                      <p:cBhvr additive="base">
                                        <p:cTn id="23" dur="250"/>
                                        <p:tgtEl>
                                          <p:spTgt spid="749"/>
                                        </p:tgtEl>
                                        <p:attrNameLst>
                                          <p:attrName>ppt_w</p:attrName>
                                        </p:attrNameLst>
                                      </p:cBhvr>
                                      <p:tavLst>
                                        <p:tav tm="0">
                                          <p:val>
                                            <p:strVal val="0"/>
                                          </p:val>
                                        </p:tav>
                                        <p:tav tm="100000">
                                          <p:val>
                                            <p:strVal val="#ppt_w"/>
                                          </p:val>
                                        </p:tav>
                                      </p:tavLst>
                                    </p:anim>
                                    <p:anim calcmode="lin" valueType="num">
                                      <p:cBhvr additive="base">
                                        <p:cTn id="24" dur="250"/>
                                        <p:tgtEl>
                                          <p:spTgt spid="74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750"/>
                                        </p:tgtEl>
                                        <p:attrNameLst>
                                          <p:attrName>style.visibility</p:attrName>
                                        </p:attrNameLst>
                                      </p:cBhvr>
                                      <p:to>
                                        <p:strVal val="visible"/>
                                      </p:to>
                                    </p:set>
                                    <p:anim calcmode="lin" valueType="num">
                                      <p:cBhvr additive="base">
                                        <p:cTn id="27" dur="250"/>
                                        <p:tgtEl>
                                          <p:spTgt spid="750"/>
                                        </p:tgtEl>
                                        <p:attrNameLst>
                                          <p:attrName>ppt_w</p:attrName>
                                        </p:attrNameLst>
                                      </p:cBhvr>
                                      <p:tavLst>
                                        <p:tav tm="0">
                                          <p:val>
                                            <p:strVal val="0"/>
                                          </p:val>
                                        </p:tav>
                                        <p:tav tm="100000">
                                          <p:val>
                                            <p:strVal val="#ppt_w"/>
                                          </p:val>
                                        </p:tav>
                                      </p:tavLst>
                                    </p:anim>
                                    <p:anim calcmode="lin" valueType="num">
                                      <p:cBhvr additive="base">
                                        <p:cTn id="28" dur="250"/>
                                        <p:tgtEl>
                                          <p:spTgt spid="750"/>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751"/>
                                        </p:tgtEl>
                                        <p:attrNameLst>
                                          <p:attrName>style.visibility</p:attrName>
                                        </p:attrNameLst>
                                      </p:cBhvr>
                                      <p:to>
                                        <p:strVal val="visible"/>
                                      </p:to>
                                    </p:set>
                                    <p:animEffect transition="in" filter="fade">
                                      <p:cBhvr>
                                        <p:cTn id="31"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p:nvPr/>
        </p:nvSpPr>
        <p:spPr>
          <a:xfrm rot="-671048">
            <a:off x="5840639" y="-1833850"/>
            <a:ext cx="3576429" cy="3576429"/>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25" name="Google Shape;125;p15"/>
          <p:cNvGrpSpPr/>
          <p:nvPr/>
        </p:nvGrpSpPr>
        <p:grpSpPr>
          <a:xfrm rot="-671048">
            <a:off x="5580298" y="-2126804"/>
            <a:ext cx="4097111" cy="4162338"/>
            <a:chOff x="9124043" y="-2040757"/>
            <a:chExt cx="5462814" cy="5549784"/>
          </a:xfrm>
        </p:grpSpPr>
        <p:sp>
          <p:nvSpPr>
            <p:cNvPr id="126" name="Google Shape;126;p15"/>
            <p:cNvSpPr/>
            <p:nvPr/>
          </p:nvSpPr>
          <p:spPr>
            <a:xfrm>
              <a:off x="11447915" y="334710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27" name="Google Shape;127;p15"/>
            <p:cNvSpPr/>
            <p:nvPr/>
          </p:nvSpPr>
          <p:spPr>
            <a:xfrm>
              <a:off x="9124043" y="-2040757"/>
              <a:ext cx="5462814" cy="546281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28" name="Google Shape;128;p15"/>
            <p:cNvSpPr/>
            <p:nvPr/>
          </p:nvSpPr>
          <p:spPr>
            <a:xfrm>
              <a:off x="12552815" y="-2009573"/>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29" name="Google Shape;129;p15"/>
          <p:cNvSpPr txBox="1"/>
          <p:nvPr/>
        </p:nvSpPr>
        <p:spPr>
          <a:xfrm>
            <a:off x="6040582" y="288034"/>
            <a:ext cx="2869532" cy="68480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4000" b="1" dirty="0">
                <a:solidFill>
                  <a:schemeClr val="lt1"/>
                </a:solidFill>
                <a:latin typeface="Century Gothic"/>
                <a:ea typeface="Century Gothic"/>
                <a:cs typeface="Century Gothic"/>
                <a:sym typeface="Century Gothic"/>
              </a:rPr>
              <a:t>Plan</a:t>
            </a:r>
            <a:endParaRPr sz="4000" b="1" dirty="0">
              <a:solidFill>
                <a:schemeClr val="lt1"/>
              </a:solidFill>
              <a:latin typeface="Century Gothic"/>
              <a:ea typeface="Century Gothic"/>
              <a:cs typeface="Century Gothic"/>
              <a:sym typeface="Century Gothic"/>
            </a:endParaRPr>
          </a:p>
        </p:txBody>
      </p:sp>
      <p:grpSp>
        <p:nvGrpSpPr>
          <p:cNvPr id="130" name="Google Shape;130;p15"/>
          <p:cNvGrpSpPr/>
          <p:nvPr/>
        </p:nvGrpSpPr>
        <p:grpSpPr>
          <a:xfrm>
            <a:off x="1006980" y="356811"/>
            <a:ext cx="541565" cy="541565"/>
            <a:chOff x="1134941" y="3226120"/>
            <a:chExt cx="722086" cy="722086"/>
          </a:xfrm>
        </p:grpSpPr>
        <p:sp>
          <p:nvSpPr>
            <p:cNvPr id="131" name="Google Shape;131;p15"/>
            <p:cNvSpPr txBox="1"/>
            <p:nvPr/>
          </p:nvSpPr>
          <p:spPr>
            <a:xfrm>
              <a:off x="1221393" y="3321416"/>
              <a:ext cx="576927"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dirty="0">
                  <a:solidFill>
                    <a:schemeClr val="accent5">
                      <a:lumMod val="50000"/>
                    </a:schemeClr>
                  </a:solidFill>
                  <a:latin typeface="Century Gothic"/>
                  <a:ea typeface="Century Gothic"/>
                  <a:cs typeface="Century Gothic"/>
                  <a:sym typeface="Century Gothic"/>
                </a:rPr>
                <a:t>1</a:t>
              </a:r>
              <a:endParaRPr sz="2400" dirty="0">
                <a:solidFill>
                  <a:schemeClr val="accent5">
                    <a:lumMod val="50000"/>
                  </a:schemeClr>
                </a:solidFill>
                <a:latin typeface="Century Gothic"/>
                <a:ea typeface="Century Gothic"/>
                <a:cs typeface="Century Gothic"/>
                <a:sym typeface="Century Gothic"/>
              </a:endParaRPr>
            </a:p>
          </p:txBody>
        </p:sp>
        <p:sp>
          <p:nvSpPr>
            <p:cNvPr id="132" name="Google Shape;132;p15"/>
            <p:cNvSpPr/>
            <p:nvPr/>
          </p:nvSpPr>
          <p:spPr>
            <a:xfrm>
              <a:off x="1134941" y="3226120"/>
              <a:ext cx="722086" cy="722086"/>
            </a:xfrm>
            <a:prstGeom prst="ellipse">
              <a:avLst/>
            </a:prstGeom>
            <a:noFill/>
            <a:ln w="12700" cap="flat" cmpd="sng">
              <a:solidFill>
                <a:schemeClr val="accent5">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33" name="Google Shape;133;p15"/>
            <p:cNvSpPr/>
            <p:nvPr/>
          </p:nvSpPr>
          <p:spPr>
            <a:xfrm rot="10800000" flipH="1">
              <a:off x="1702556" y="3769194"/>
              <a:ext cx="129004" cy="129004"/>
            </a:xfrm>
            <a:prstGeom prst="ellipse">
              <a:avLst/>
            </a:prstGeom>
            <a:solidFill>
              <a:schemeClr val="accent5">
                <a:lumMod val="50000"/>
              </a:schemeClr>
            </a:solidFill>
            <a:ln>
              <a:solidFill>
                <a:schemeClr val="accent5">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34" name="Google Shape;134;p15"/>
          <p:cNvSpPr txBox="1"/>
          <p:nvPr/>
        </p:nvSpPr>
        <p:spPr>
          <a:xfrm>
            <a:off x="1803600" y="411145"/>
            <a:ext cx="2887660"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FR" sz="3200" b="1" dirty="0">
                <a:solidFill>
                  <a:schemeClr val="accent5">
                    <a:lumMod val="50000"/>
                  </a:schemeClr>
                </a:solidFill>
                <a:latin typeface="Century Gothic"/>
                <a:ea typeface="Century Gothic"/>
                <a:cs typeface="Century Gothic"/>
                <a:sym typeface="Century Gothic"/>
              </a:rPr>
              <a:t>Présentations</a:t>
            </a:r>
            <a:endParaRPr sz="3200" b="1" dirty="0">
              <a:solidFill>
                <a:schemeClr val="accent5">
                  <a:lumMod val="50000"/>
                </a:schemeClr>
              </a:solidFill>
              <a:latin typeface="Century Gothic"/>
              <a:ea typeface="Century Gothic"/>
              <a:cs typeface="Century Gothic"/>
              <a:sym typeface="Century Gothic"/>
            </a:endParaRPr>
          </a:p>
        </p:txBody>
      </p:sp>
      <p:grpSp>
        <p:nvGrpSpPr>
          <p:cNvPr id="135" name="Google Shape;135;p15"/>
          <p:cNvGrpSpPr/>
          <p:nvPr/>
        </p:nvGrpSpPr>
        <p:grpSpPr>
          <a:xfrm>
            <a:off x="1006980" y="1256928"/>
            <a:ext cx="541565" cy="541565"/>
            <a:chOff x="1167138" y="3245140"/>
            <a:chExt cx="722086" cy="722086"/>
          </a:xfrm>
        </p:grpSpPr>
        <p:sp>
          <p:nvSpPr>
            <p:cNvPr id="136" name="Google Shape;136;p15"/>
            <p:cNvSpPr txBox="1"/>
            <p:nvPr/>
          </p:nvSpPr>
          <p:spPr>
            <a:xfrm>
              <a:off x="1221393" y="3321416"/>
              <a:ext cx="641430"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dirty="0">
                  <a:solidFill>
                    <a:schemeClr val="accent5">
                      <a:lumMod val="50000"/>
                    </a:schemeClr>
                  </a:solidFill>
                  <a:latin typeface="Century Gothic"/>
                  <a:ea typeface="Century Gothic"/>
                  <a:cs typeface="Century Gothic"/>
                  <a:sym typeface="Century Gothic"/>
                </a:rPr>
                <a:t>2</a:t>
              </a:r>
              <a:endParaRPr sz="2400" dirty="0">
                <a:solidFill>
                  <a:schemeClr val="accent5">
                    <a:lumMod val="50000"/>
                  </a:schemeClr>
                </a:solidFill>
                <a:latin typeface="Century Gothic"/>
                <a:ea typeface="Century Gothic"/>
                <a:cs typeface="Century Gothic"/>
                <a:sym typeface="Century Gothic"/>
              </a:endParaRPr>
            </a:p>
          </p:txBody>
        </p:sp>
        <p:sp>
          <p:nvSpPr>
            <p:cNvPr id="137" name="Google Shape;137;p15"/>
            <p:cNvSpPr/>
            <p:nvPr/>
          </p:nvSpPr>
          <p:spPr>
            <a:xfrm>
              <a:off x="1167138" y="3245140"/>
              <a:ext cx="722086" cy="722086"/>
            </a:xfrm>
            <a:prstGeom prst="ellipse">
              <a:avLst/>
            </a:prstGeom>
            <a:noFill/>
            <a:ln w="12700" cap="flat" cmpd="sng">
              <a:solidFill>
                <a:schemeClr val="accent5">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38" name="Google Shape;138;p15"/>
            <p:cNvSpPr/>
            <p:nvPr/>
          </p:nvSpPr>
          <p:spPr>
            <a:xfrm rot="10800000" flipH="1">
              <a:off x="1733818" y="3800456"/>
              <a:ext cx="129004" cy="129004"/>
            </a:xfrm>
            <a:prstGeom prst="ellipse">
              <a:avLst/>
            </a:prstGeom>
            <a:solidFill>
              <a:schemeClr val="accent5">
                <a:lumMod val="50000"/>
              </a:schemeClr>
            </a:solidFill>
            <a:ln>
              <a:solidFill>
                <a:schemeClr val="accent5">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39" name="Google Shape;139;p15"/>
          <p:cNvSpPr txBox="1"/>
          <p:nvPr/>
        </p:nvSpPr>
        <p:spPr>
          <a:xfrm>
            <a:off x="1779451" y="1296997"/>
            <a:ext cx="4408313"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FR" sz="3200" b="1" dirty="0" smtClean="0">
                <a:solidFill>
                  <a:schemeClr val="accent5">
                    <a:lumMod val="50000"/>
                  </a:schemeClr>
                </a:solidFill>
                <a:latin typeface="Century Gothic"/>
                <a:ea typeface="Century Gothic"/>
                <a:cs typeface="Century Gothic"/>
                <a:sym typeface="Century Gothic"/>
              </a:rPr>
              <a:t>Description </a:t>
            </a:r>
            <a:r>
              <a:rPr lang="fr-FR" sz="3200" b="1" dirty="0">
                <a:solidFill>
                  <a:schemeClr val="accent5">
                    <a:lumMod val="50000"/>
                  </a:schemeClr>
                </a:solidFill>
                <a:latin typeface="Century Gothic"/>
                <a:ea typeface="Century Gothic"/>
                <a:cs typeface="Century Gothic"/>
                <a:sym typeface="Century Gothic"/>
              </a:rPr>
              <a:t>du projet</a:t>
            </a:r>
            <a:endParaRPr sz="3200" b="1" dirty="0">
              <a:solidFill>
                <a:schemeClr val="accent5">
                  <a:lumMod val="50000"/>
                </a:schemeClr>
              </a:solidFill>
              <a:latin typeface="Century Gothic"/>
              <a:ea typeface="Century Gothic"/>
              <a:cs typeface="Century Gothic"/>
              <a:sym typeface="Century Gothic"/>
            </a:endParaRPr>
          </a:p>
        </p:txBody>
      </p:sp>
      <p:grpSp>
        <p:nvGrpSpPr>
          <p:cNvPr id="140" name="Google Shape;140;p15"/>
          <p:cNvGrpSpPr/>
          <p:nvPr/>
        </p:nvGrpSpPr>
        <p:grpSpPr>
          <a:xfrm>
            <a:off x="1020723" y="3227678"/>
            <a:ext cx="541565" cy="541565"/>
            <a:chOff x="1167138" y="3245140"/>
            <a:chExt cx="722086" cy="722086"/>
          </a:xfrm>
        </p:grpSpPr>
        <p:sp>
          <p:nvSpPr>
            <p:cNvPr id="141" name="Google Shape;141;p15"/>
            <p:cNvSpPr txBox="1"/>
            <p:nvPr/>
          </p:nvSpPr>
          <p:spPr>
            <a:xfrm>
              <a:off x="1221391" y="3321416"/>
              <a:ext cx="634921"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dirty="0">
                  <a:solidFill>
                    <a:schemeClr val="accent5">
                      <a:lumMod val="50000"/>
                    </a:schemeClr>
                  </a:solidFill>
                  <a:latin typeface="Century Gothic"/>
                  <a:ea typeface="Century Gothic"/>
                  <a:cs typeface="Century Gothic"/>
                  <a:sym typeface="Century Gothic"/>
                </a:rPr>
                <a:t>4</a:t>
              </a:r>
              <a:endParaRPr sz="2400" dirty="0">
                <a:solidFill>
                  <a:schemeClr val="accent5">
                    <a:lumMod val="50000"/>
                  </a:schemeClr>
                </a:solidFill>
                <a:latin typeface="Century Gothic"/>
                <a:ea typeface="Century Gothic"/>
                <a:cs typeface="Century Gothic"/>
                <a:sym typeface="Century Gothic"/>
              </a:endParaRPr>
            </a:p>
          </p:txBody>
        </p:sp>
        <p:sp>
          <p:nvSpPr>
            <p:cNvPr id="142" name="Google Shape;142;p15"/>
            <p:cNvSpPr/>
            <p:nvPr/>
          </p:nvSpPr>
          <p:spPr>
            <a:xfrm>
              <a:off x="1167138" y="3245140"/>
              <a:ext cx="722086" cy="722086"/>
            </a:xfrm>
            <a:prstGeom prst="ellipse">
              <a:avLst/>
            </a:prstGeom>
            <a:noFill/>
            <a:ln w="12700" cap="flat" cmpd="sng">
              <a:solidFill>
                <a:schemeClr val="accent5">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43" name="Google Shape;143;p15"/>
            <p:cNvSpPr/>
            <p:nvPr/>
          </p:nvSpPr>
          <p:spPr>
            <a:xfrm rot="10800000" flipH="1">
              <a:off x="1733817" y="3786552"/>
              <a:ext cx="137081" cy="142907"/>
            </a:xfrm>
            <a:prstGeom prst="ellipse">
              <a:avLst/>
            </a:prstGeom>
            <a:solidFill>
              <a:schemeClr val="accent5">
                <a:lumMod val="50000"/>
              </a:schemeClr>
            </a:solidFill>
            <a:ln>
              <a:solidFill>
                <a:schemeClr val="accent5">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44" name="Google Shape;144;p15"/>
          <p:cNvSpPr txBox="1"/>
          <p:nvPr/>
        </p:nvSpPr>
        <p:spPr>
          <a:xfrm>
            <a:off x="1793194" y="3267748"/>
            <a:ext cx="3124199"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FR" sz="3200" b="1" dirty="0">
                <a:solidFill>
                  <a:schemeClr val="accent5">
                    <a:lumMod val="50000"/>
                  </a:schemeClr>
                </a:solidFill>
                <a:latin typeface="Century Gothic"/>
                <a:ea typeface="Century Gothic"/>
                <a:cs typeface="Century Gothic"/>
                <a:sym typeface="Century Gothic"/>
              </a:rPr>
              <a:t>Réalisation</a:t>
            </a:r>
            <a:endParaRPr sz="3200" b="1" dirty="0">
              <a:solidFill>
                <a:schemeClr val="accent5">
                  <a:lumMod val="50000"/>
                </a:schemeClr>
              </a:solidFill>
              <a:latin typeface="Century Gothic"/>
              <a:ea typeface="Century Gothic"/>
              <a:cs typeface="Century Gothic"/>
              <a:sym typeface="Century Gothic"/>
            </a:endParaRPr>
          </a:p>
        </p:txBody>
      </p:sp>
      <p:grpSp>
        <p:nvGrpSpPr>
          <p:cNvPr id="150" name="Google Shape;150;p15"/>
          <p:cNvGrpSpPr/>
          <p:nvPr/>
        </p:nvGrpSpPr>
        <p:grpSpPr>
          <a:xfrm>
            <a:off x="7247802" y="3581400"/>
            <a:ext cx="3124200" cy="3124200"/>
            <a:chOff x="-1266371" y="4076700"/>
            <a:chExt cx="4165600" cy="4165600"/>
          </a:xfrm>
        </p:grpSpPr>
        <p:sp>
          <p:nvSpPr>
            <p:cNvPr id="151" name="Google Shape;151;p15"/>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52" name="Google Shape;152;p15"/>
            <p:cNvGrpSpPr/>
            <p:nvPr/>
          </p:nvGrpSpPr>
          <p:grpSpPr>
            <a:xfrm>
              <a:off x="-1266371" y="4076700"/>
              <a:ext cx="4165600" cy="4165600"/>
              <a:chOff x="-1266371" y="4076700"/>
              <a:chExt cx="4165600" cy="4165600"/>
            </a:xfrm>
          </p:grpSpPr>
          <p:sp>
            <p:nvSpPr>
              <p:cNvPr id="153" name="Google Shape;153;p15"/>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4" name="Google Shape;154;p15"/>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5" name="Google Shape;155;p15"/>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2" name="Google Shape;140;p15">
            <a:extLst>
              <a:ext uri="{FF2B5EF4-FFF2-40B4-BE49-F238E27FC236}">
                <a16:creationId xmlns:a16="http://schemas.microsoft.com/office/drawing/2014/main" id="{BC86ADC4-6C2D-C63A-C075-C04A714DCF29}"/>
              </a:ext>
            </a:extLst>
          </p:cNvPr>
          <p:cNvGrpSpPr/>
          <p:nvPr/>
        </p:nvGrpSpPr>
        <p:grpSpPr>
          <a:xfrm>
            <a:off x="1006980" y="4144556"/>
            <a:ext cx="541565" cy="541565"/>
            <a:chOff x="1167138" y="3245140"/>
            <a:chExt cx="722086" cy="722086"/>
          </a:xfrm>
        </p:grpSpPr>
        <p:sp>
          <p:nvSpPr>
            <p:cNvPr id="3" name="Google Shape;141;p15">
              <a:extLst>
                <a:ext uri="{FF2B5EF4-FFF2-40B4-BE49-F238E27FC236}">
                  <a16:creationId xmlns:a16="http://schemas.microsoft.com/office/drawing/2014/main" id="{6D4BC961-6BBB-2F1E-BA16-9FF3242E2BE3}"/>
                </a:ext>
              </a:extLst>
            </p:cNvPr>
            <p:cNvSpPr txBox="1"/>
            <p:nvPr/>
          </p:nvSpPr>
          <p:spPr>
            <a:xfrm>
              <a:off x="1221391" y="3321416"/>
              <a:ext cx="634921"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dirty="0">
                  <a:solidFill>
                    <a:schemeClr val="accent5">
                      <a:lumMod val="50000"/>
                    </a:schemeClr>
                  </a:solidFill>
                  <a:latin typeface="Century Gothic"/>
                  <a:ea typeface="Century Gothic"/>
                  <a:cs typeface="Century Gothic"/>
                  <a:sym typeface="Century Gothic"/>
                </a:rPr>
                <a:t>5</a:t>
              </a:r>
              <a:endParaRPr sz="2400" dirty="0">
                <a:solidFill>
                  <a:schemeClr val="accent5">
                    <a:lumMod val="50000"/>
                  </a:schemeClr>
                </a:solidFill>
                <a:latin typeface="Century Gothic"/>
                <a:ea typeface="Century Gothic"/>
                <a:cs typeface="Century Gothic"/>
                <a:sym typeface="Century Gothic"/>
              </a:endParaRPr>
            </a:p>
          </p:txBody>
        </p:sp>
        <p:sp>
          <p:nvSpPr>
            <p:cNvPr id="4" name="Google Shape;142;p15">
              <a:extLst>
                <a:ext uri="{FF2B5EF4-FFF2-40B4-BE49-F238E27FC236}">
                  <a16:creationId xmlns:a16="http://schemas.microsoft.com/office/drawing/2014/main" id="{0A1174CA-3E37-348F-C356-E381BCC12943}"/>
                </a:ext>
              </a:extLst>
            </p:cNvPr>
            <p:cNvSpPr/>
            <p:nvPr/>
          </p:nvSpPr>
          <p:spPr>
            <a:xfrm>
              <a:off x="1167138" y="3245140"/>
              <a:ext cx="722086" cy="722086"/>
            </a:xfrm>
            <a:prstGeom prst="ellipse">
              <a:avLst/>
            </a:prstGeom>
            <a:noFill/>
            <a:ln w="12700" cap="flat" cmpd="sng">
              <a:solidFill>
                <a:schemeClr val="accent5">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 name="Google Shape;143;p15">
              <a:extLst>
                <a:ext uri="{FF2B5EF4-FFF2-40B4-BE49-F238E27FC236}">
                  <a16:creationId xmlns:a16="http://schemas.microsoft.com/office/drawing/2014/main" id="{3DC70D99-FA35-C40A-0066-19E9CA11B2A5}"/>
                </a:ext>
              </a:extLst>
            </p:cNvPr>
            <p:cNvSpPr/>
            <p:nvPr/>
          </p:nvSpPr>
          <p:spPr>
            <a:xfrm rot="10800000" flipH="1">
              <a:off x="1749448" y="3784825"/>
              <a:ext cx="129004" cy="129004"/>
            </a:xfrm>
            <a:prstGeom prst="ellipse">
              <a:avLst/>
            </a:prstGeom>
            <a:solidFill>
              <a:schemeClr val="accent5">
                <a:lumMod val="50000"/>
              </a:schemeClr>
            </a:solidFill>
            <a:ln>
              <a:solidFill>
                <a:schemeClr val="accent5">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6" name="Google Shape;144;p15">
            <a:extLst>
              <a:ext uri="{FF2B5EF4-FFF2-40B4-BE49-F238E27FC236}">
                <a16:creationId xmlns:a16="http://schemas.microsoft.com/office/drawing/2014/main" id="{19E33264-1EF2-EC59-1ECD-0D7EE894C5FE}"/>
              </a:ext>
            </a:extLst>
          </p:cNvPr>
          <p:cNvSpPr txBox="1"/>
          <p:nvPr/>
        </p:nvSpPr>
        <p:spPr>
          <a:xfrm>
            <a:off x="1793194" y="4124429"/>
            <a:ext cx="3124199"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FR" sz="3200" b="1" dirty="0">
                <a:solidFill>
                  <a:schemeClr val="accent5">
                    <a:lumMod val="50000"/>
                  </a:schemeClr>
                </a:solidFill>
                <a:latin typeface="Century Gothic"/>
                <a:ea typeface="Century Gothic"/>
                <a:cs typeface="Century Gothic"/>
                <a:sym typeface="Century Gothic"/>
              </a:rPr>
              <a:t>Démonstration</a:t>
            </a:r>
            <a:endParaRPr sz="3200" b="1" dirty="0">
              <a:solidFill>
                <a:schemeClr val="accent5">
                  <a:lumMod val="50000"/>
                </a:schemeClr>
              </a:solidFill>
              <a:latin typeface="Century Gothic"/>
              <a:ea typeface="Century Gothic"/>
              <a:cs typeface="Century Gothic"/>
              <a:sym typeface="Century Gothic"/>
            </a:endParaRPr>
          </a:p>
        </p:txBody>
      </p:sp>
      <p:grpSp>
        <p:nvGrpSpPr>
          <p:cNvPr id="34" name="Google Shape;140;p15"/>
          <p:cNvGrpSpPr/>
          <p:nvPr/>
        </p:nvGrpSpPr>
        <p:grpSpPr>
          <a:xfrm>
            <a:off x="1020723" y="2224120"/>
            <a:ext cx="541565" cy="541565"/>
            <a:chOff x="1167138" y="3245140"/>
            <a:chExt cx="722086" cy="722086"/>
          </a:xfrm>
        </p:grpSpPr>
        <p:sp>
          <p:nvSpPr>
            <p:cNvPr id="35" name="Google Shape;141;p15"/>
            <p:cNvSpPr txBox="1"/>
            <p:nvPr/>
          </p:nvSpPr>
          <p:spPr>
            <a:xfrm>
              <a:off x="1221391" y="3321416"/>
              <a:ext cx="634921"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dirty="0">
                  <a:solidFill>
                    <a:schemeClr val="accent5">
                      <a:lumMod val="50000"/>
                    </a:schemeClr>
                  </a:solidFill>
                  <a:latin typeface="Century Gothic"/>
                  <a:ea typeface="Century Gothic"/>
                  <a:cs typeface="Century Gothic"/>
                  <a:sym typeface="Century Gothic"/>
                </a:rPr>
                <a:t>3</a:t>
              </a:r>
              <a:endParaRPr sz="2400" dirty="0">
                <a:solidFill>
                  <a:schemeClr val="accent5">
                    <a:lumMod val="50000"/>
                  </a:schemeClr>
                </a:solidFill>
                <a:latin typeface="Century Gothic"/>
                <a:ea typeface="Century Gothic"/>
                <a:cs typeface="Century Gothic"/>
                <a:sym typeface="Century Gothic"/>
              </a:endParaRPr>
            </a:p>
          </p:txBody>
        </p:sp>
        <p:sp>
          <p:nvSpPr>
            <p:cNvPr id="36" name="Google Shape;142;p15"/>
            <p:cNvSpPr/>
            <p:nvPr/>
          </p:nvSpPr>
          <p:spPr>
            <a:xfrm>
              <a:off x="1167138" y="3245140"/>
              <a:ext cx="722086" cy="722086"/>
            </a:xfrm>
            <a:prstGeom prst="ellipse">
              <a:avLst/>
            </a:prstGeom>
            <a:noFill/>
            <a:ln w="12700" cap="flat" cmpd="sng">
              <a:solidFill>
                <a:schemeClr val="accent5">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7" name="Google Shape;143;p15"/>
            <p:cNvSpPr/>
            <p:nvPr/>
          </p:nvSpPr>
          <p:spPr>
            <a:xfrm rot="10800000" flipH="1">
              <a:off x="1733817" y="3786552"/>
              <a:ext cx="137081" cy="142907"/>
            </a:xfrm>
            <a:prstGeom prst="ellipse">
              <a:avLst/>
            </a:prstGeom>
            <a:solidFill>
              <a:schemeClr val="accent5">
                <a:lumMod val="50000"/>
              </a:schemeClr>
            </a:solidFill>
            <a:ln>
              <a:solidFill>
                <a:schemeClr val="accent5">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38" name="Google Shape;144;p15"/>
          <p:cNvSpPr txBox="1"/>
          <p:nvPr/>
        </p:nvSpPr>
        <p:spPr>
          <a:xfrm>
            <a:off x="1793194" y="2264190"/>
            <a:ext cx="3124199"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FR" sz="3200" b="1" dirty="0" smtClean="0">
                <a:solidFill>
                  <a:schemeClr val="accent5">
                    <a:lumMod val="50000"/>
                  </a:schemeClr>
                </a:solidFill>
                <a:latin typeface="Century Gothic"/>
                <a:ea typeface="Century Gothic"/>
                <a:cs typeface="Century Gothic"/>
                <a:sym typeface="Century Gothic"/>
              </a:rPr>
              <a:t>Conception</a:t>
            </a:r>
            <a:endParaRPr sz="3200" b="1" dirty="0">
              <a:solidFill>
                <a:schemeClr val="accent5">
                  <a:lumMod val="50000"/>
                </a:schemeClr>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000" fill="hold"/>
                                        <p:tgtEl>
                                          <p:spTgt spid="125"/>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150"/>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0"/>
                                        </p:tgtEl>
                                        <p:attrNameLst>
                                          <p:attrName>style.visibility</p:attrName>
                                        </p:attrNameLst>
                                      </p:cBhvr>
                                      <p:to>
                                        <p:strVal val="visible"/>
                                      </p:to>
                                    </p:set>
                                    <p:anim calcmode="lin" valueType="num">
                                      <p:cBhvr additive="base">
                                        <p:cTn id="13" dur="500"/>
                                        <p:tgtEl>
                                          <p:spTgt spid="130"/>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fade">
                                      <p:cBhvr>
                                        <p:cTn id="16" dur="500"/>
                                        <p:tgtEl>
                                          <p:spTgt spid="13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anim calcmode="lin" valueType="num">
                                      <p:cBhvr additive="base">
                                        <p:cTn id="21" dur="500"/>
                                        <p:tgtEl>
                                          <p:spTgt spid="135"/>
                                        </p:tgtEl>
                                        <p:attrNameLst>
                                          <p:attrName>ppt_x</p:attrName>
                                        </p:attrNameLst>
                                      </p:cBhvr>
                                      <p:tavLst>
                                        <p:tav tm="0">
                                          <p:val>
                                            <p:strVal val="#ppt_x-1"/>
                                          </p:val>
                                        </p:tav>
                                        <p:tav tm="100000">
                                          <p:val>
                                            <p:strVal val="#ppt_x"/>
                                          </p:val>
                                        </p:tav>
                                      </p:tavLst>
                                    </p:anim>
                                  </p:childTnLst>
                                </p:cTn>
                              </p:par>
                              <p:par>
                                <p:cTn id="22" presetID="10" presetClass="entr" presetSubtype="0" fill="hold" nodeType="with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p:tgtEl>
                                          <p:spTgt spid="34"/>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0"/>
                                        </p:tgtEl>
                                        <p:attrNameLst>
                                          <p:attrName>style.visibility</p:attrName>
                                        </p:attrNameLst>
                                      </p:cBhvr>
                                      <p:to>
                                        <p:strVal val="visible"/>
                                      </p:to>
                                    </p:set>
                                    <p:anim calcmode="lin" valueType="num">
                                      <p:cBhvr additive="base">
                                        <p:cTn id="37" dur="500"/>
                                        <p:tgtEl>
                                          <p:spTgt spid="140"/>
                                        </p:tgtEl>
                                        <p:attrNameLst>
                                          <p:attrName>ppt_x</p:attrName>
                                        </p:attrNameLst>
                                      </p:cBhvr>
                                      <p:tavLst>
                                        <p:tav tm="0">
                                          <p:val>
                                            <p:strVal val="#ppt_x-1"/>
                                          </p:val>
                                        </p:tav>
                                        <p:tav tm="100000">
                                          <p:val>
                                            <p:strVal val="#ppt_x"/>
                                          </p:val>
                                        </p:tav>
                                      </p:tavLst>
                                    </p:anim>
                                  </p:childTnLst>
                                </p:cTn>
                              </p:par>
                              <p:par>
                                <p:cTn id="38" presetID="10" presetClass="entr" presetSubtype="0" fill="hold" nodeType="withEffect">
                                  <p:stCondLst>
                                    <p:cond delay="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500"/>
                                        <p:tgtEl>
                                          <p:spTgt spid="14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p:tgtEl>
                                          <p:spTgt spid="2"/>
                                        </p:tgtEl>
                                        <p:attrNameLst>
                                          <p:attrName>ppt_x</p:attrName>
                                        </p:attrNameLst>
                                      </p:cBhvr>
                                      <p:tavLst>
                                        <p:tav tm="0">
                                          <p:val>
                                            <p:strVal val="#ppt_x-1"/>
                                          </p:val>
                                        </p:tav>
                                        <p:tav tm="100000">
                                          <p:val>
                                            <p:strVal val="#ppt_x"/>
                                          </p:val>
                                        </p:tav>
                                      </p:tavLst>
                                    </p:anim>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16"/>
          <p:cNvGrpSpPr/>
          <p:nvPr/>
        </p:nvGrpSpPr>
        <p:grpSpPr>
          <a:xfrm>
            <a:off x="797090" y="1399599"/>
            <a:ext cx="2033588" cy="2033588"/>
            <a:chOff x="-1266371" y="4076700"/>
            <a:chExt cx="4165600" cy="4165600"/>
          </a:xfrm>
        </p:grpSpPr>
        <p:sp>
          <p:nvSpPr>
            <p:cNvPr id="162" name="Google Shape;162;p16"/>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63" name="Google Shape;163;p16"/>
            <p:cNvGrpSpPr/>
            <p:nvPr/>
          </p:nvGrpSpPr>
          <p:grpSpPr>
            <a:xfrm>
              <a:off x="-1266371" y="4076700"/>
              <a:ext cx="4165600" cy="4165600"/>
              <a:chOff x="-1266371" y="4076700"/>
              <a:chExt cx="4165600" cy="4165600"/>
            </a:xfrm>
          </p:grpSpPr>
          <p:sp>
            <p:nvSpPr>
              <p:cNvPr id="164" name="Google Shape;164;p16"/>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65" name="Google Shape;165;p16"/>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66" name="Google Shape;166;p16"/>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167" name="Google Shape;167;p16"/>
          <p:cNvSpPr txBox="1"/>
          <p:nvPr/>
        </p:nvSpPr>
        <p:spPr>
          <a:xfrm>
            <a:off x="1106464" y="1832745"/>
            <a:ext cx="1367561" cy="28469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tr-TR" sz="1400" dirty="0">
                <a:solidFill>
                  <a:schemeClr val="lt1"/>
                </a:solidFill>
                <a:latin typeface="Century Gothic"/>
                <a:ea typeface="Century Gothic"/>
                <a:cs typeface="Century Gothic"/>
                <a:sym typeface="Century Gothic"/>
              </a:rPr>
              <a:t>PART</a:t>
            </a:r>
            <a:r>
              <a:rPr lang="fr-FR" dirty="0">
                <a:solidFill>
                  <a:schemeClr val="lt1"/>
                </a:solidFill>
                <a:latin typeface="Century Gothic"/>
                <a:ea typeface="Century Gothic"/>
                <a:cs typeface="Century Gothic"/>
                <a:sym typeface="Century Gothic"/>
              </a:rPr>
              <a:t>IE I</a:t>
            </a:r>
            <a:r>
              <a:rPr lang="tr-TR" sz="1400" dirty="0">
                <a:solidFill>
                  <a:schemeClr val="lt1"/>
                </a:solidFill>
                <a:latin typeface="Century Gothic"/>
                <a:ea typeface="Century Gothic"/>
                <a:cs typeface="Century Gothic"/>
                <a:sym typeface="Century Gothic"/>
              </a:rPr>
              <a:t> </a:t>
            </a:r>
            <a:endParaRPr sz="1400" dirty="0">
              <a:solidFill>
                <a:schemeClr val="lt1"/>
              </a:solidFill>
              <a:latin typeface="Century Gothic"/>
              <a:ea typeface="Century Gothic"/>
              <a:cs typeface="Century Gothic"/>
              <a:sym typeface="Century Gothic"/>
            </a:endParaRPr>
          </a:p>
        </p:txBody>
      </p:sp>
      <p:sp>
        <p:nvSpPr>
          <p:cNvPr id="168" name="Google Shape;168;p16"/>
          <p:cNvSpPr txBox="1"/>
          <p:nvPr/>
        </p:nvSpPr>
        <p:spPr>
          <a:xfrm>
            <a:off x="1346575" y="2117438"/>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dirty="0">
                <a:solidFill>
                  <a:schemeClr val="lt1"/>
                </a:solidFill>
                <a:latin typeface="Century Gothic"/>
                <a:ea typeface="Century Gothic"/>
                <a:cs typeface="Century Gothic"/>
                <a:sym typeface="Century Gothic"/>
              </a:rPr>
              <a:t>01</a:t>
            </a:r>
            <a:endParaRPr sz="5000" b="1" dirty="0">
              <a:solidFill>
                <a:schemeClr val="lt1"/>
              </a:solidFill>
              <a:latin typeface="Century Gothic"/>
              <a:ea typeface="Century Gothic"/>
              <a:cs typeface="Century Gothic"/>
              <a:sym typeface="Century Gothic"/>
            </a:endParaRPr>
          </a:p>
        </p:txBody>
      </p:sp>
      <p:sp>
        <p:nvSpPr>
          <p:cNvPr id="169" name="Google Shape;169;p16"/>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3600" b="1" dirty="0">
                <a:solidFill>
                  <a:schemeClr val="accent5">
                    <a:lumMod val="50000"/>
                  </a:schemeClr>
                </a:solidFill>
                <a:latin typeface="Century Gothic"/>
                <a:ea typeface="Century Gothic"/>
                <a:cs typeface="Century Gothic"/>
                <a:sym typeface="Century Gothic"/>
              </a:rPr>
              <a:t>PRESENTATIONS</a:t>
            </a:r>
            <a:endParaRPr sz="3600" b="1" dirty="0">
              <a:solidFill>
                <a:schemeClr val="accent5">
                  <a:lumMod val="50000"/>
                </a:schemeClr>
              </a:solidFill>
              <a:latin typeface="Century Gothic"/>
              <a:ea typeface="Century Gothic"/>
              <a:cs typeface="Century Gothic"/>
              <a:sym typeface="Century Gothic"/>
            </a:endParaRPr>
          </a:p>
        </p:txBody>
      </p:sp>
      <p:sp>
        <p:nvSpPr>
          <p:cNvPr id="171" name="Google Shape;171;p16"/>
          <p:cNvSpPr/>
          <p:nvPr/>
        </p:nvSpPr>
        <p:spPr>
          <a:xfrm rot="10800000" flipH="1">
            <a:off x="7249903" y="-757672"/>
            <a:ext cx="1436897" cy="143689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2" name="Google Shape;172;p16"/>
          <p:cNvSpPr/>
          <p:nvPr/>
        </p:nvSpPr>
        <p:spPr>
          <a:xfrm rot="10800000" flipH="1">
            <a:off x="6939105" y="4609823"/>
            <a:ext cx="1442895" cy="1442895"/>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3" name="Google Shape;173;p16"/>
          <p:cNvSpPr/>
          <p:nvPr/>
        </p:nvSpPr>
        <p:spPr>
          <a:xfrm rot="10800000" flipH="1">
            <a:off x="3494315" y="972712"/>
            <a:ext cx="330450" cy="33045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4" name="Google Shape;174;p16"/>
          <p:cNvSpPr/>
          <p:nvPr/>
        </p:nvSpPr>
        <p:spPr>
          <a:xfrm rot="10800000" flipH="1">
            <a:off x="5317016" y="3907550"/>
            <a:ext cx="305943" cy="305943"/>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5" name="Google Shape;175;p16"/>
          <p:cNvSpPr/>
          <p:nvPr/>
        </p:nvSpPr>
        <p:spPr>
          <a:xfrm rot="10800000" flipH="1">
            <a:off x="1267560" y="4125686"/>
            <a:ext cx="175614" cy="17561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76" name="Google Shape;176;p16"/>
          <p:cNvGrpSpPr/>
          <p:nvPr/>
        </p:nvGrpSpPr>
        <p:grpSpPr>
          <a:xfrm>
            <a:off x="3654103" y="2185104"/>
            <a:ext cx="4260056" cy="34289"/>
            <a:chOff x="5029200" y="2769580"/>
            <a:chExt cx="5680075" cy="45719"/>
          </a:xfrm>
        </p:grpSpPr>
        <p:sp>
          <p:nvSpPr>
            <p:cNvPr id="177" name="Google Shape;177;p16"/>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78" name="Google Shape;178;p16"/>
            <p:cNvCxnSpPr/>
            <p:nvPr/>
          </p:nvCxnSpPr>
          <p:spPr>
            <a:xfrm>
              <a:off x="5711825" y="2792439"/>
              <a:ext cx="4997450" cy="0"/>
            </a:xfrm>
            <a:prstGeom prst="straightConnector1">
              <a:avLst/>
            </a:prstGeom>
            <a:noFill/>
            <a:ln w="9525" cap="flat" cmpd="sng">
              <a:solidFill>
                <a:schemeClr val="accent1"/>
              </a:solidFill>
              <a:prstDash val="solid"/>
              <a:miter lim="800000"/>
              <a:headEnd type="none" w="sm" len="sm"/>
              <a:tailEnd type="none" w="sm" len="sm"/>
            </a:ln>
          </p:spPr>
        </p:cxnSp>
      </p:grpSp>
      <p:sp>
        <p:nvSpPr>
          <p:cNvPr id="20" name="Google Shape;192;p17">
            <a:extLst>
              <a:ext uri="{FF2B5EF4-FFF2-40B4-BE49-F238E27FC236}">
                <a16:creationId xmlns:a16="http://schemas.microsoft.com/office/drawing/2014/main" id="{B8F425B5-C518-4274-8204-4F083DAFF24C}"/>
              </a:ext>
            </a:extLst>
          </p:cNvPr>
          <p:cNvSpPr/>
          <p:nvPr/>
        </p:nvSpPr>
        <p:spPr>
          <a:xfrm>
            <a:off x="2948477" y="2316104"/>
            <a:ext cx="6313323" cy="889172"/>
          </a:xfrm>
          <a:prstGeom prst="rect">
            <a:avLst/>
          </a:prstGeom>
          <a:noFill/>
          <a:ln>
            <a:noFill/>
          </a:ln>
        </p:spPr>
        <p:txBody>
          <a:bodyPr spcFirstLastPara="1" wrap="square" lIns="68575" tIns="34275" rIns="68575" bIns="34275" anchor="t" anchorCtr="0">
            <a:noAutofit/>
          </a:bodyPr>
          <a:lstStyle/>
          <a:p>
            <a:pPr marL="285750" marR="0" lvl="0" indent="-285750"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Présentation de l’ENI</a:t>
            </a:r>
          </a:p>
          <a:p>
            <a:pPr marL="285750" marR="0" lvl="0" indent="-285750"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Présentation de </a:t>
            </a:r>
            <a:r>
              <a:rPr lang="fr-FR" sz="1600" dirty="0" smtClean="0">
                <a:solidFill>
                  <a:srgbClr val="595959"/>
                </a:solidFill>
                <a:latin typeface="Century Gothic"/>
                <a:ea typeface="Century Gothic"/>
                <a:cs typeface="Century Gothic"/>
                <a:sym typeface="Century Gothic"/>
              </a:rPr>
              <a:t>LA FACULTE DES SCIENCES FIANARANTSOA</a:t>
            </a:r>
            <a:endParaRPr lang="fr-FR" sz="1600" dirty="0">
              <a:solidFill>
                <a:srgbClr val="595959"/>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161"/>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173"/>
                                        </p:tgtEl>
                                        <p:attrNameLst>
                                          <p:attrName>style.visibility</p:attrName>
                                        </p:attrNameLst>
                                      </p:cBhvr>
                                      <p:to>
                                        <p:strVal val="visible"/>
                                      </p:to>
                                    </p:set>
                                    <p:anim calcmode="lin" valueType="num">
                                      <p:cBhvr additive="base">
                                        <p:cTn id="9" dur="500"/>
                                        <p:tgtEl>
                                          <p:spTgt spid="173"/>
                                        </p:tgtEl>
                                        <p:attrNameLst>
                                          <p:attrName>ppt_w</p:attrName>
                                        </p:attrNameLst>
                                      </p:cBhvr>
                                      <p:tavLst>
                                        <p:tav tm="0">
                                          <p:val>
                                            <p:strVal val="0"/>
                                          </p:val>
                                        </p:tav>
                                        <p:tav tm="100000">
                                          <p:val>
                                            <p:strVal val="#ppt_w"/>
                                          </p:val>
                                        </p:tav>
                                      </p:tavLst>
                                    </p:anim>
                                    <p:anim calcmode="lin" valueType="num">
                                      <p:cBhvr additive="base">
                                        <p:cTn id="10" dur="500"/>
                                        <p:tgtEl>
                                          <p:spTgt spid="173"/>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175"/>
                                        </p:tgtEl>
                                        <p:attrNameLst>
                                          <p:attrName>style.visibility</p:attrName>
                                        </p:attrNameLst>
                                      </p:cBhvr>
                                      <p:to>
                                        <p:strVal val="visible"/>
                                      </p:to>
                                    </p:set>
                                    <p:anim calcmode="lin" valueType="num">
                                      <p:cBhvr additive="base">
                                        <p:cTn id="13" dur="500"/>
                                        <p:tgtEl>
                                          <p:spTgt spid="175"/>
                                        </p:tgtEl>
                                        <p:attrNameLst>
                                          <p:attrName>ppt_w</p:attrName>
                                        </p:attrNameLst>
                                      </p:cBhvr>
                                      <p:tavLst>
                                        <p:tav tm="0">
                                          <p:val>
                                            <p:strVal val="0"/>
                                          </p:val>
                                        </p:tav>
                                        <p:tav tm="100000">
                                          <p:val>
                                            <p:strVal val="#ppt_w"/>
                                          </p:val>
                                        </p:tav>
                                      </p:tavLst>
                                    </p:anim>
                                    <p:anim calcmode="lin" valueType="num">
                                      <p:cBhvr additive="base">
                                        <p:cTn id="14" dur="500"/>
                                        <p:tgtEl>
                                          <p:spTgt spid="175"/>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174"/>
                                        </p:tgtEl>
                                        <p:attrNameLst>
                                          <p:attrName>style.visibility</p:attrName>
                                        </p:attrNameLst>
                                      </p:cBhvr>
                                      <p:to>
                                        <p:strVal val="visible"/>
                                      </p:to>
                                    </p:set>
                                    <p:anim calcmode="lin" valueType="num">
                                      <p:cBhvr additive="base">
                                        <p:cTn id="17" dur="500"/>
                                        <p:tgtEl>
                                          <p:spTgt spid="174"/>
                                        </p:tgtEl>
                                        <p:attrNameLst>
                                          <p:attrName>ppt_w</p:attrName>
                                        </p:attrNameLst>
                                      </p:cBhvr>
                                      <p:tavLst>
                                        <p:tav tm="0">
                                          <p:val>
                                            <p:strVal val="0"/>
                                          </p:val>
                                        </p:tav>
                                        <p:tav tm="100000">
                                          <p:val>
                                            <p:strVal val="#ppt_w"/>
                                          </p:val>
                                        </p:tav>
                                      </p:tavLst>
                                    </p:anim>
                                    <p:anim calcmode="lin" valueType="num">
                                      <p:cBhvr additive="base">
                                        <p:cTn id="18" dur="500"/>
                                        <p:tgtEl>
                                          <p:spTgt spid="174"/>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172"/>
                                        </p:tgtEl>
                                        <p:attrNameLst>
                                          <p:attrName>style.visibility</p:attrName>
                                        </p:attrNameLst>
                                      </p:cBhvr>
                                      <p:to>
                                        <p:strVal val="visible"/>
                                      </p:to>
                                    </p:set>
                                    <p:anim calcmode="lin" valueType="num">
                                      <p:cBhvr additive="base">
                                        <p:cTn id="21" dur="500"/>
                                        <p:tgtEl>
                                          <p:spTgt spid="172"/>
                                        </p:tgtEl>
                                        <p:attrNameLst>
                                          <p:attrName>ppt_w</p:attrName>
                                        </p:attrNameLst>
                                      </p:cBhvr>
                                      <p:tavLst>
                                        <p:tav tm="0">
                                          <p:val>
                                            <p:strVal val="0"/>
                                          </p:val>
                                        </p:tav>
                                        <p:tav tm="100000">
                                          <p:val>
                                            <p:strVal val="#ppt_w"/>
                                          </p:val>
                                        </p:tav>
                                      </p:tavLst>
                                    </p:anim>
                                    <p:anim calcmode="lin" valueType="num">
                                      <p:cBhvr additive="base">
                                        <p:cTn id="22" dur="500"/>
                                        <p:tgtEl>
                                          <p:spTgt spid="172"/>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171"/>
                                        </p:tgtEl>
                                        <p:attrNameLst>
                                          <p:attrName>style.visibility</p:attrName>
                                        </p:attrNameLst>
                                      </p:cBhvr>
                                      <p:to>
                                        <p:strVal val="visible"/>
                                      </p:to>
                                    </p:set>
                                    <p:anim calcmode="lin" valueType="num">
                                      <p:cBhvr additive="base">
                                        <p:cTn id="25" dur="500"/>
                                        <p:tgtEl>
                                          <p:spTgt spid="171"/>
                                        </p:tgtEl>
                                        <p:attrNameLst>
                                          <p:attrName>ppt_w</p:attrName>
                                        </p:attrNameLst>
                                      </p:cBhvr>
                                      <p:tavLst>
                                        <p:tav tm="0">
                                          <p:val>
                                            <p:strVal val="0"/>
                                          </p:val>
                                        </p:tav>
                                        <p:tav tm="100000">
                                          <p:val>
                                            <p:strVal val="#ppt_w"/>
                                          </p:val>
                                        </p:tav>
                                      </p:tavLst>
                                    </p:anim>
                                    <p:anim calcmode="lin" valueType="num">
                                      <p:cBhvr additive="base">
                                        <p:cTn id="26" dur="500"/>
                                        <p:tgtEl>
                                          <p:spTgt spid="171"/>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67"/>
                                        </p:tgtEl>
                                        <p:attrNameLst>
                                          <p:attrName>style.visibility</p:attrName>
                                        </p:attrNameLst>
                                      </p:cBhvr>
                                      <p:to>
                                        <p:strVal val="visible"/>
                                      </p:to>
                                    </p:set>
                                    <p:anim calcmode="lin" valueType="num">
                                      <p:cBhvr additive="base">
                                        <p:cTn id="29" dur="500"/>
                                        <p:tgtEl>
                                          <p:spTgt spid="167"/>
                                        </p:tgtEl>
                                        <p:attrNameLst>
                                          <p:attrName>ppt_w</p:attrName>
                                        </p:attrNameLst>
                                      </p:cBhvr>
                                      <p:tavLst>
                                        <p:tav tm="0">
                                          <p:val>
                                            <p:strVal val="0"/>
                                          </p:val>
                                        </p:tav>
                                        <p:tav tm="100000">
                                          <p:val>
                                            <p:strVal val="#ppt_w"/>
                                          </p:val>
                                        </p:tav>
                                      </p:tavLst>
                                    </p:anim>
                                    <p:anim calcmode="lin" valueType="num">
                                      <p:cBhvr additive="base">
                                        <p:cTn id="30" dur="500"/>
                                        <p:tgtEl>
                                          <p:spTgt spid="167"/>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168"/>
                                        </p:tgtEl>
                                        <p:attrNameLst>
                                          <p:attrName>style.visibility</p:attrName>
                                        </p:attrNameLst>
                                      </p:cBhvr>
                                      <p:to>
                                        <p:strVal val="visible"/>
                                      </p:to>
                                    </p:set>
                                    <p:anim calcmode="lin" valueType="num">
                                      <p:cBhvr additive="base">
                                        <p:cTn id="33" dur="500"/>
                                        <p:tgtEl>
                                          <p:spTgt spid="168"/>
                                        </p:tgtEl>
                                        <p:attrNameLst>
                                          <p:attrName>ppt_w</p:attrName>
                                        </p:attrNameLst>
                                      </p:cBhvr>
                                      <p:tavLst>
                                        <p:tav tm="0">
                                          <p:val>
                                            <p:strVal val="0"/>
                                          </p:val>
                                        </p:tav>
                                        <p:tav tm="100000">
                                          <p:val>
                                            <p:strVal val="#ppt_w"/>
                                          </p:val>
                                        </p:tav>
                                      </p:tavLst>
                                    </p:anim>
                                    <p:anim calcmode="lin" valueType="num">
                                      <p:cBhvr additive="base">
                                        <p:cTn id="34" dur="500"/>
                                        <p:tgtEl>
                                          <p:spTgt spid="168"/>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169"/>
                                        </p:tgtEl>
                                        <p:attrNameLst>
                                          <p:attrName>style.visibility</p:attrName>
                                        </p:attrNameLst>
                                      </p:cBhvr>
                                      <p:to>
                                        <p:strVal val="visible"/>
                                      </p:to>
                                    </p:set>
                                    <p:animEffect transition="in" filter="fade">
                                      <p:cBhvr>
                                        <p:cTn id="37" dur="500"/>
                                        <p:tgtEl>
                                          <p:spTgt spid="169"/>
                                        </p:tgtEl>
                                      </p:cBhvr>
                                    </p:animEffect>
                                  </p:childTnLst>
                                </p:cTn>
                              </p:par>
                              <p:par>
                                <p:cTn id="38" presetID="10" presetClass="entr" presetSubtype="0" fill="hold" nodeType="with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fade">
                                      <p:cBhvr>
                                        <p:cTn id="4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85" name="Google Shape;185;p17"/>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86" name="Google Shape;186;p17"/>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dirty="0">
                <a:solidFill>
                  <a:schemeClr val="lt1"/>
                </a:solidFill>
                <a:latin typeface="Century Gothic"/>
                <a:ea typeface="Century Gothic"/>
                <a:cs typeface="Century Gothic"/>
                <a:sym typeface="Century Gothic"/>
              </a:rPr>
              <a:t>01</a:t>
            </a:r>
            <a:endParaRPr sz="1800" dirty="0">
              <a:solidFill>
                <a:schemeClr val="lt1"/>
              </a:solidFill>
              <a:latin typeface="Century Gothic"/>
              <a:ea typeface="Century Gothic"/>
              <a:cs typeface="Century Gothic"/>
              <a:sym typeface="Century Gothic"/>
            </a:endParaRPr>
          </a:p>
        </p:txBody>
      </p:sp>
      <p:sp>
        <p:nvSpPr>
          <p:cNvPr id="187" name="Google Shape;187;p17"/>
          <p:cNvSpPr txBox="1"/>
          <p:nvPr/>
        </p:nvSpPr>
        <p:spPr>
          <a:xfrm>
            <a:off x="1014372" y="228401"/>
            <a:ext cx="2775308"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PRESENTATION DE L’ENI</a:t>
            </a:r>
            <a:endParaRPr sz="1800" b="1" dirty="0">
              <a:solidFill>
                <a:schemeClr val="accent5">
                  <a:lumMod val="50000"/>
                </a:schemeClr>
              </a:solidFill>
              <a:latin typeface="Century Gothic"/>
              <a:ea typeface="Century Gothic"/>
              <a:cs typeface="Century Gothic"/>
              <a:sym typeface="Century Gothic"/>
            </a:endParaRPr>
          </a:p>
        </p:txBody>
      </p:sp>
      <p:grpSp>
        <p:nvGrpSpPr>
          <p:cNvPr id="188" name="Google Shape;188;p17"/>
          <p:cNvGrpSpPr/>
          <p:nvPr/>
        </p:nvGrpSpPr>
        <p:grpSpPr>
          <a:xfrm>
            <a:off x="5115636" y="-522515"/>
            <a:ext cx="6004276" cy="6004276"/>
            <a:chOff x="6820847" y="-696687"/>
            <a:chExt cx="8005701" cy="8005701"/>
          </a:xfrm>
        </p:grpSpPr>
        <p:sp>
          <p:nvSpPr>
            <p:cNvPr id="189" name="Google Shape;189;p17"/>
            <p:cNvSpPr/>
            <p:nvPr/>
          </p:nvSpPr>
          <p:spPr>
            <a:xfrm>
              <a:off x="6820847" y="-696687"/>
              <a:ext cx="8005701" cy="800570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pic>
          <p:nvPicPr>
            <p:cNvPr id="190" name="Google Shape;190;p17"/>
            <p:cNvPicPr preferRelativeResize="0"/>
            <p:nvPr/>
          </p:nvPicPr>
          <p:blipFill>
            <a:blip r:embed="rId3"/>
            <a:srcRect/>
            <a:stretch/>
          </p:blipFill>
          <p:spPr>
            <a:xfrm>
              <a:off x="7027790" y="570214"/>
              <a:ext cx="7623425" cy="5717569"/>
            </a:xfrm>
            <a:custGeom>
              <a:avLst/>
              <a:gdLst/>
              <a:ahLst/>
              <a:cxnLst/>
              <a:rect l="l" t="t" r="r" b="b"/>
              <a:pathLst>
                <a:path w="7633250" h="6990414" extrusionOk="0">
                  <a:moveTo>
                    <a:pt x="2083447" y="0"/>
                  </a:moveTo>
                  <a:lnTo>
                    <a:pt x="5549804" y="0"/>
                  </a:lnTo>
                  <a:lnTo>
                    <a:pt x="5635855" y="44073"/>
                  </a:lnTo>
                  <a:cubicBezTo>
                    <a:pt x="6825593" y="690378"/>
                    <a:pt x="7633250" y="1950896"/>
                    <a:pt x="7633250" y="3400052"/>
                  </a:cubicBezTo>
                  <a:cubicBezTo>
                    <a:pt x="7633250" y="5046821"/>
                    <a:pt x="6590305" y="6449997"/>
                    <a:pt x="5128909" y="6985085"/>
                  </a:cubicBezTo>
                  <a:lnTo>
                    <a:pt x="5113160" y="6990414"/>
                  </a:lnTo>
                  <a:lnTo>
                    <a:pt x="2520090" y="6990414"/>
                  </a:lnTo>
                  <a:lnTo>
                    <a:pt x="2504342" y="6985085"/>
                  </a:lnTo>
                  <a:cubicBezTo>
                    <a:pt x="1042945" y="6449997"/>
                    <a:pt x="0" y="5046821"/>
                    <a:pt x="0" y="3400052"/>
                  </a:cubicBezTo>
                  <a:cubicBezTo>
                    <a:pt x="0" y="1950896"/>
                    <a:pt x="807657" y="690378"/>
                    <a:pt x="1997395" y="44073"/>
                  </a:cubicBezTo>
                  <a:close/>
                </a:path>
              </a:pathLst>
            </a:custGeom>
            <a:noFill/>
            <a:ln>
              <a:noFill/>
            </a:ln>
          </p:spPr>
        </p:pic>
      </p:grpSp>
      <p:sp>
        <p:nvSpPr>
          <p:cNvPr id="191" name="Google Shape;191;p17"/>
          <p:cNvSpPr txBox="1"/>
          <p:nvPr/>
        </p:nvSpPr>
        <p:spPr>
          <a:xfrm>
            <a:off x="662667" y="986373"/>
            <a:ext cx="3685813" cy="30008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500" b="1" dirty="0">
                <a:solidFill>
                  <a:schemeClr val="accent5">
                    <a:lumMod val="50000"/>
                  </a:schemeClr>
                </a:solidFill>
                <a:latin typeface="Century Gothic"/>
                <a:ea typeface="Century Gothic"/>
                <a:cs typeface="Century Gothic"/>
                <a:sym typeface="Century Gothic"/>
              </a:rPr>
              <a:t>ENI (Ecole Nationale d’Informatique)</a:t>
            </a:r>
            <a:endParaRPr sz="1500" b="1" dirty="0">
              <a:solidFill>
                <a:schemeClr val="accent5">
                  <a:lumMod val="50000"/>
                </a:schemeClr>
              </a:solidFill>
              <a:latin typeface="Century Gothic"/>
              <a:ea typeface="Century Gothic"/>
              <a:cs typeface="Century Gothic"/>
              <a:sym typeface="Century Gothic"/>
            </a:endParaRPr>
          </a:p>
        </p:txBody>
      </p:sp>
      <p:sp>
        <p:nvSpPr>
          <p:cNvPr id="192" name="Google Shape;192;p17"/>
          <p:cNvSpPr/>
          <p:nvPr/>
        </p:nvSpPr>
        <p:spPr>
          <a:xfrm>
            <a:off x="662667" y="1506547"/>
            <a:ext cx="3701755" cy="1469953"/>
          </a:xfrm>
          <a:prstGeom prst="rect">
            <a:avLst/>
          </a:prstGeom>
          <a:noFill/>
          <a:ln>
            <a:noFill/>
          </a:ln>
        </p:spPr>
        <p:txBody>
          <a:bodyPr spcFirstLastPara="1" wrap="square" lIns="68575" tIns="34275" rIns="68575" bIns="34275" anchor="t" anchorCtr="0">
            <a:noAutofit/>
          </a:bodyPr>
          <a:lstStyle/>
          <a:p>
            <a:pPr marL="171450" marR="0" lvl="0" indent="-171450" algn="just"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Antaninarenina Tanambao</a:t>
            </a:r>
          </a:p>
          <a:p>
            <a:pPr marL="171450" marR="0" lvl="0" indent="-171450" algn="just"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BP 1487 FIANARANTSOA (301)</a:t>
            </a:r>
          </a:p>
          <a:p>
            <a:pPr marL="171450" marR="0" lvl="0" indent="-171450" algn="just"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Téléphones : 034 05 733 36 ou 033 42 302 02</a:t>
            </a:r>
          </a:p>
          <a:p>
            <a:pPr marL="171450" marR="0" lvl="0" indent="-171450" algn="just"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Adresse mail : </a:t>
            </a:r>
            <a:r>
              <a:rPr lang="pt-BR" sz="1200" dirty="0">
                <a:solidFill>
                  <a:srgbClr val="595959"/>
                </a:solidFill>
                <a:latin typeface="Century Gothic"/>
                <a:ea typeface="Century Gothic"/>
                <a:cs typeface="Century Gothic"/>
                <a:sym typeface="Century Gothic"/>
                <a:hlinkClick r:id="rId4"/>
              </a:rPr>
              <a:t>eni@eni-univ-fianar.mg</a:t>
            </a:r>
            <a:r>
              <a:rPr lang="pt-BR" sz="1200" dirty="0">
                <a:solidFill>
                  <a:srgbClr val="595959"/>
                </a:solidFill>
                <a:latin typeface="Century Gothic"/>
                <a:ea typeface="Century Gothic"/>
                <a:cs typeface="Century Gothic"/>
                <a:sym typeface="Century Gothic"/>
              </a:rPr>
              <a:t>.</a:t>
            </a:r>
          </a:p>
          <a:p>
            <a:pPr marL="171450" marR="0" lvl="0" indent="-171450" algn="just"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Site : </a:t>
            </a:r>
            <a:r>
              <a:rPr lang="pt-BR" sz="1200" dirty="0">
                <a:solidFill>
                  <a:srgbClr val="595959"/>
                </a:solidFill>
                <a:latin typeface="Century Gothic"/>
                <a:ea typeface="Century Gothic"/>
                <a:cs typeface="Century Gothic"/>
                <a:sym typeface="Century Gothic"/>
                <a:hlinkClick r:id="rId5"/>
              </a:rPr>
              <a:t>www.eni-univ-fianar.mg</a:t>
            </a:r>
            <a:endParaRPr lang="pt-BR" sz="1200" dirty="0">
              <a:solidFill>
                <a:srgbClr val="595959"/>
              </a:solidFill>
              <a:latin typeface="Century Gothic"/>
              <a:ea typeface="Century Gothic"/>
              <a:cs typeface="Century Gothic"/>
              <a:sym typeface="Century Gothic"/>
            </a:endParaRPr>
          </a:p>
          <a:p>
            <a:pPr marL="0" marR="0" lvl="0" indent="0" algn="just" rtl="0">
              <a:lnSpc>
                <a:spcPct val="150000"/>
              </a:lnSpc>
              <a:spcBef>
                <a:spcPts val="0"/>
              </a:spcBef>
              <a:spcAft>
                <a:spcPts val="0"/>
              </a:spcAft>
              <a:buNone/>
            </a:pPr>
            <a:endParaRPr sz="1200" dirty="0">
              <a:solidFill>
                <a:srgbClr val="595959"/>
              </a:solidFill>
              <a:latin typeface="Century Gothic"/>
              <a:ea typeface="Century Gothic"/>
              <a:cs typeface="Century Gothic"/>
              <a:sym typeface="Century Gothic"/>
            </a:endParaRPr>
          </a:p>
        </p:txBody>
      </p:sp>
      <p:grpSp>
        <p:nvGrpSpPr>
          <p:cNvPr id="193" name="Google Shape;193;p17"/>
          <p:cNvGrpSpPr/>
          <p:nvPr/>
        </p:nvGrpSpPr>
        <p:grpSpPr>
          <a:xfrm>
            <a:off x="662667" y="1379692"/>
            <a:ext cx="3340245" cy="34289"/>
            <a:chOff x="5029200" y="2769580"/>
            <a:chExt cx="4453660" cy="45719"/>
          </a:xfrm>
        </p:grpSpPr>
        <p:sp>
          <p:nvSpPr>
            <p:cNvPr id="194" name="Google Shape;194;p17"/>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95" name="Google Shape;195;p17"/>
            <p:cNvCxnSpPr/>
            <p:nvPr/>
          </p:nvCxnSpPr>
          <p:spPr>
            <a:xfrm>
              <a:off x="5711825" y="2792439"/>
              <a:ext cx="3771035" cy="0"/>
            </a:xfrm>
            <a:prstGeom prst="straightConnector1">
              <a:avLst/>
            </a:prstGeom>
            <a:noFill/>
            <a:ln w="9525" cap="flat" cmpd="sng">
              <a:solidFill>
                <a:schemeClr val="accent1"/>
              </a:solidFill>
              <a:prstDash val="solid"/>
              <a:miter lim="800000"/>
              <a:headEnd type="none" w="sm" len="sm"/>
              <a:tailEnd type="none" w="sm" len="sm"/>
            </a:ln>
          </p:spPr>
        </p:cxnSp>
      </p:grpSp>
      <p:sp>
        <p:nvSpPr>
          <p:cNvPr id="14" name="Google Shape;192;p17">
            <a:extLst>
              <a:ext uri="{FF2B5EF4-FFF2-40B4-BE49-F238E27FC236}">
                <a16:creationId xmlns:a16="http://schemas.microsoft.com/office/drawing/2014/main" id="{D5564A61-F6BE-46F8-9109-60BC0C2E3D2E}"/>
              </a:ext>
            </a:extLst>
          </p:cNvPr>
          <p:cNvSpPr/>
          <p:nvPr/>
        </p:nvSpPr>
        <p:spPr>
          <a:xfrm>
            <a:off x="517512" y="3445146"/>
            <a:ext cx="3701755" cy="1469953"/>
          </a:xfrm>
          <a:prstGeom prst="rect">
            <a:avLst/>
          </a:prstGeom>
          <a:noFill/>
          <a:ln>
            <a:noFill/>
          </a:ln>
        </p:spPr>
        <p:txBody>
          <a:bodyPr spcFirstLastPara="1" wrap="square" lIns="68575" tIns="34275" rIns="68575" bIns="34275" anchor="t" anchorCtr="0">
            <a:noAutofit/>
          </a:bodyPr>
          <a:lstStyle/>
          <a:p>
            <a:pPr>
              <a:lnSpc>
                <a:spcPct val="150000"/>
              </a:lnSpc>
            </a:pPr>
            <a:r>
              <a:rPr lang="fr-FR" sz="1200" dirty="0" smtClean="0">
                <a:latin typeface="Century Gothic" panose="020B0502020202020204" pitchFamily="34" charset="0"/>
                <a:cs typeface="Times New Roman" panose="02020603050405020304" pitchFamily="18" charset="0"/>
              </a:rPr>
              <a:t>Rattachée académiquement et administrativement à l’Université de Fianarantsoa, elle a pour mission de former des spécialistes informaticiens compétents et opérationnels de différents niveaux.</a:t>
            </a:r>
          </a:p>
          <a:p>
            <a:pPr marL="0" marR="0" lvl="0" indent="0" algn="just" rtl="0">
              <a:lnSpc>
                <a:spcPct val="150000"/>
              </a:lnSpc>
              <a:spcBef>
                <a:spcPts val="0"/>
              </a:spcBef>
              <a:spcAft>
                <a:spcPts val="0"/>
              </a:spcAft>
              <a:buNone/>
            </a:pPr>
            <a:endParaRPr sz="1200" dirty="0">
              <a:solidFill>
                <a:srgbClr val="595959"/>
              </a:solidFill>
              <a:latin typeface="Century Gothic"/>
              <a:ea typeface="Century Gothic"/>
              <a:cs typeface="Century Gothic"/>
              <a:sym typeface="Century Gothic"/>
            </a:endParaRPr>
          </a:p>
        </p:txBody>
      </p:sp>
      <p:sp>
        <p:nvSpPr>
          <p:cNvPr id="16" name="Google Shape;191;p17">
            <a:extLst>
              <a:ext uri="{FF2B5EF4-FFF2-40B4-BE49-F238E27FC236}">
                <a16:creationId xmlns:a16="http://schemas.microsoft.com/office/drawing/2014/main" id="{5A80C878-8F82-4DD1-83D0-361A946FA11F}"/>
              </a:ext>
            </a:extLst>
          </p:cNvPr>
          <p:cNvSpPr txBox="1"/>
          <p:nvPr/>
        </p:nvSpPr>
        <p:spPr>
          <a:xfrm>
            <a:off x="608952" y="2977877"/>
            <a:ext cx="3685813" cy="30008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500" b="1" dirty="0">
                <a:solidFill>
                  <a:schemeClr val="accent5">
                    <a:lumMod val="50000"/>
                  </a:schemeClr>
                </a:solidFill>
                <a:latin typeface="Century Gothic"/>
                <a:ea typeface="Century Gothic"/>
                <a:cs typeface="Century Gothic"/>
                <a:sym typeface="Century Gothic"/>
              </a:rPr>
              <a:t>Missions</a:t>
            </a:r>
            <a:endParaRPr sz="1500" b="1" dirty="0">
              <a:solidFill>
                <a:schemeClr val="accent5">
                  <a:lumMod val="50000"/>
                </a:schemeClr>
              </a:solidFill>
              <a:latin typeface="Century Gothic"/>
              <a:ea typeface="Century Gothic"/>
              <a:cs typeface="Century Gothic"/>
              <a:sym typeface="Century Gothic"/>
            </a:endParaRPr>
          </a:p>
        </p:txBody>
      </p:sp>
      <p:grpSp>
        <p:nvGrpSpPr>
          <p:cNvPr id="17" name="Google Shape;193;p17">
            <a:extLst>
              <a:ext uri="{FF2B5EF4-FFF2-40B4-BE49-F238E27FC236}">
                <a16:creationId xmlns:a16="http://schemas.microsoft.com/office/drawing/2014/main" id="{D0317718-D97D-4D0B-B681-C65569258118}"/>
              </a:ext>
            </a:extLst>
          </p:cNvPr>
          <p:cNvGrpSpPr/>
          <p:nvPr/>
        </p:nvGrpSpPr>
        <p:grpSpPr>
          <a:xfrm>
            <a:off x="608952" y="3310119"/>
            <a:ext cx="3340245" cy="34289"/>
            <a:chOff x="5029200" y="2769580"/>
            <a:chExt cx="4453660" cy="45719"/>
          </a:xfrm>
        </p:grpSpPr>
        <p:sp>
          <p:nvSpPr>
            <p:cNvPr id="18" name="Google Shape;194;p17">
              <a:extLst>
                <a:ext uri="{FF2B5EF4-FFF2-40B4-BE49-F238E27FC236}">
                  <a16:creationId xmlns:a16="http://schemas.microsoft.com/office/drawing/2014/main" id="{D2A9FB74-F9D3-470F-973B-7A8628EDDA91}"/>
                </a:ext>
              </a:extLst>
            </p:cNvPr>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9" name="Google Shape;195;p17">
              <a:extLst>
                <a:ext uri="{FF2B5EF4-FFF2-40B4-BE49-F238E27FC236}">
                  <a16:creationId xmlns:a16="http://schemas.microsoft.com/office/drawing/2014/main" id="{36FD2CB8-9A9B-4AD8-BB93-D43CCF21CE55}"/>
                </a:ext>
              </a:extLst>
            </p:cNvPr>
            <p:cNvCxnSpPr/>
            <p:nvPr/>
          </p:nvCxnSpPr>
          <p:spPr>
            <a:xfrm>
              <a:off x="5711825" y="2792439"/>
              <a:ext cx="3771035" cy="0"/>
            </a:xfrm>
            <a:prstGeom prst="straightConnector1">
              <a:avLst/>
            </a:prstGeom>
            <a:noFill/>
            <a:ln w="9525" cap="flat" cmpd="sng">
              <a:solidFill>
                <a:schemeClr val="accent1"/>
              </a:solidFill>
              <a:prstDash val="solid"/>
              <a:miter lim="800000"/>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p:tgtEl>
                                          <p:spTgt spid="188"/>
                                        </p:tgtEl>
                                        <p:attrNameLst>
                                          <p:attrName>ppt_w</p:attrName>
                                        </p:attrNameLst>
                                      </p:cBhvr>
                                      <p:tavLst>
                                        <p:tav tm="0">
                                          <p:val>
                                            <p:strVal val="0"/>
                                          </p:val>
                                        </p:tav>
                                        <p:tav tm="100000">
                                          <p:val>
                                            <p:strVal val="#ppt_w"/>
                                          </p:val>
                                        </p:tav>
                                      </p:tavLst>
                                    </p:anim>
                                    <p:anim calcmode="lin" valueType="num">
                                      <p:cBhvr additive="base">
                                        <p:cTn id="8" dur="500"/>
                                        <p:tgtEl>
                                          <p:spTgt spid="18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p:nvPr/>
        </p:nvSpPr>
        <p:spPr>
          <a:xfrm rot="10800000" flipH="1">
            <a:off x="466726" y="228401"/>
            <a:ext cx="496860" cy="49686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85" name="Google Shape;185;p17"/>
          <p:cNvSpPr/>
          <p:nvPr/>
        </p:nvSpPr>
        <p:spPr>
          <a:xfrm rot="10800000" flipH="1">
            <a:off x="-248430" y="-268460"/>
            <a:ext cx="1058055" cy="1058055"/>
          </a:xfrm>
          <a:prstGeom prst="ellipse">
            <a:avLst/>
          </a:prstGeom>
          <a:noFill/>
          <a:ln w="127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86" name="Google Shape;186;p17"/>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dirty="0">
                <a:solidFill>
                  <a:schemeClr val="lt1"/>
                </a:solidFill>
                <a:latin typeface="Century Gothic"/>
                <a:ea typeface="Century Gothic"/>
                <a:cs typeface="Century Gothic"/>
                <a:sym typeface="Century Gothic"/>
              </a:rPr>
              <a:t>01</a:t>
            </a:r>
            <a:endParaRPr sz="1800" dirty="0">
              <a:solidFill>
                <a:schemeClr val="lt1"/>
              </a:solidFill>
              <a:latin typeface="Century Gothic"/>
              <a:ea typeface="Century Gothic"/>
              <a:cs typeface="Century Gothic"/>
              <a:sym typeface="Century Gothic"/>
            </a:endParaRPr>
          </a:p>
        </p:txBody>
      </p:sp>
      <p:sp>
        <p:nvSpPr>
          <p:cNvPr id="187" name="Google Shape;187;p17"/>
          <p:cNvSpPr txBox="1"/>
          <p:nvPr/>
        </p:nvSpPr>
        <p:spPr>
          <a:xfrm>
            <a:off x="1014373" y="228401"/>
            <a:ext cx="4276354" cy="561193"/>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r>
              <a:rPr lang="fr-FR" sz="1800" b="1" dirty="0">
                <a:solidFill>
                  <a:schemeClr val="accent5">
                    <a:lumMod val="50000"/>
                  </a:schemeClr>
                </a:solidFill>
                <a:latin typeface="Century Gothic"/>
                <a:ea typeface="Century Gothic"/>
                <a:cs typeface="Century Gothic"/>
                <a:sym typeface="Century Gothic"/>
              </a:rPr>
              <a:t>PRESENTATION DE </a:t>
            </a:r>
            <a:r>
              <a:rPr lang="fr-FR" sz="1800" b="1" dirty="0" smtClean="0">
                <a:solidFill>
                  <a:schemeClr val="accent5">
                    <a:lumMod val="50000"/>
                  </a:schemeClr>
                </a:solidFill>
                <a:latin typeface="Century Gothic"/>
                <a:ea typeface="Century Gothic"/>
                <a:cs typeface="Century Gothic"/>
                <a:sym typeface="Century Gothic"/>
              </a:rPr>
              <a:t>LA FACULTE DES SCIENCES</a:t>
            </a:r>
            <a:endParaRPr sz="1800" b="1" dirty="0">
              <a:solidFill>
                <a:schemeClr val="accent5">
                  <a:lumMod val="50000"/>
                </a:schemeClr>
              </a:solidFill>
              <a:latin typeface="Century Gothic"/>
              <a:ea typeface="Century Gothic"/>
              <a:cs typeface="Century Gothic"/>
              <a:sym typeface="Century Gothic"/>
            </a:endParaRPr>
          </a:p>
        </p:txBody>
      </p:sp>
      <p:sp>
        <p:nvSpPr>
          <p:cNvPr id="191" name="Google Shape;191;p17"/>
          <p:cNvSpPr txBox="1"/>
          <p:nvPr/>
        </p:nvSpPr>
        <p:spPr>
          <a:xfrm>
            <a:off x="715155" y="1090320"/>
            <a:ext cx="3354161" cy="30008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1500" b="1" dirty="0" smtClean="0">
                <a:solidFill>
                  <a:schemeClr val="accent5">
                    <a:lumMod val="50000"/>
                  </a:schemeClr>
                </a:solidFill>
                <a:latin typeface="Century Gothic"/>
                <a:ea typeface="Century Gothic"/>
                <a:cs typeface="Century Gothic"/>
                <a:sym typeface="Century Gothic"/>
              </a:rPr>
              <a:t>FACULTE DES SCIENCES</a:t>
            </a:r>
            <a:endParaRPr sz="1500" b="1" dirty="0">
              <a:solidFill>
                <a:schemeClr val="accent5">
                  <a:lumMod val="50000"/>
                </a:schemeClr>
              </a:solidFill>
              <a:latin typeface="Century Gothic"/>
              <a:ea typeface="Century Gothic"/>
              <a:cs typeface="Century Gothic"/>
              <a:sym typeface="Century Gothic"/>
            </a:endParaRPr>
          </a:p>
        </p:txBody>
      </p:sp>
      <p:grpSp>
        <p:nvGrpSpPr>
          <p:cNvPr id="193" name="Google Shape;193;p17"/>
          <p:cNvGrpSpPr/>
          <p:nvPr/>
        </p:nvGrpSpPr>
        <p:grpSpPr>
          <a:xfrm>
            <a:off x="809625" y="1445379"/>
            <a:ext cx="3340245" cy="34289"/>
            <a:chOff x="5029200" y="2769580"/>
            <a:chExt cx="4453660" cy="45719"/>
          </a:xfrm>
        </p:grpSpPr>
        <p:sp>
          <p:nvSpPr>
            <p:cNvPr id="194" name="Google Shape;194;p17"/>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95" name="Google Shape;195;p17"/>
            <p:cNvCxnSpPr/>
            <p:nvPr/>
          </p:nvCxnSpPr>
          <p:spPr>
            <a:xfrm>
              <a:off x="5711825" y="2792439"/>
              <a:ext cx="3771035" cy="0"/>
            </a:xfrm>
            <a:prstGeom prst="straightConnector1">
              <a:avLst/>
            </a:prstGeom>
            <a:noFill/>
            <a:ln w="9525" cap="flat" cmpd="sng">
              <a:solidFill>
                <a:schemeClr val="accent1"/>
              </a:solidFill>
              <a:prstDash val="solid"/>
              <a:miter lim="800000"/>
              <a:headEnd type="none" w="sm" len="sm"/>
              <a:tailEnd type="none" w="sm" len="sm"/>
            </a:ln>
          </p:spPr>
        </p:cxnSp>
      </p:grpSp>
      <p:sp>
        <p:nvSpPr>
          <p:cNvPr id="14" name="Google Shape;192;p17">
            <a:extLst>
              <a:ext uri="{FF2B5EF4-FFF2-40B4-BE49-F238E27FC236}">
                <a16:creationId xmlns:a16="http://schemas.microsoft.com/office/drawing/2014/main" id="{CED609F4-1B0B-4E3E-B158-7F240A6AEF44}"/>
              </a:ext>
            </a:extLst>
          </p:cNvPr>
          <p:cNvSpPr/>
          <p:nvPr/>
        </p:nvSpPr>
        <p:spPr>
          <a:xfrm>
            <a:off x="674204" y="1599820"/>
            <a:ext cx="4253396" cy="1537383"/>
          </a:xfrm>
          <a:prstGeom prst="rect">
            <a:avLst/>
          </a:prstGeom>
          <a:noFill/>
          <a:ln>
            <a:noFill/>
          </a:ln>
        </p:spPr>
        <p:txBody>
          <a:bodyPr spcFirstLastPara="1" wrap="square" lIns="68575" tIns="34275" rIns="68575" bIns="34275" anchor="t" anchorCtr="0">
            <a:noAutofit/>
          </a:bodyPr>
          <a:lstStyle/>
          <a:p>
            <a:pPr marL="171450" marR="0" lvl="0" indent="-171450" rtl="0">
              <a:lnSpc>
                <a:spcPct val="150000"/>
              </a:lnSpc>
              <a:spcBef>
                <a:spcPts val="0"/>
              </a:spcBef>
              <a:spcAft>
                <a:spcPts val="0"/>
              </a:spcAft>
              <a:buFont typeface="Arial" panose="020B0604020202020204" pitchFamily="34" charset="0"/>
              <a:buChar char="•"/>
            </a:pPr>
            <a:r>
              <a:rPr lang="pt-BR" sz="1200" dirty="0" smtClean="0">
                <a:solidFill>
                  <a:srgbClr val="595959"/>
                </a:solidFill>
                <a:latin typeface="Century Gothic"/>
                <a:ea typeface="Century Gothic"/>
                <a:cs typeface="Century Gothic"/>
                <a:sym typeface="Century Gothic"/>
              </a:rPr>
              <a:t>Campus Universitaire Andrainjato Fianarantsoa</a:t>
            </a:r>
            <a:endParaRPr lang="pt-BR" sz="1200" dirty="0">
              <a:solidFill>
                <a:srgbClr val="595959"/>
              </a:solidFill>
              <a:latin typeface="Century Gothic"/>
              <a:ea typeface="Century Gothic"/>
              <a:cs typeface="Century Gothic"/>
              <a:sym typeface="Century Gothic"/>
            </a:endParaRPr>
          </a:p>
          <a:p>
            <a:pPr marL="171450" marR="0" lvl="0" indent="-171450"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Adresse postale : </a:t>
            </a:r>
            <a:r>
              <a:rPr lang="pt-BR" sz="1200" dirty="0" smtClean="0">
                <a:solidFill>
                  <a:srgbClr val="595959"/>
                </a:solidFill>
                <a:latin typeface="Century Gothic"/>
                <a:ea typeface="Century Gothic"/>
                <a:cs typeface="Century Gothic"/>
                <a:sym typeface="Century Gothic"/>
              </a:rPr>
              <a:t>1264 – 301 Fianarantsoa</a:t>
            </a:r>
            <a:endParaRPr lang="pt-BR" sz="1200" dirty="0">
              <a:solidFill>
                <a:srgbClr val="595959"/>
              </a:solidFill>
              <a:latin typeface="Century Gothic"/>
              <a:ea typeface="Century Gothic"/>
              <a:cs typeface="Century Gothic"/>
              <a:sym typeface="Century Gothic"/>
            </a:endParaRPr>
          </a:p>
          <a:p>
            <a:pPr marL="171450" lvl="0" indent="-171450">
              <a:lnSpc>
                <a:spcPct val="150000"/>
              </a:lnSpc>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Téléphones </a:t>
            </a:r>
            <a:r>
              <a:rPr lang="pt-BR" sz="1200" dirty="0" smtClean="0">
                <a:solidFill>
                  <a:srgbClr val="595959"/>
                </a:solidFill>
                <a:latin typeface="Century Gothic"/>
                <a:ea typeface="Century Gothic"/>
                <a:cs typeface="Century Gothic"/>
                <a:sym typeface="Century Gothic"/>
              </a:rPr>
              <a:t>: 034 27 931 75 ou 034 46 620 41</a:t>
            </a:r>
            <a:r>
              <a:rPr lang="fr-FR" sz="1200" dirty="0" smtClean="0">
                <a:latin typeface="Century Gothic" panose="020B0502020202020204" pitchFamily="34" charset="0"/>
              </a:rPr>
              <a:t> </a:t>
            </a:r>
            <a:endParaRPr lang="pt-BR" sz="1200" dirty="0">
              <a:solidFill>
                <a:srgbClr val="595959"/>
              </a:solidFill>
              <a:latin typeface="Century Gothic" panose="020B0502020202020204" pitchFamily="34" charset="0"/>
              <a:ea typeface="Century Gothic"/>
              <a:cs typeface="Century Gothic"/>
              <a:sym typeface="Century Gothic"/>
            </a:endParaRPr>
          </a:p>
          <a:p>
            <a:pPr marL="171450" marR="0" lvl="0" indent="-171450"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Adresse mail : </a:t>
            </a:r>
            <a:r>
              <a:rPr lang="pt-BR" sz="1200" dirty="0" smtClean="0">
                <a:solidFill>
                  <a:srgbClr val="595959"/>
                </a:solidFill>
                <a:latin typeface="Century Gothic"/>
                <a:ea typeface="Century Gothic"/>
                <a:cs typeface="Century Gothic"/>
                <a:sym typeface="Century Gothic"/>
              </a:rPr>
              <a:t>facsciences@gmail.com</a:t>
            </a:r>
            <a:endParaRPr lang="pt-BR" sz="1200" dirty="0">
              <a:solidFill>
                <a:srgbClr val="595959"/>
              </a:solidFill>
              <a:latin typeface="Century Gothic"/>
              <a:ea typeface="Century Gothic"/>
              <a:cs typeface="Century Gothic"/>
              <a:sym typeface="Century Gothic"/>
            </a:endParaRPr>
          </a:p>
          <a:p>
            <a:pPr marL="171450" marR="0" lvl="0" indent="-171450" rtl="0">
              <a:lnSpc>
                <a:spcPct val="150000"/>
              </a:lnSpc>
              <a:spcBef>
                <a:spcPts val="0"/>
              </a:spcBef>
              <a:spcAft>
                <a:spcPts val="0"/>
              </a:spcAft>
              <a:buFont typeface="Arial" panose="020B0604020202020204" pitchFamily="34" charset="0"/>
              <a:buChar char="•"/>
            </a:pPr>
            <a:r>
              <a:rPr lang="pt-BR" sz="1200" dirty="0">
                <a:solidFill>
                  <a:srgbClr val="595959"/>
                </a:solidFill>
                <a:latin typeface="Century Gothic"/>
                <a:ea typeface="Century Gothic"/>
                <a:cs typeface="Century Gothic"/>
                <a:sym typeface="Century Gothic"/>
              </a:rPr>
              <a:t>Site : </a:t>
            </a:r>
            <a:r>
              <a:rPr lang="pt-BR" sz="1200" dirty="0" smtClean="0">
                <a:solidFill>
                  <a:srgbClr val="595959"/>
                </a:solidFill>
                <a:latin typeface="Century Gothic"/>
                <a:ea typeface="Century Gothic"/>
                <a:cs typeface="Century Gothic"/>
                <a:sym typeface="Century Gothic"/>
                <a:hlinkClick r:id="rId3"/>
              </a:rPr>
              <a:t>www.facsciences-fianara.mg</a:t>
            </a:r>
            <a:endParaRPr lang="pt-BR" sz="1200" dirty="0">
              <a:solidFill>
                <a:srgbClr val="595959"/>
              </a:solidFill>
              <a:latin typeface="Century Gothic"/>
              <a:ea typeface="Century Gothic"/>
              <a:cs typeface="Century Gothic"/>
              <a:sym typeface="Century Gothic"/>
            </a:endParaRPr>
          </a:p>
        </p:txBody>
      </p:sp>
      <p:sp>
        <p:nvSpPr>
          <p:cNvPr id="17" name="Google Shape;191;p17">
            <a:extLst>
              <a:ext uri="{FF2B5EF4-FFF2-40B4-BE49-F238E27FC236}">
                <a16:creationId xmlns:a16="http://schemas.microsoft.com/office/drawing/2014/main" id="{1C845AAA-9AA6-4F3C-911D-989B09F1B1D7}"/>
              </a:ext>
            </a:extLst>
          </p:cNvPr>
          <p:cNvSpPr txBox="1"/>
          <p:nvPr/>
        </p:nvSpPr>
        <p:spPr>
          <a:xfrm>
            <a:off x="715155" y="3055902"/>
            <a:ext cx="3354161" cy="300083"/>
          </a:xfrm>
          <a:prstGeom prst="rect">
            <a:avLst/>
          </a:prstGeom>
          <a:noFill/>
          <a:ln>
            <a:noFill/>
          </a:ln>
        </p:spPr>
        <p:txBody>
          <a:bodyPr spcFirstLastPara="1" wrap="square" lIns="68575" tIns="34275" rIns="68575" bIns="34275" anchor="t" anchorCtr="0">
            <a:noAutofit/>
          </a:bodyPr>
          <a:lstStyle/>
          <a:p>
            <a:pPr lvl="0" algn="just"/>
            <a:r>
              <a:rPr lang="fr-FR" sz="1500" b="1" dirty="0">
                <a:solidFill>
                  <a:schemeClr val="accent5">
                    <a:lumMod val="50000"/>
                  </a:schemeClr>
                </a:solidFill>
                <a:latin typeface="Century Gothic"/>
                <a:ea typeface="Century Gothic"/>
                <a:cs typeface="Century Gothic"/>
                <a:sym typeface="Century Gothic"/>
              </a:rPr>
              <a:t>Missions</a:t>
            </a:r>
            <a:endParaRPr sz="1500" b="1" dirty="0">
              <a:solidFill>
                <a:schemeClr val="accent5">
                  <a:lumMod val="50000"/>
                </a:schemeClr>
              </a:solidFill>
              <a:latin typeface="Century Gothic"/>
              <a:ea typeface="Century Gothic"/>
              <a:cs typeface="Century Gothic"/>
              <a:sym typeface="Century Gothic"/>
            </a:endParaRPr>
          </a:p>
        </p:txBody>
      </p:sp>
      <p:grpSp>
        <p:nvGrpSpPr>
          <p:cNvPr id="18" name="Google Shape;193;p17">
            <a:extLst>
              <a:ext uri="{FF2B5EF4-FFF2-40B4-BE49-F238E27FC236}">
                <a16:creationId xmlns:a16="http://schemas.microsoft.com/office/drawing/2014/main" id="{7F37E49D-B6A6-4BCD-A55E-25E5E4E2AD34}"/>
              </a:ext>
            </a:extLst>
          </p:cNvPr>
          <p:cNvGrpSpPr/>
          <p:nvPr/>
        </p:nvGrpSpPr>
        <p:grpSpPr>
          <a:xfrm>
            <a:off x="674204" y="3355985"/>
            <a:ext cx="3340245" cy="34289"/>
            <a:chOff x="5029200" y="2769580"/>
            <a:chExt cx="4453660" cy="45719"/>
          </a:xfrm>
        </p:grpSpPr>
        <p:sp>
          <p:nvSpPr>
            <p:cNvPr id="19" name="Google Shape;194;p17">
              <a:extLst>
                <a:ext uri="{FF2B5EF4-FFF2-40B4-BE49-F238E27FC236}">
                  <a16:creationId xmlns:a16="http://schemas.microsoft.com/office/drawing/2014/main" id="{1F988FC1-9E49-4ECB-8906-69BF8380E62B}"/>
                </a:ext>
              </a:extLst>
            </p:cNvPr>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20" name="Google Shape;195;p17">
              <a:extLst>
                <a:ext uri="{FF2B5EF4-FFF2-40B4-BE49-F238E27FC236}">
                  <a16:creationId xmlns:a16="http://schemas.microsoft.com/office/drawing/2014/main" id="{6614088C-B083-468D-8EBF-6EFD9D109254}"/>
                </a:ext>
              </a:extLst>
            </p:cNvPr>
            <p:cNvCxnSpPr/>
            <p:nvPr/>
          </p:nvCxnSpPr>
          <p:spPr>
            <a:xfrm>
              <a:off x="5711825" y="2792439"/>
              <a:ext cx="3771035" cy="0"/>
            </a:xfrm>
            <a:prstGeom prst="straightConnector1">
              <a:avLst/>
            </a:prstGeom>
            <a:noFill/>
            <a:ln w="9525" cap="flat" cmpd="sng">
              <a:solidFill>
                <a:schemeClr val="accent1"/>
              </a:solidFill>
              <a:prstDash val="solid"/>
              <a:miter lim="800000"/>
              <a:headEnd type="none" w="sm" len="sm"/>
              <a:tailEnd type="none" w="sm" len="sm"/>
            </a:ln>
          </p:spPr>
        </p:cxnSp>
      </p:grpSp>
      <p:sp>
        <p:nvSpPr>
          <p:cNvPr id="22" name="Google Shape;192;p17">
            <a:extLst>
              <a:ext uri="{FF2B5EF4-FFF2-40B4-BE49-F238E27FC236}">
                <a16:creationId xmlns:a16="http://schemas.microsoft.com/office/drawing/2014/main" id="{B7614B77-2606-4253-878E-371A22296B87}"/>
              </a:ext>
            </a:extLst>
          </p:cNvPr>
          <p:cNvSpPr/>
          <p:nvPr/>
        </p:nvSpPr>
        <p:spPr>
          <a:xfrm>
            <a:off x="625850" y="3488942"/>
            <a:ext cx="4141546" cy="1202802"/>
          </a:xfrm>
          <a:prstGeom prst="rect">
            <a:avLst/>
          </a:prstGeom>
          <a:noFill/>
          <a:ln>
            <a:noFill/>
          </a:ln>
        </p:spPr>
        <p:txBody>
          <a:bodyPr spcFirstLastPara="1" wrap="square" lIns="68575" tIns="34275" rIns="68575" bIns="34275" anchor="t" anchorCtr="0">
            <a:noAutofit/>
          </a:bodyPr>
          <a:lstStyle/>
          <a:p>
            <a:pPr marR="0" lvl="0" rtl="0">
              <a:lnSpc>
                <a:spcPct val="150000"/>
              </a:lnSpc>
              <a:spcBef>
                <a:spcPts val="0"/>
              </a:spcBef>
              <a:spcAft>
                <a:spcPts val="0"/>
              </a:spcAft>
            </a:pPr>
            <a:endParaRPr lang="pt-BR" sz="1200" dirty="0">
              <a:solidFill>
                <a:srgbClr val="595959"/>
              </a:solidFill>
              <a:latin typeface="Century Gothic"/>
              <a:ea typeface="Century Gothic"/>
              <a:cs typeface="Century Gothic"/>
              <a:sym typeface="Century Gothic"/>
            </a:endParaRPr>
          </a:p>
        </p:txBody>
      </p:sp>
      <p:sp>
        <p:nvSpPr>
          <p:cNvPr id="24" name="Google Shape;192;p17">
            <a:extLst>
              <a:ext uri="{FF2B5EF4-FFF2-40B4-BE49-F238E27FC236}">
                <a16:creationId xmlns:a16="http://schemas.microsoft.com/office/drawing/2014/main" id="{4C03929B-247F-46A7-B448-D18BED9B23F1}"/>
              </a:ext>
            </a:extLst>
          </p:cNvPr>
          <p:cNvSpPr/>
          <p:nvPr/>
        </p:nvSpPr>
        <p:spPr>
          <a:xfrm>
            <a:off x="625849" y="3516592"/>
            <a:ext cx="4253396" cy="1537383"/>
          </a:xfrm>
          <a:prstGeom prst="rect">
            <a:avLst/>
          </a:prstGeom>
          <a:noFill/>
          <a:ln>
            <a:noFill/>
          </a:ln>
        </p:spPr>
        <p:txBody>
          <a:bodyPr spcFirstLastPara="1" wrap="square" lIns="68575" tIns="34275" rIns="68575" bIns="34275" anchor="t" anchorCtr="0">
            <a:noAutofit/>
          </a:bodyPr>
          <a:lstStyle/>
          <a:p>
            <a:pPr lvl="0">
              <a:lnSpc>
                <a:spcPct val="150000"/>
              </a:lnSpc>
            </a:pPr>
            <a:r>
              <a:rPr lang="fr-FR" sz="1200" dirty="0">
                <a:latin typeface="Century Gothic" panose="020B0502020202020204" pitchFamily="34" charset="0"/>
              </a:rPr>
              <a:t>La Faculté des Sciences est un département public au sein de l'Université de Fianarantsoa, offrant une gamme de formations à la fois orientées vers la recherche et professionnelles. Ces programmes se déclinent en diverses mentions et parcours spécialisés.</a:t>
            </a:r>
            <a:endParaRPr lang="pt-BR" sz="1200" dirty="0">
              <a:solidFill>
                <a:srgbClr val="595959"/>
              </a:solidFill>
              <a:latin typeface="Century Gothic" panose="020B0502020202020204" pitchFamily="34" charset="0"/>
              <a:ea typeface="Century Gothic"/>
              <a:cs typeface="Century Gothic"/>
              <a:sym typeface="Century Gothic"/>
            </a:endParaRPr>
          </a:p>
        </p:txBody>
      </p:sp>
      <p:grpSp>
        <p:nvGrpSpPr>
          <p:cNvPr id="188" name="Google Shape;188;p17"/>
          <p:cNvGrpSpPr/>
          <p:nvPr/>
        </p:nvGrpSpPr>
        <p:grpSpPr>
          <a:xfrm>
            <a:off x="5115636" y="-522515"/>
            <a:ext cx="6004276" cy="6004276"/>
            <a:chOff x="6820847" y="-696687"/>
            <a:chExt cx="8005701" cy="8005701"/>
          </a:xfrm>
        </p:grpSpPr>
        <p:sp>
          <p:nvSpPr>
            <p:cNvPr id="189" name="Google Shape;189;p17"/>
            <p:cNvSpPr/>
            <p:nvPr/>
          </p:nvSpPr>
          <p:spPr>
            <a:xfrm>
              <a:off x="6820847" y="-696687"/>
              <a:ext cx="8005701" cy="800570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pic>
          <p:nvPicPr>
            <p:cNvPr id="190" name="Google Shape;190;p17"/>
            <p:cNvPicPr preferRelativeResize="0"/>
            <p:nvPr/>
          </p:nvPicPr>
          <p:blipFill>
            <a:blip r:embed="rId4">
              <a:extLst>
                <a:ext uri="{28A0092B-C50C-407E-A947-70E740481C1C}">
                  <a14:useLocalDpi xmlns:a14="http://schemas.microsoft.com/office/drawing/2010/main" val="0"/>
                </a:ext>
              </a:extLst>
            </a:blip>
            <a:stretch>
              <a:fillRect/>
            </a:stretch>
          </p:blipFill>
          <p:spPr>
            <a:xfrm>
              <a:off x="7405312" y="782514"/>
              <a:ext cx="6931229" cy="5191732"/>
            </a:xfrm>
            <a:custGeom>
              <a:avLst/>
              <a:gdLst/>
              <a:ahLst/>
              <a:cxnLst/>
              <a:rect l="l" t="t" r="r" b="b"/>
              <a:pathLst>
                <a:path w="7633250" h="6990414" extrusionOk="0">
                  <a:moveTo>
                    <a:pt x="2083447" y="0"/>
                  </a:moveTo>
                  <a:lnTo>
                    <a:pt x="5549804" y="0"/>
                  </a:lnTo>
                  <a:lnTo>
                    <a:pt x="5635855" y="44073"/>
                  </a:lnTo>
                  <a:cubicBezTo>
                    <a:pt x="6825593" y="690378"/>
                    <a:pt x="7633250" y="1950896"/>
                    <a:pt x="7633250" y="3400052"/>
                  </a:cubicBezTo>
                  <a:cubicBezTo>
                    <a:pt x="7633250" y="5046821"/>
                    <a:pt x="6590305" y="6449997"/>
                    <a:pt x="5128909" y="6985085"/>
                  </a:cubicBezTo>
                  <a:lnTo>
                    <a:pt x="5113160" y="6990414"/>
                  </a:lnTo>
                  <a:lnTo>
                    <a:pt x="2520090" y="6990414"/>
                  </a:lnTo>
                  <a:lnTo>
                    <a:pt x="2504342" y="6985085"/>
                  </a:lnTo>
                  <a:cubicBezTo>
                    <a:pt x="1042945" y="6449997"/>
                    <a:pt x="0" y="5046821"/>
                    <a:pt x="0" y="3400052"/>
                  </a:cubicBezTo>
                  <a:cubicBezTo>
                    <a:pt x="0" y="1950896"/>
                    <a:pt x="807657" y="690378"/>
                    <a:pt x="1997395" y="44073"/>
                  </a:cubicBezTo>
                  <a:close/>
                </a:path>
              </a:pathLst>
            </a:custGeom>
            <a:noFill/>
            <a:ln>
              <a:noFill/>
            </a:ln>
          </p:spPr>
        </p:pic>
      </p:grpSp>
    </p:spTree>
    <p:extLst>
      <p:ext uri="{BB962C8B-B14F-4D97-AF65-F5344CB8AC3E}">
        <p14:creationId xmlns:p14="http://schemas.microsoft.com/office/powerpoint/2010/main" val="49419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p:tgtEl>
                                          <p:spTgt spid="188"/>
                                        </p:tgtEl>
                                        <p:attrNameLst>
                                          <p:attrName>ppt_w</p:attrName>
                                        </p:attrNameLst>
                                      </p:cBhvr>
                                      <p:tavLst>
                                        <p:tav tm="0">
                                          <p:val>
                                            <p:strVal val="0"/>
                                          </p:val>
                                        </p:tav>
                                        <p:tav tm="100000">
                                          <p:val>
                                            <p:strVal val="#ppt_w"/>
                                          </p:val>
                                        </p:tav>
                                      </p:tavLst>
                                    </p:anim>
                                    <p:anim calcmode="lin" valueType="num">
                                      <p:cBhvr additive="base">
                                        <p:cTn id="8" dur="500"/>
                                        <p:tgtEl>
                                          <p:spTgt spid="18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22"/>
          <p:cNvGrpSpPr/>
          <p:nvPr/>
        </p:nvGrpSpPr>
        <p:grpSpPr>
          <a:xfrm>
            <a:off x="1149760" y="1340984"/>
            <a:ext cx="2033588" cy="2033588"/>
            <a:chOff x="-1266371" y="4076700"/>
            <a:chExt cx="4165600" cy="4165600"/>
          </a:xfrm>
        </p:grpSpPr>
        <p:sp>
          <p:nvSpPr>
            <p:cNvPr id="314" name="Google Shape;314;p22"/>
            <p:cNvSpPr/>
            <p:nvPr/>
          </p:nvSpPr>
          <p:spPr>
            <a:xfrm>
              <a:off x="-1025071" y="4318000"/>
              <a:ext cx="3683000" cy="368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315" name="Google Shape;315;p22"/>
            <p:cNvGrpSpPr/>
            <p:nvPr/>
          </p:nvGrpSpPr>
          <p:grpSpPr>
            <a:xfrm>
              <a:off x="-1266371" y="4076700"/>
              <a:ext cx="4165600" cy="4165600"/>
              <a:chOff x="-1266371" y="4076700"/>
              <a:chExt cx="4165600" cy="4165600"/>
            </a:xfrm>
          </p:grpSpPr>
          <p:sp>
            <p:nvSpPr>
              <p:cNvPr id="316" name="Google Shape;316;p22"/>
              <p:cNvSpPr/>
              <p:nvPr/>
            </p:nvSpPr>
            <p:spPr>
              <a:xfrm>
                <a:off x="2697616" y="5348316"/>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17" name="Google Shape;317;p22"/>
              <p:cNvSpPr/>
              <p:nvPr/>
            </p:nvSpPr>
            <p:spPr>
              <a:xfrm>
                <a:off x="-1266371" y="4076700"/>
                <a:ext cx="4165600" cy="4165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18" name="Google Shape;318;p22"/>
              <p:cNvSpPr/>
              <p:nvPr/>
            </p:nvSpPr>
            <p:spPr>
              <a:xfrm>
                <a:off x="-920228" y="7346082"/>
                <a:ext cx="161925" cy="1619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319" name="Google Shape;319;p22"/>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tr-TR" sz="1400" dirty="0">
                <a:solidFill>
                  <a:schemeClr val="lt1"/>
                </a:solidFill>
                <a:latin typeface="Century Gothic"/>
                <a:ea typeface="Century Gothic"/>
                <a:cs typeface="Century Gothic"/>
                <a:sym typeface="Century Gothic"/>
              </a:rPr>
              <a:t>PART</a:t>
            </a:r>
            <a:r>
              <a:rPr lang="fr-FR" sz="1400" dirty="0">
                <a:solidFill>
                  <a:schemeClr val="lt1"/>
                </a:solidFill>
                <a:latin typeface="Century Gothic"/>
                <a:ea typeface="Century Gothic"/>
                <a:cs typeface="Century Gothic"/>
                <a:sym typeface="Century Gothic"/>
              </a:rPr>
              <a:t>IE II</a:t>
            </a:r>
            <a:endParaRPr sz="1400" dirty="0">
              <a:solidFill>
                <a:schemeClr val="lt1"/>
              </a:solidFill>
              <a:latin typeface="Century Gothic"/>
              <a:ea typeface="Century Gothic"/>
              <a:cs typeface="Century Gothic"/>
              <a:sym typeface="Century Gothic"/>
            </a:endParaRPr>
          </a:p>
        </p:txBody>
      </p:sp>
      <p:sp>
        <p:nvSpPr>
          <p:cNvPr id="320" name="Google Shape;320;p22"/>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a:solidFill>
                  <a:schemeClr val="lt1"/>
                </a:solidFill>
                <a:latin typeface="Century Gothic"/>
                <a:ea typeface="Century Gothic"/>
                <a:cs typeface="Century Gothic"/>
                <a:sym typeface="Century Gothic"/>
              </a:rPr>
              <a:t>02</a:t>
            </a:r>
            <a:endParaRPr sz="5000" b="1">
              <a:solidFill>
                <a:schemeClr val="lt1"/>
              </a:solidFill>
              <a:latin typeface="Century Gothic"/>
              <a:ea typeface="Century Gothic"/>
              <a:cs typeface="Century Gothic"/>
              <a:sym typeface="Century Gothic"/>
            </a:endParaRPr>
          </a:p>
        </p:txBody>
      </p:sp>
      <p:sp>
        <p:nvSpPr>
          <p:cNvPr id="321" name="Google Shape;321;p22"/>
          <p:cNvSpPr txBox="1"/>
          <p:nvPr/>
        </p:nvSpPr>
        <p:spPr>
          <a:xfrm>
            <a:off x="3551164" y="1630627"/>
            <a:ext cx="5510774"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fr-FR" sz="3600" b="1" dirty="0" smtClean="0">
                <a:solidFill>
                  <a:schemeClr val="accent5">
                    <a:lumMod val="50000"/>
                  </a:schemeClr>
                </a:solidFill>
                <a:latin typeface="Century Gothic"/>
                <a:ea typeface="Century Gothic"/>
                <a:cs typeface="Century Gothic"/>
                <a:sym typeface="Century Gothic"/>
              </a:rPr>
              <a:t>DESCRIPTION </a:t>
            </a:r>
            <a:r>
              <a:rPr lang="fr-FR" sz="3600" b="1" dirty="0">
                <a:solidFill>
                  <a:schemeClr val="accent5">
                    <a:lumMod val="50000"/>
                  </a:schemeClr>
                </a:solidFill>
                <a:latin typeface="Century Gothic"/>
                <a:ea typeface="Century Gothic"/>
                <a:cs typeface="Century Gothic"/>
                <a:sym typeface="Century Gothic"/>
              </a:rPr>
              <a:t>DU PROJET</a:t>
            </a:r>
            <a:endParaRPr sz="3600" b="1" dirty="0">
              <a:solidFill>
                <a:schemeClr val="accent5">
                  <a:lumMod val="50000"/>
                </a:schemeClr>
              </a:solidFill>
              <a:latin typeface="Century Gothic"/>
              <a:ea typeface="Century Gothic"/>
              <a:cs typeface="Century Gothic"/>
              <a:sym typeface="Century Gothic"/>
            </a:endParaRPr>
          </a:p>
        </p:txBody>
      </p:sp>
      <p:sp>
        <p:nvSpPr>
          <p:cNvPr id="323" name="Google Shape;323;p22"/>
          <p:cNvSpPr/>
          <p:nvPr/>
        </p:nvSpPr>
        <p:spPr>
          <a:xfrm rot="10800000" flipH="1">
            <a:off x="7249903" y="-757672"/>
            <a:ext cx="1436897" cy="143689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4" name="Google Shape;324;p22"/>
          <p:cNvSpPr/>
          <p:nvPr/>
        </p:nvSpPr>
        <p:spPr>
          <a:xfrm rot="10800000" flipH="1">
            <a:off x="6939105" y="4609823"/>
            <a:ext cx="1442895" cy="1442895"/>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5" name="Google Shape;325;p22"/>
          <p:cNvSpPr/>
          <p:nvPr/>
        </p:nvSpPr>
        <p:spPr>
          <a:xfrm rot="10800000" flipH="1">
            <a:off x="3494315" y="972712"/>
            <a:ext cx="330450" cy="33045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6" name="Google Shape;326;p22"/>
          <p:cNvSpPr/>
          <p:nvPr/>
        </p:nvSpPr>
        <p:spPr>
          <a:xfrm rot="10800000" flipH="1">
            <a:off x="2457254" y="3907550"/>
            <a:ext cx="305943" cy="305943"/>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327" name="Google Shape;327;p22"/>
          <p:cNvSpPr/>
          <p:nvPr/>
        </p:nvSpPr>
        <p:spPr>
          <a:xfrm rot="10800000" flipH="1">
            <a:off x="353160" y="4060521"/>
            <a:ext cx="175614" cy="175614"/>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328" name="Google Shape;328;p22"/>
          <p:cNvGrpSpPr/>
          <p:nvPr/>
        </p:nvGrpSpPr>
        <p:grpSpPr>
          <a:xfrm flipV="1">
            <a:off x="3638674" y="2185103"/>
            <a:ext cx="5407835" cy="45719"/>
            <a:chOff x="5029200" y="2769580"/>
            <a:chExt cx="5680075" cy="45719"/>
          </a:xfrm>
        </p:grpSpPr>
        <p:sp>
          <p:nvSpPr>
            <p:cNvPr id="329" name="Google Shape;329;p22"/>
            <p:cNvSpPr/>
            <p:nvPr/>
          </p:nvSpPr>
          <p:spPr>
            <a:xfrm>
              <a:off x="5029200" y="2769580"/>
              <a:ext cx="72390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330" name="Google Shape;330;p22"/>
            <p:cNvCxnSpPr/>
            <p:nvPr/>
          </p:nvCxnSpPr>
          <p:spPr>
            <a:xfrm>
              <a:off x="5711825" y="2792439"/>
              <a:ext cx="4997450" cy="0"/>
            </a:xfrm>
            <a:prstGeom prst="straightConnector1">
              <a:avLst/>
            </a:prstGeom>
            <a:noFill/>
            <a:ln w="9525" cap="flat" cmpd="sng">
              <a:solidFill>
                <a:schemeClr val="accent1"/>
              </a:solidFill>
              <a:prstDash val="solid"/>
              <a:miter lim="800000"/>
              <a:headEnd type="none" w="sm" len="sm"/>
              <a:tailEnd type="none" w="sm" len="sm"/>
            </a:ln>
          </p:spPr>
        </p:cxnSp>
      </p:grpSp>
      <p:sp>
        <p:nvSpPr>
          <p:cNvPr id="20" name="Google Shape;192;p17">
            <a:extLst>
              <a:ext uri="{FF2B5EF4-FFF2-40B4-BE49-F238E27FC236}">
                <a16:creationId xmlns:a16="http://schemas.microsoft.com/office/drawing/2014/main" id="{97A2E555-2564-4F57-A8E0-4CB69370BAC1}"/>
              </a:ext>
            </a:extLst>
          </p:cNvPr>
          <p:cNvSpPr/>
          <p:nvPr/>
        </p:nvSpPr>
        <p:spPr>
          <a:xfrm>
            <a:off x="3654103" y="2357777"/>
            <a:ext cx="4340137" cy="1142507"/>
          </a:xfrm>
          <a:prstGeom prst="rect">
            <a:avLst/>
          </a:prstGeom>
          <a:noFill/>
          <a:ln>
            <a:noFill/>
          </a:ln>
        </p:spPr>
        <p:txBody>
          <a:bodyPr spcFirstLastPara="1" wrap="square" lIns="68575" tIns="34275" rIns="68575" bIns="34275" anchor="t" anchorCtr="0">
            <a:noAutofit/>
          </a:bodyPr>
          <a:lstStyle/>
          <a:p>
            <a:pPr marL="171450" marR="0" lvl="0" indent="-171450" algn="just"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 Analyse de l’existant</a:t>
            </a:r>
          </a:p>
          <a:p>
            <a:pPr marL="171450" marR="0" lvl="0" indent="-171450" algn="just"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 Problématiques</a:t>
            </a:r>
          </a:p>
          <a:p>
            <a:pPr marL="171450" marR="0" lvl="0" indent="-171450" algn="just"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 Solutions</a:t>
            </a:r>
          </a:p>
          <a:p>
            <a:pPr marL="171450" marR="0" lvl="0" indent="-171450" algn="just"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 Objectif</a:t>
            </a:r>
          </a:p>
          <a:p>
            <a:pPr marL="171450" marR="0" lvl="0" indent="-171450" algn="just" rtl="0">
              <a:lnSpc>
                <a:spcPct val="150000"/>
              </a:lnSpc>
              <a:spcBef>
                <a:spcPts val="0"/>
              </a:spcBef>
              <a:spcAft>
                <a:spcPts val="0"/>
              </a:spcAft>
              <a:buFont typeface="Wingdings" panose="05000000000000000000" pitchFamily="2" charset="2"/>
              <a:buChar char="v"/>
            </a:pPr>
            <a:r>
              <a:rPr lang="fr-FR" sz="1600" dirty="0">
                <a:solidFill>
                  <a:srgbClr val="595959"/>
                </a:solidFill>
                <a:latin typeface="Century Gothic"/>
                <a:ea typeface="Century Gothic"/>
                <a:cs typeface="Century Gothic"/>
                <a:sym typeface="Century Gothic"/>
              </a:rPr>
              <a:t> Résultats attendus</a:t>
            </a:r>
            <a:endParaRPr sz="1600" dirty="0">
              <a:solidFill>
                <a:srgbClr val="595959"/>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313"/>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325"/>
                                        </p:tgtEl>
                                        <p:attrNameLst>
                                          <p:attrName>style.visibility</p:attrName>
                                        </p:attrNameLst>
                                      </p:cBhvr>
                                      <p:to>
                                        <p:strVal val="visible"/>
                                      </p:to>
                                    </p:set>
                                    <p:anim calcmode="lin" valueType="num">
                                      <p:cBhvr additive="base">
                                        <p:cTn id="9" dur="500"/>
                                        <p:tgtEl>
                                          <p:spTgt spid="325"/>
                                        </p:tgtEl>
                                        <p:attrNameLst>
                                          <p:attrName>ppt_w</p:attrName>
                                        </p:attrNameLst>
                                      </p:cBhvr>
                                      <p:tavLst>
                                        <p:tav tm="0">
                                          <p:val>
                                            <p:strVal val="0"/>
                                          </p:val>
                                        </p:tav>
                                        <p:tav tm="100000">
                                          <p:val>
                                            <p:strVal val="#ppt_w"/>
                                          </p:val>
                                        </p:tav>
                                      </p:tavLst>
                                    </p:anim>
                                    <p:anim calcmode="lin" valueType="num">
                                      <p:cBhvr additive="base">
                                        <p:cTn id="10" dur="500"/>
                                        <p:tgtEl>
                                          <p:spTgt spid="325"/>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327"/>
                                        </p:tgtEl>
                                        <p:attrNameLst>
                                          <p:attrName>style.visibility</p:attrName>
                                        </p:attrNameLst>
                                      </p:cBhvr>
                                      <p:to>
                                        <p:strVal val="visible"/>
                                      </p:to>
                                    </p:set>
                                    <p:anim calcmode="lin" valueType="num">
                                      <p:cBhvr additive="base">
                                        <p:cTn id="13" dur="500"/>
                                        <p:tgtEl>
                                          <p:spTgt spid="327"/>
                                        </p:tgtEl>
                                        <p:attrNameLst>
                                          <p:attrName>ppt_w</p:attrName>
                                        </p:attrNameLst>
                                      </p:cBhvr>
                                      <p:tavLst>
                                        <p:tav tm="0">
                                          <p:val>
                                            <p:strVal val="0"/>
                                          </p:val>
                                        </p:tav>
                                        <p:tav tm="100000">
                                          <p:val>
                                            <p:strVal val="#ppt_w"/>
                                          </p:val>
                                        </p:tav>
                                      </p:tavLst>
                                    </p:anim>
                                    <p:anim calcmode="lin" valueType="num">
                                      <p:cBhvr additive="base">
                                        <p:cTn id="14" dur="500"/>
                                        <p:tgtEl>
                                          <p:spTgt spid="327"/>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326"/>
                                        </p:tgtEl>
                                        <p:attrNameLst>
                                          <p:attrName>style.visibility</p:attrName>
                                        </p:attrNameLst>
                                      </p:cBhvr>
                                      <p:to>
                                        <p:strVal val="visible"/>
                                      </p:to>
                                    </p:set>
                                    <p:anim calcmode="lin" valueType="num">
                                      <p:cBhvr additive="base">
                                        <p:cTn id="17" dur="500"/>
                                        <p:tgtEl>
                                          <p:spTgt spid="326"/>
                                        </p:tgtEl>
                                        <p:attrNameLst>
                                          <p:attrName>ppt_w</p:attrName>
                                        </p:attrNameLst>
                                      </p:cBhvr>
                                      <p:tavLst>
                                        <p:tav tm="0">
                                          <p:val>
                                            <p:strVal val="0"/>
                                          </p:val>
                                        </p:tav>
                                        <p:tav tm="100000">
                                          <p:val>
                                            <p:strVal val="#ppt_w"/>
                                          </p:val>
                                        </p:tav>
                                      </p:tavLst>
                                    </p:anim>
                                    <p:anim calcmode="lin" valueType="num">
                                      <p:cBhvr additive="base">
                                        <p:cTn id="18" dur="500"/>
                                        <p:tgtEl>
                                          <p:spTgt spid="326"/>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324"/>
                                        </p:tgtEl>
                                        <p:attrNameLst>
                                          <p:attrName>style.visibility</p:attrName>
                                        </p:attrNameLst>
                                      </p:cBhvr>
                                      <p:to>
                                        <p:strVal val="visible"/>
                                      </p:to>
                                    </p:set>
                                    <p:anim calcmode="lin" valueType="num">
                                      <p:cBhvr additive="base">
                                        <p:cTn id="21" dur="500"/>
                                        <p:tgtEl>
                                          <p:spTgt spid="324"/>
                                        </p:tgtEl>
                                        <p:attrNameLst>
                                          <p:attrName>ppt_w</p:attrName>
                                        </p:attrNameLst>
                                      </p:cBhvr>
                                      <p:tavLst>
                                        <p:tav tm="0">
                                          <p:val>
                                            <p:strVal val="0"/>
                                          </p:val>
                                        </p:tav>
                                        <p:tav tm="100000">
                                          <p:val>
                                            <p:strVal val="#ppt_w"/>
                                          </p:val>
                                        </p:tav>
                                      </p:tavLst>
                                    </p:anim>
                                    <p:anim calcmode="lin" valueType="num">
                                      <p:cBhvr additive="base">
                                        <p:cTn id="22" dur="500"/>
                                        <p:tgtEl>
                                          <p:spTgt spid="324"/>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323"/>
                                        </p:tgtEl>
                                        <p:attrNameLst>
                                          <p:attrName>style.visibility</p:attrName>
                                        </p:attrNameLst>
                                      </p:cBhvr>
                                      <p:to>
                                        <p:strVal val="visible"/>
                                      </p:to>
                                    </p:set>
                                    <p:anim calcmode="lin" valueType="num">
                                      <p:cBhvr additive="base">
                                        <p:cTn id="25" dur="500"/>
                                        <p:tgtEl>
                                          <p:spTgt spid="323"/>
                                        </p:tgtEl>
                                        <p:attrNameLst>
                                          <p:attrName>ppt_w</p:attrName>
                                        </p:attrNameLst>
                                      </p:cBhvr>
                                      <p:tavLst>
                                        <p:tav tm="0">
                                          <p:val>
                                            <p:strVal val="0"/>
                                          </p:val>
                                        </p:tav>
                                        <p:tav tm="100000">
                                          <p:val>
                                            <p:strVal val="#ppt_w"/>
                                          </p:val>
                                        </p:tav>
                                      </p:tavLst>
                                    </p:anim>
                                    <p:anim calcmode="lin" valueType="num">
                                      <p:cBhvr additive="base">
                                        <p:cTn id="26" dur="500"/>
                                        <p:tgtEl>
                                          <p:spTgt spid="323"/>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19"/>
                                        </p:tgtEl>
                                        <p:attrNameLst>
                                          <p:attrName>style.visibility</p:attrName>
                                        </p:attrNameLst>
                                      </p:cBhvr>
                                      <p:to>
                                        <p:strVal val="visible"/>
                                      </p:to>
                                    </p:set>
                                    <p:anim calcmode="lin" valueType="num">
                                      <p:cBhvr additive="base">
                                        <p:cTn id="29" dur="500"/>
                                        <p:tgtEl>
                                          <p:spTgt spid="319"/>
                                        </p:tgtEl>
                                        <p:attrNameLst>
                                          <p:attrName>ppt_w</p:attrName>
                                        </p:attrNameLst>
                                      </p:cBhvr>
                                      <p:tavLst>
                                        <p:tav tm="0">
                                          <p:val>
                                            <p:strVal val="0"/>
                                          </p:val>
                                        </p:tav>
                                        <p:tav tm="100000">
                                          <p:val>
                                            <p:strVal val="#ppt_w"/>
                                          </p:val>
                                        </p:tav>
                                      </p:tavLst>
                                    </p:anim>
                                    <p:anim calcmode="lin" valueType="num">
                                      <p:cBhvr additive="base">
                                        <p:cTn id="30" dur="500"/>
                                        <p:tgtEl>
                                          <p:spTgt spid="319"/>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320"/>
                                        </p:tgtEl>
                                        <p:attrNameLst>
                                          <p:attrName>style.visibility</p:attrName>
                                        </p:attrNameLst>
                                      </p:cBhvr>
                                      <p:to>
                                        <p:strVal val="visible"/>
                                      </p:to>
                                    </p:set>
                                    <p:anim calcmode="lin" valueType="num">
                                      <p:cBhvr additive="base">
                                        <p:cTn id="33" dur="500"/>
                                        <p:tgtEl>
                                          <p:spTgt spid="320"/>
                                        </p:tgtEl>
                                        <p:attrNameLst>
                                          <p:attrName>ppt_w</p:attrName>
                                        </p:attrNameLst>
                                      </p:cBhvr>
                                      <p:tavLst>
                                        <p:tav tm="0">
                                          <p:val>
                                            <p:strVal val="0"/>
                                          </p:val>
                                        </p:tav>
                                        <p:tav tm="100000">
                                          <p:val>
                                            <p:strVal val="#ppt_w"/>
                                          </p:val>
                                        </p:tav>
                                      </p:tavLst>
                                    </p:anim>
                                    <p:anim calcmode="lin" valueType="num">
                                      <p:cBhvr additive="base">
                                        <p:cTn id="34" dur="500"/>
                                        <p:tgtEl>
                                          <p:spTgt spid="320"/>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321"/>
                                        </p:tgtEl>
                                        <p:attrNameLst>
                                          <p:attrName>style.visibility</p:attrName>
                                        </p:attrNameLst>
                                      </p:cBhvr>
                                      <p:to>
                                        <p:strVal val="visible"/>
                                      </p:to>
                                    </p:set>
                                    <p:animEffect transition="in" filter="fade">
                                      <p:cBhvr>
                                        <p:cTn id="37" dur="500"/>
                                        <p:tgtEl>
                                          <p:spTgt spid="321"/>
                                        </p:tgtEl>
                                      </p:cBhvr>
                                    </p:animEffect>
                                  </p:childTnLst>
                                </p:cTn>
                              </p:par>
                              <p:par>
                                <p:cTn id="38" presetID="10" presetClass="entr" presetSubtype="0" fill="hold" nodeType="withEffect">
                                  <p:stCondLst>
                                    <p:cond delay="0"/>
                                  </p:stCondLst>
                                  <p:childTnLst>
                                    <p:set>
                                      <p:cBhvr>
                                        <p:cTn id="39" dur="1" fill="hold">
                                          <p:stCondLst>
                                            <p:cond delay="0"/>
                                          </p:stCondLst>
                                        </p:cTn>
                                        <p:tgtEl>
                                          <p:spTgt spid="328"/>
                                        </p:tgtEl>
                                        <p:attrNameLst>
                                          <p:attrName>style.visibility</p:attrName>
                                        </p:attrNameLst>
                                      </p:cBhvr>
                                      <p:to>
                                        <p:strVal val="visible"/>
                                      </p:to>
                                    </p:set>
                                    <p:animEffect transition="in" filter="fade">
                                      <p:cBhvr>
                                        <p:cTn id="40"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d White Presentation Template，GoogleSlides.or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2046</TotalTime>
  <Words>2408</Words>
  <Application>Microsoft Office PowerPoint</Application>
  <PresentationFormat>Affichage à l'écran (16:9)</PresentationFormat>
  <Paragraphs>333</Paragraphs>
  <Slides>22</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Century Gothic</vt:lpstr>
      <vt:lpstr>Times New Roman</vt:lpstr>
      <vt:lpstr>Wingdings</vt:lpstr>
      <vt:lpstr>Red White Presentation Template，GoogleSlides.org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MICKAELIO</cp:lastModifiedBy>
  <cp:revision>146</cp:revision>
  <dcterms:modified xsi:type="dcterms:W3CDTF">2023-11-26T18:43:10Z</dcterms:modified>
</cp:coreProperties>
</file>