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5" r:id="rId7"/>
    <p:sldId id="266" r:id="rId8"/>
    <p:sldId id="267" r:id="rId9"/>
    <p:sldId id="263" r:id="rId10"/>
    <p:sldId id="268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9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34B7F-E9FB-401E-A46C-DF1D5F0D4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C2349B-6C26-480F-9358-4A32E8DD2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C45D8-56B5-4D9A-85D3-A750A62ED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6A4C7-0DC7-42E7-9D13-197AD7FCF1D5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824AE-4F4A-4BB5-951F-1CAE04BCC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D31E4-E3E4-416D-8BDA-EED2C31E2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64268-D3B9-40B6-8820-056072383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11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69C4-D01D-45C2-913B-87CD8B902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067BC0-D417-42D8-AB87-3947BAA7B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5FA73-3C97-4AA7-953F-1396AB002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6A4C7-0DC7-42E7-9D13-197AD7FCF1D5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6BF25-C9C4-42A5-A644-4D8AA7AF1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DD8B0-26BB-4B6B-B5C6-C158A44C9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64268-D3B9-40B6-8820-056072383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51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DB613F-3A2E-4D0D-B8F2-30315A06E9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961286-12E2-4D3A-8FA9-B0302E599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5E711-C25D-483E-9A0C-6CAF436B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6A4C7-0DC7-42E7-9D13-197AD7FCF1D5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AA5C4-7E6A-46D9-9A8A-43E5643C1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B2EED-9D1E-4A0C-B79F-CD80B79FF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64268-D3B9-40B6-8820-056072383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576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4FFED-02DA-4524-BE50-554D9A8CD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F81EA-5CFE-4308-8FC7-953EEAEDF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585EC-3D16-42F7-9F61-80781C728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6A4C7-0DC7-42E7-9D13-197AD7FCF1D5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3A5BA-D54D-40B3-940B-391138887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3C76F-6310-485A-9CC1-360FBFD6A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64268-D3B9-40B6-8820-056072383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19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94C0F-5A9B-408C-8411-026F5FE33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9478C-611F-4728-8245-F0E858E3A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F50AF-5345-4250-9B6C-164DBCCD9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6A4C7-0DC7-42E7-9D13-197AD7FCF1D5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04FAB-8C57-483F-8307-D199B3BD4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22D50-70EA-44CA-8F72-E858C4AE4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64268-D3B9-40B6-8820-056072383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48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3F903-F143-4C58-B583-0B665FC45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9009A-88BE-4895-8825-9A9BDC634F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0D16AD-379A-499E-BDF3-6BFC1367E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FF502-41A5-4443-85F8-78155275A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6A4C7-0DC7-42E7-9D13-197AD7FCF1D5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BE4719-C97A-4F04-8916-1E3867B3F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4DE3A-83BE-4653-8855-89836AB1D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64268-D3B9-40B6-8820-056072383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6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7C7DD-D11C-4306-B046-450F95120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5D7F7-FDAE-4458-BC8C-2A87F971F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90721A-EC33-466E-A847-7591A02EC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8DD4DD-DB06-4095-81F3-A891A4C1D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127262-C34B-4C06-926E-5A4D707127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7E5AD4-5FED-488F-9D9B-99B370049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6A4C7-0DC7-42E7-9D13-197AD7FCF1D5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4738A4-E971-4166-8C8B-303CE14F3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99919-1873-4F27-88C7-53D2BB539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64268-D3B9-40B6-8820-056072383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2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850B3-B6A9-4539-A0D8-475B9E109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8987EB-38BB-49DA-848F-2D00122DE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6A4C7-0DC7-42E7-9D13-197AD7FCF1D5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5FAF4-EBE9-4104-BE4E-E65069CB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B18A0E-EB87-476A-A684-386A52400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64268-D3B9-40B6-8820-056072383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23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D0DC6F-74E3-4ED9-8DB6-55DFFDC08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6A4C7-0DC7-42E7-9D13-197AD7FCF1D5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521EA0-470F-4FFC-A7CB-8C171BB23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2D0739-C2AD-4DB1-8BC5-200985B4E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64268-D3B9-40B6-8820-056072383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28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9AFBE-CCF5-463E-AB2B-807DD2F7D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BC1B0-303C-43D6-8F7D-2A4769721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011145-EC21-4C5C-9B2C-B87E97A8A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8E4EF-E821-4E4D-BA1B-31614E9FA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6A4C7-0DC7-42E7-9D13-197AD7FCF1D5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903A43-1829-4554-9B69-416519CBD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CEEAB-5DBE-4DD6-9EDB-34A849C78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64268-D3B9-40B6-8820-056072383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51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6DDB9-D1EF-4ECB-A714-D09C149BA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6D0D7A-D427-49F5-A502-1CED2FCE86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0F8586-35CB-438D-B953-9FE3029C3A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82D2A-62E6-4AD5-A3CF-695E89480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6A4C7-0DC7-42E7-9D13-197AD7FCF1D5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CC5E5-5660-4033-ACD5-B31B7C6EC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DE1C1-EB89-4099-92C9-4067D31DC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64268-D3B9-40B6-8820-056072383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694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B749B5-3F8E-43F5-A341-AB4864CA6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5D792-DC7F-4D7E-9E45-D37B7BC7C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2C154-964B-4856-BB57-7E997321CE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6A4C7-0DC7-42E7-9D13-197AD7FCF1D5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AAD41-1F96-4F94-985B-A8C4EB750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E47DB-9A5B-4AFA-8D76-739910D124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64268-D3B9-40B6-8820-056072383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58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erilog.net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ssagetemplates.org/" TargetMode="External"/><Relationship Id="rId4" Type="http://schemas.openxmlformats.org/officeDocument/2006/relationships/hyperlink" Target="https://github.com/serilo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29BA6-9F6D-4807-87C7-88C5BDE05F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Beyond string-based logging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182CA1-2C13-4C50-8EBF-9CFE77FAC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14692"/>
            <a:ext cx="9144000" cy="1655762"/>
          </a:xfrm>
        </p:spPr>
        <p:txBody>
          <a:bodyPr/>
          <a:lstStyle/>
          <a:p>
            <a:r>
              <a:rPr lang="en-US" dirty="0"/>
              <a:t>Structured-logging with </a:t>
            </a:r>
            <a:r>
              <a:rPr lang="en-US" dirty="0" err="1"/>
              <a:t>Serilog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5CFAA8-B0F4-4A67-B82B-5C32143617F2}"/>
              </a:ext>
            </a:extLst>
          </p:cNvPr>
          <p:cNvSpPr txBox="1"/>
          <p:nvPr/>
        </p:nvSpPr>
        <p:spPr>
          <a:xfrm>
            <a:off x="9599427" y="5735637"/>
            <a:ext cx="2137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Thibaud DESODT</a:t>
            </a:r>
          </a:p>
          <a:p>
            <a:r>
              <a:rPr lang="en-US" dirty="0"/>
              <a:t>@</a:t>
            </a:r>
            <a:r>
              <a:rPr lang="en-US" dirty="0" err="1"/>
              <a:t>tsimbalar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B44DD2-08E5-4974-B275-35F7834420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725" y="3514655"/>
            <a:ext cx="1021390" cy="102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208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3EFE2-6AAA-46BB-8428-8E8F8FF11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AC890-74C8-400C-871F-6596B20EE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F8B55F-A570-4873-97D9-6BE7901E4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0"/>
            <a:ext cx="11715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546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96E6F1E-E547-46BF-82C3-6A0FEDC42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85" y="280617"/>
            <a:ext cx="8757603" cy="61033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D1A280-FF48-433D-9699-FE7844530765}"/>
              </a:ext>
            </a:extLst>
          </p:cNvPr>
          <p:cNvSpPr txBox="1"/>
          <p:nvPr/>
        </p:nvSpPr>
        <p:spPr>
          <a:xfrm>
            <a:off x="9163269" y="995434"/>
            <a:ext cx="2644827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A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About </a:t>
            </a:r>
            <a:r>
              <a:rPr lang="en-AU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Serilog</a:t>
            </a:r>
            <a:endParaRPr lang="en-AU" sz="2400" dirty="0">
              <a:solidFill>
                <a:schemeClr val="tx1">
                  <a:lumMod val="95000"/>
                  <a:lumOff val="5000"/>
                </a:schemeClr>
              </a:solidFill>
              <a:latin typeface="Fira Sans Medium" panose="020B0603050000020004" pitchFamily="34" charset="0"/>
              <a:ea typeface="Fira Sans Medium" panose="020B0603050000020004" pitchFamily="34" charset="0"/>
            </a:endParaRPr>
          </a:p>
          <a:p>
            <a:pPr>
              <a:lnSpc>
                <a:spcPct val="150000"/>
              </a:lnSpc>
            </a:pPr>
            <a:r>
              <a:rPr lang="en-AU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ea typeface="Fira Sans Medium" panose="020B0603050000020004" pitchFamily="34" charset="0"/>
                <a:cs typeface="Segoe UI" panose="020B0502040204020203" pitchFamily="34" charset="0"/>
              </a:rPr>
              <a:t>OSS/Apache 2.0 License</a:t>
            </a:r>
          </a:p>
          <a:p>
            <a:pPr>
              <a:lnSpc>
                <a:spcPct val="150000"/>
              </a:lnSpc>
            </a:pPr>
            <a:r>
              <a:rPr lang="en-AU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ea typeface="Fira Sans Medium" panose="020B0603050000020004" pitchFamily="34" charset="0"/>
                <a:cs typeface="Segoe UI" panose="020B0502040204020203" pitchFamily="34" charset="0"/>
              </a:rPr>
              <a:t>.NET Framework &amp; Core</a:t>
            </a:r>
          </a:p>
          <a:p>
            <a:pPr>
              <a:lnSpc>
                <a:spcPct val="150000"/>
              </a:lnSpc>
            </a:pPr>
            <a:r>
              <a:rPr lang="en-AU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ea typeface="Fira Sans Medium" panose="020B0603050000020004" pitchFamily="34" charset="0"/>
                <a:cs typeface="Segoe UI" panose="020B0502040204020203" pitchFamily="34" charset="0"/>
              </a:rPr>
              <a:t>4 years active development</a:t>
            </a:r>
          </a:p>
          <a:p>
            <a:pPr>
              <a:lnSpc>
                <a:spcPct val="150000"/>
              </a:lnSpc>
            </a:pPr>
            <a:r>
              <a:rPr lang="en-AU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ea typeface="Fira Sans Medium" panose="020B0603050000020004" pitchFamily="34" charset="0"/>
                <a:cs typeface="Segoe UI" panose="020B0502040204020203" pitchFamily="34" charset="0"/>
              </a:rPr>
              <a:t>2.5M+ package downloads</a:t>
            </a:r>
          </a:p>
          <a:p>
            <a:pPr>
              <a:lnSpc>
                <a:spcPct val="150000"/>
              </a:lnSpc>
            </a:pPr>
            <a:r>
              <a:rPr lang="en-AU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ea typeface="Fira Sans Medium" panose="020B0603050000020004" pitchFamily="34" charset="0"/>
                <a:cs typeface="Segoe UI" panose="020B0502040204020203" pitchFamily="34" charset="0"/>
              </a:rPr>
              <a:t>80+ contributors</a:t>
            </a:r>
          </a:p>
          <a:p>
            <a:pPr>
              <a:lnSpc>
                <a:spcPct val="150000"/>
              </a:lnSpc>
            </a:pPr>
            <a:r>
              <a:rPr lang="en-AU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ea typeface="Fira Sans Medium" panose="020B0603050000020004" pitchFamily="34" charset="0"/>
                <a:cs typeface="Segoe UI" panose="020B0502040204020203" pitchFamily="34" charset="0"/>
              </a:rPr>
              <a:t>100+ sinks</a:t>
            </a:r>
          </a:p>
          <a:p>
            <a:pPr>
              <a:lnSpc>
                <a:spcPct val="150000"/>
              </a:lnSpc>
            </a:pPr>
            <a:r>
              <a:rPr lang="en-AU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ea typeface="Fira Sans Medium" panose="020B0603050000020004" pitchFamily="34" charset="0"/>
                <a:cs typeface="Segoe UI" panose="020B0502040204020203" pitchFamily="34" charset="0"/>
              </a:rPr>
              <a:t>Made with</a:t>
            </a:r>
          </a:p>
        </p:txBody>
      </p:sp>
      <p:sp>
        <p:nvSpPr>
          <p:cNvPr id="11" name="Heart 10">
            <a:extLst>
              <a:ext uri="{FF2B5EF4-FFF2-40B4-BE49-F238E27FC236}">
                <a16:creationId xmlns:a16="http://schemas.microsoft.com/office/drawing/2014/main" id="{B35B55C1-879A-43B1-84C4-D88B70D7D5DD}"/>
              </a:ext>
            </a:extLst>
          </p:cNvPr>
          <p:cNvSpPr/>
          <p:nvPr/>
        </p:nvSpPr>
        <p:spPr>
          <a:xfrm>
            <a:off x="10264460" y="3908737"/>
            <a:ext cx="173866" cy="167426"/>
          </a:xfrm>
          <a:prstGeom prst="heart">
            <a:avLst/>
          </a:prstGeom>
          <a:solidFill>
            <a:srgbClr val="FF2518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0310111-6475-4CA7-A6D0-6ECA4AF0EA9B}"/>
              </a:ext>
            </a:extLst>
          </p:cNvPr>
          <p:cNvCxnSpPr/>
          <p:nvPr/>
        </p:nvCxnSpPr>
        <p:spPr>
          <a:xfrm flipV="1">
            <a:off x="9163269" y="2852670"/>
            <a:ext cx="637554" cy="90153"/>
          </a:xfrm>
          <a:prstGeom prst="line">
            <a:avLst/>
          </a:prstGeom>
          <a:ln w="38100">
            <a:solidFill>
              <a:srgbClr val="FF25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8E497BF-3FAA-4D35-8A8D-0719FBF8B0FD}"/>
              </a:ext>
            </a:extLst>
          </p:cNvPr>
          <p:cNvSpPr txBox="1"/>
          <p:nvPr/>
        </p:nvSpPr>
        <p:spPr>
          <a:xfrm rot="444628">
            <a:off x="10941787" y="3007436"/>
            <a:ext cx="1027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>
                <a:solidFill>
                  <a:srgbClr val="FF2518"/>
                </a:solidFill>
                <a:latin typeface="Segoe Script" panose="030B0504020000000003" pitchFamily="66" charset="0"/>
              </a:rPr>
              <a:t>6.7M+</a:t>
            </a:r>
            <a:endParaRPr lang="en-AU" sz="1600" dirty="0">
              <a:solidFill>
                <a:srgbClr val="FF2518"/>
              </a:solidFill>
              <a:latin typeface="Segoe Script" panose="030B0504020000000003" pitchFamily="66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CE6878-7111-4075-ACF9-60F4E8C6563E}"/>
              </a:ext>
            </a:extLst>
          </p:cNvPr>
          <p:cNvSpPr txBox="1"/>
          <p:nvPr/>
        </p:nvSpPr>
        <p:spPr>
          <a:xfrm>
            <a:off x="9800823" y="6060812"/>
            <a:ext cx="2137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Thibaud DESODT</a:t>
            </a:r>
          </a:p>
          <a:p>
            <a:r>
              <a:rPr lang="en-US" dirty="0"/>
              <a:t>@</a:t>
            </a:r>
            <a:r>
              <a:rPr lang="en-US" dirty="0" err="1"/>
              <a:t>tsimbalar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D2F81B-3743-47E2-A93B-114B996F9B7D}"/>
              </a:ext>
            </a:extLst>
          </p:cNvPr>
          <p:cNvSpPr txBox="1"/>
          <p:nvPr/>
        </p:nvSpPr>
        <p:spPr>
          <a:xfrm>
            <a:off x="9154420" y="4593265"/>
            <a:ext cx="26448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info : </a:t>
            </a:r>
            <a:endParaRPr lang="en-US" dirty="0">
              <a:hlinkClick r:id="rId3"/>
            </a:endParaRPr>
          </a:p>
          <a:p>
            <a:r>
              <a:rPr lang="en-US" sz="1400" dirty="0">
                <a:hlinkClick r:id="rId3"/>
              </a:rPr>
              <a:t>https://serilog.net</a:t>
            </a:r>
            <a:endParaRPr lang="en-US" sz="1400" dirty="0"/>
          </a:p>
          <a:p>
            <a:r>
              <a:rPr lang="en-US" sz="1400" dirty="0">
                <a:hlinkClick r:id="rId4"/>
              </a:rPr>
              <a:t>https://github.com/serilog</a:t>
            </a:r>
            <a:endParaRPr lang="en-US" sz="1400" dirty="0"/>
          </a:p>
          <a:p>
            <a:r>
              <a:rPr lang="en-US" sz="1400" dirty="0">
                <a:hlinkClick r:id="rId5"/>
              </a:rPr>
              <a:t>https://messagetemplates.org/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36912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69F84D-5254-4784-A243-C87112167AF4}"/>
              </a:ext>
            </a:extLst>
          </p:cNvPr>
          <p:cNvSpPr txBox="1"/>
          <p:nvPr/>
        </p:nvSpPr>
        <p:spPr>
          <a:xfrm>
            <a:off x="637952" y="1339696"/>
            <a:ext cx="10940903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  <a:latin typeface="Consolas" panose="020B0609020204030204" pitchFamily="49" charset="0"/>
              </a:rPr>
              <a:t>log.info("Home page for customer %s loaded in %d </a:t>
            </a:r>
            <a:r>
              <a:rPr lang="en-US" sz="2000" dirty="0" err="1">
                <a:solidFill>
                  <a:schemeClr val="bg2"/>
                </a:solidFill>
                <a:latin typeface="Consolas" panose="020B0609020204030204" pitchFamily="49" charset="0"/>
              </a:rPr>
              <a:t>ms</a:t>
            </a:r>
            <a:r>
              <a:rPr lang="en-US" sz="2000" dirty="0">
                <a:solidFill>
                  <a:schemeClr val="bg2"/>
                </a:solidFill>
                <a:latin typeface="Consolas" panose="020B0609020204030204" pitchFamily="49" charset="0"/>
              </a:rPr>
              <a:t>", </a:t>
            </a:r>
            <a:r>
              <a:rPr lang="en-US" sz="2000" dirty="0" err="1">
                <a:solidFill>
                  <a:schemeClr val="bg2"/>
                </a:solidFill>
                <a:latin typeface="Consolas" panose="020B0609020204030204" pitchFamily="49" charset="0"/>
              </a:rPr>
              <a:t>customerName</a:t>
            </a:r>
            <a:r>
              <a:rPr lang="en-US" sz="2000" dirty="0">
                <a:solidFill>
                  <a:schemeClr val="bg2"/>
                </a:solidFill>
                <a:latin typeface="Consolas" panose="020B0609020204030204" pitchFamily="49" charset="0"/>
              </a:rPr>
              <a:t>, duration)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99C216-D221-446E-AB23-0AED3E28F9B1}"/>
              </a:ext>
            </a:extLst>
          </p:cNvPr>
          <p:cNvSpPr txBox="1"/>
          <p:nvPr/>
        </p:nvSpPr>
        <p:spPr>
          <a:xfrm>
            <a:off x="0" y="2179674"/>
            <a:ext cx="12259339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2012-12-12 11:51:11,332 [main] INFO: App is starting</a:t>
            </a:r>
          </a:p>
          <a:p>
            <a:r>
              <a:rPr lang="en-US" dirty="0">
                <a:latin typeface="Consolas" panose="020B0609020204030204" pitchFamily="49" charset="0"/>
              </a:rPr>
              <a:t>2012-12-12 11:56:19,643 [Cart] INFO: Customer john@doe.com added 5 items to the cart</a:t>
            </a:r>
          </a:p>
          <a:p>
            <a:r>
              <a:rPr lang="en-US" dirty="0">
                <a:latin typeface="Consolas" panose="020B0609020204030204" pitchFamily="49" charset="0"/>
              </a:rPr>
              <a:t>2012-12-12 11:56:19,902 [Home] INFO: Home page for customer john@doe.com loaded in 3 </a:t>
            </a:r>
            <a:r>
              <a:rPr lang="en-US" dirty="0" err="1">
                <a:latin typeface="Consolas" panose="020B0609020204030204" pitchFamily="49" charset="0"/>
              </a:rPr>
              <a:t>ms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2012-12-12 11:57:32,042 [Cart] INFO: Customer john@doe.com added 1 items to the cart</a:t>
            </a:r>
          </a:p>
          <a:p>
            <a:r>
              <a:rPr lang="en-US" dirty="0">
                <a:latin typeface="Consolas" panose="020B0609020204030204" pitchFamily="49" charset="0"/>
              </a:rPr>
              <a:t>2012-12-12 11:58:17,902 [Home] INFO: Home page for customer paul.smith@gmail.com loaded in 1 </a:t>
            </a:r>
            <a:r>
              <a:rPr lang="en-US" dirty="0" err="1">
                <a:latin typeface="Consolas" panose="020B0609020204030204" pitchFamily="49" charset="0"/>
              </a:rPr>
              <a:t>ms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2012-12-12 11:59:13,631 [Cart] INFO: Customer paul.smith@gmail.com added 1 items to the cart</a:t>
            </a:r>
          </a:p>
          <a:p>
            <a:r>
              <a:rPr lang="en-US" dirty="0">
                <a:latin typeface="Consolas" panose="020B0609020204030204" pitchFamily="49" charset="0"/>
              </a:rPr>
              <a:t>2012-12-12 11:59:43,902 [Home] INFO: Home page for customer paul.smith@gmail.com loaded in 4 </a:t>
            </a:r>
            <a:r>
              <a:rPr lang="en-US" dirty="0" err="1">
                <a:latin typeface="Consolas" panose="020B0609020204030204" pitchFamily="49" charset="0"/>
              </a:rPr>
              <a:t>ms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512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69F84D-5254-4784-A243-C87112167AF4}"/>
              </a:ext>
            </a:extLst>
          </p:cNvPr>
          <p:cNvSpPr txBox="1"/>
          <p:nvPr/>
        </p:nvSpPr>
        <p:spPr>
          <a:xfrm>
            <a:off x="637952" y="1339696"/>
            <a:ext cx="10940903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  <a:latin typeface="Consolas" panose="020B0609020204030204" pitchFamily="49" charset="0"/>
              </a:rPr>
              <a:t>log.info("Home page for customer %s loaded in %d </a:t>
            </a:r>
            <a:r>
              <a:rPr lang="en-US" sz="2000" dirty="0" err="1">
                <a:solidFill>
                  <a:schemeClr val="bg2"/>
                </a:solidFill>
                <a:latin typeface="Consolas" panose="020B0609020204030204" pitchFamily="49" charset="0"/>
              </a:rPr>
              <a:t>ms</a:t>
            </a:r>
            <a:r>
              <a:rPr lang="en-US" sz="2000" dirty="0">
                <a:solidFill>
                  <a:schemeClr val="bg2"/>
                </a:solidFill>
                <a:latin typeface="Consolas" panose="020B0609020204030204" pitchFamily="49" charset="0"/>
              </a:rPr>
              <a:t>", </a:t>
            </a:r>
            <a:r>
              <a:rPr lang="en-US" sz="2000" dirty="0" err="1">
                <a:solidFill>
                  <a:schemeClr val="bg2"/>
                </a:solidFill>
                <a:latin typeface="Consolas" panose="020B0609020204030204" pitchFamily="49" charset="0"/>
              </a:rPr>
              <a:t>customerName</a:t>
            </a:r>
            <a:r>
              <a:rPr lang="en-US" sz="2000" dirty="0">
                <a:solidFill>
                  <a:schemeClr val="bg2"/>
                </a:solidFill>
                <a:latin typeface="Consolas" panose="020B0609020204030204" pitchFamily="49" charset="0"/>
              </a:rPr>
              <a:t>, duration)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99C216-D221-446E-AB23-0AED3E28F9B1}"/>
              </a:ext>
            </a:extLst>
          </p:cNvPr>
          <p:cNvSpPr txBox="1"/>
          <p:nvPr/>
        </p:nvSpPr>
        <p:spPr>
          <a:xfrm>
            <a:off x="0" y="2179674"/>
            <a:ext cx="12259339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2012-12-12 11:51:11,332 [main] INFO: App is starting</a:t>
            </a:r>
          </a:p>
          <a:p>
            <a:r>
              <a:rPr lang="en-US" dirty="0">
                <a:latin typeface="Consolas" panose="020B0609020204030204" pitchFamily="49" charset="0"/>
              </a:rPr>
              <a:t>2012-12-12 11:56:19,643 [Cart] INFO: Customer john@doe.com added 5 items to the cart</a:t>
            </a:r>
          </a:p>
          <a:p>
            <a:r>
              <a:rPr lang="en-US" dirty="0">
                <a:latin typeface="Consolas" panose="020B0609020204030204" pitchFamily="49" charset="0"/>
              </a:rPr>
              <a:t>2012-12-12 11:56:19,902 [Home] INFO: Home page for customer john@doe.com loaded in 3 </a:t>
            </a:r>
            <a:r>
              <a:rPr lang="en-US" dirty="0" err="1">
                <a:latin typeface="Consolas" panose="020B0609020204030204" pitchFamily="49" charset="0"/>
              </a:rPr>
              <a:t>ms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2012-12-12 11:57:32,042 [Cart] INFO: Customer john@doe.com added 1 items to the cart</a:t>
            </a:r>
          </a:p>
          <a:p>
            <a:r>
              <a:rPr lang="en-US" dirty="0">
                <a:latin typeface="Consolas" panose="020B0609020204030204" pitchFamily="49" charset="0"/>
              </a:rPr>
              <a:t>2012-12-12 11:58:17,902 [Home] INFO: Home page for customer paul.smith@gmail.com loaded in 1 </a:t>
            </a:r>
            <a:r>
              <a:rPr lang="en-US" dirty="0" err="1">
                <a:latin typeface="Consolas" panose="020B0609020204030204" pitchFamily="49" charset="0"/>
              </a:rPr>
              <a:t>ms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2012-12-12 11:59:13,631 [Cart] INFO: Customer paul.smith@gmail.com added 1 items to the cart</a:t>
            </a:r>
          </a:p>
          <a:p>
            <a:r>
              <a:rPr lang="en-US" dirty="0">
                <a:latin typeface="Consolas" panose="020B0609020204030204" pitchFamily="49" charset="0"/>
              </a:rPr>
              <a:t>2012-12-12 11:59:43,902 [Home] INFO: Home page for customer paul.smith@gmail.com loaded in 4 </a:t>
            </a:r>
            <a:r>
              <a:rPr lang="en-US" dirty="0" err="1">
                <a:latin typeface="Consolas" panose="020B0609020204030204" pitchFamily="49" charset="0"/>
              </a:rPr>
              <a:t>ms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2B59B6DD-96C2-46CA-B0FE-29BD24A44F06}"/>
              </a:ext>
            </a:extLst>
          </p:cNvPr>
          <p:cNvSpPr/>
          <p:nvPr/>
        </p:nvSpPr>
        <p:spPr>
          <a:xfrm>
            <a:off x="3296093" y="4795284"/>
            <a:ext cx="4603898" cy="1509823"/>
          </a:xfrm>
          <a:prstGeom prst="wedgeRectCallout">
            <a:avLst>
              <a:gd name="adj1" fmla="val -39132"/>
              <a:gd name="adj2" fmla="val 71655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accent2">
                    <a:lumMod val="75000"/>
                  </a:schemeClr>
                </a:solidFill>
              </a:rPr>
              <a:t>Can you tell me the customers for which the home page took &gt;3 </a:t>
            </a:r>
            <a:r>
              <a:rPr lang="en-US" sz="2000" i="1" dirty="0" err="1">
                <a:solidFill>
                  <a:schemeClr val="accent2">
                    <a:lumMod val="75000"/>
                  </a:schemeClr>
                </a:solidFill>
              </a:rPr>
              <a:t>ms</a:t>
            </a:r>
            <a:r>
              <a:rPr lang="en-US" sz="2000" i="1" dirty="0">
                <a:solidFill>
                  <a:schemeClr val="accent2">
                    <a:lumMod val="75000"/>
                  </a:schemeClr>
                </a:solidFill>
              </a:rPr>
              <a:t> to load today, please ?</a:t>
            </a:r>
          </a:p>
          <a:p>
            <a:pPr algn="ctr"/>
            <a:endParaRPr lang="en-US" sz="20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F67E462-815A-43E2-9A2F-A15821746A67}"/>
              </a:ext>
            </a:extLst>
          </p:cNvPr>
          <p:cNvSpPr/>
          <p:nvPr/>
        </p:nvSpPr>
        <p:spPr>
          <a:xfrm>
            <a:off x="7586197" y="2735371"/>
            <a:ext cx="1629705" cy="3700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EBEBFD-2F13-4E2A-936E-800DA07097C1}"/>
              </a:ext>
            </a:extLst>
          </p:cNvPr>
          <p:cNvSpPr/>
          <p:nvPr/>
        </p:nvSpPr>
        <p:spPr>
          <a:xfrm>
            <a:off x="7586197" y="3306737"/>
            <a:ext cx="2601255" cy="3700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C375E-497A-4165-B615-63E95C8415D0}"/>
              </a:ext>
            </a:extLst>
          </p:cNvPr>
          <p:cNvSpPr/>
          <p:nvPr/>
        </p:nvSpPr>
        <p:spPr>
          <a:xfrm>
            <a:off x="7586196" y="3867377"/>
            <a:ext cx="2601255" cy="3700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033370-E444-4ED2-8CC2-8CC32053AE20}"/>
              </a:ext>
            </a:extLst>
          </p:cNvPr>
          <p:cNvSpPr/>
          <p:nvPr/>
        </p:nvSpPr>
        <p:spPr>
          <a:xfrm>
            <a:off x="10447507" y="2745378"/>
            <a:ext cx="273833" cy="37001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AAB72A-5EAB-48F4-AB4C-A9847CFFA46B}"/>
              </a:ext>
            </a:extLst>
          </p:cNvPr>
          <p:cNvSpPr/>
          <p:nvPr/>
        </p:nvSpPr>
        <p:spPr>
          <a:xfrm>
            <a:off x="11441938" y="3289865"/>
            <a:ext cx="273833" cy="37001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39B0BC-DD72-4855-932D-ED38058C8F8E}"/>
              </a:ext>
            </a:extLst>
          </p:cNvPr>
          <p:cNvSpPr/>
          <p:nvPr/>
        </p:nvSpPr>
        <p:spPr>
          <a:xfrm>
            <a:off x="11445727" y="3835038"/>
            <a:ext cx="273833" cy="37001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AF393C-38A9-4B91-805B-52B36244C1E2}"/>
              </a:ext>
            </a:extLst>
          </p:cNvPr>
          <p:cNvSpPr/>
          <p:nvPr/>
        </p:nvSpPr>
        <p:spPr>
          <a:xfrm>
            <a:off x="8174531" y="1251767"/>
            <a:ext cx="1809441" cy="59829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61B3C0-FF72-45B8-A418-EFADF3451E22}"/>
              </a:ext>
            </a:extLst>
          </p:cNvPr>
          <p:cNvSpPr/>
          <p:nvPr/>
        </p:nvSpPr>
        <p:spPr>
          <a:xfrm>
            <a:off x="10133182" y="1251767"/>
            <a:ext cx="1308756" cy="620708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9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9" grpId="0" animBg="1"/>
      <p:bldP spid="10" grpId="0" animBg="1"/>
      <p:bldP spid="11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C2B954-977F-4365-B7E7-A73A7A816486}"/>
              </a:ext>
            </a:extLst>
          </p:cNvPr>
          <p:cNvSpPr txBox="1"/>
          <p:nvPr/>
        </p:nvSpPr>
        <p:spPr>
          <a:xfrm>
            <a:off x="800100" y="2148840"/>
            <a:ext cx="456057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>
                    <a:lumMod val="65000"/>
                  </a:schemeClr>
                </a:solidFill>
              </a:rPr>
              <a:t>Text-based logging</a:t>
            </a:r>
          </a:p>
          <a:p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Write log </a:t>
            </a:r>
            <a:r>
              <a:rPr lang="en-US" sz="3200" u="sng" dirty="0">
                <a:solidFill>
                  <a:schemeClr val="bg1">
                    <a:lumMod val="65000"/>
                  </a:schemeClr>
                </a:solidFill>
              </a:rPr>
              <a:t>messages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1B983C2-C850-4494-8799-EE5D9A5ACAE5}"/>
              </a:ext>
            </a:extLst>
          </p:cNvPr>
          <p:cNvGrpSpPr/>
          <p:nvPr/>
        </p:nvGrpSpPr>
        <p:grpSpPr>
          <a:xfrm>
            <a:off x="5246370" y="2148840"/>
            <a:ext cx="5581650" cy="1754326"/>
            <a:chOff x="5246370" y="2148840"/>
            <a:chExt cx="5581650" cy="175432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70D7B52-24DD-4420-8492-5193C273BA85}"/>
                </a:ext>
              </a:extLst>
            </p:cNvPr>
            <p:cNvSpPr txBox="1"/>
            <p:nvPr/>
          </p:nvSpPr>
          <p:spPr>
            <a:xfrm>
              <a:off x="6267450" y="2148840"/>
              <a:ext cx="456057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/>
                <a:t>Structured-logging</a:t>
              </a:r>
            </a:p>
            <a:p>
              <a:r>
                <a:rPr lang="en-US" sz="3200" dirty="0"/>
                <a:t>Write log </a:t>
              </a:r>
              <a:r>
                <a:rPr lang="en-US" sz="3200" u="sng" dirty="0"/>
                <a:t>events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3200" dirty="0"/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077CD0DA-95F0-4289-B61B-0C61EA547696}"/>
                </a:ext>
              </a:extLst>
            </p:cNvPr>
            <p:cNvSpPr/>
            <p:nvPr/>
          </p:nvSpPr>
          <p:spPr>
            <a:xfrm>
              <a:off x="5246370" y="2286000"/>
              <a:ext cx="746761" cy="571500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D1D1EE8-EE74-497C-8F7A-01BA39BDDA11}"/>
              </a:ext>
            </a:extLst>
          </p:cNvPr>
          <p:cNvSpPr txBox="1"/>
          <p:nvPr/>
        </p:nvSpPr>
        <p:spPr>
          <a:xfrm>
            <a:off x="-1624929" y="3637943"/>
            <a:ext cx="752129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2012-12-12 11:56:19,902 [Home] INFO: Home page for customer john@doe.com loaded in 3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ms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7E8424-1A3A-4487-8FB6-7E7C277C3B9A}"/>
              </a:ext>
            </a:extLst>
          </p:cNvPr>
          <p:cNvSpPr txBox="1"/>
          <p:nvPr/>
        </p:nvSpPr>
        <p:spPr>
          <a:xfrm>
            <a:off x="6096000" y="3594208"/>
            <a:ext cx="6011538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b="1" dirty="0">
                <a:latin typeface="Consolas" panose="020B0609020204030204" pitchFamily="49" charset="0"/>
              </a:rPr>
              <a:t>timestamp</a:t>
            </a:r>
            <a:r>
              <a:rPr lang="en-US" sz="1600" dirty="0">
                <a:latin typeface="Consolas" panose="020B0609020204030204" pitchFamily="49" charset="0"/>
              </a:rPr>
              <a:t> : "2012-12-12 11:56:19,902"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b="1" dirty="0">
                <a:latin typeface="Consolas" panose="020B0609020204030204" pitchFamily="49" charset="0"/>
              </a:rPr>
              <a:t>level</a:t>
            </a:r>
            <a:r>
              <a:rPr lang="en-US" sz="1600" dirty="0">
                <a:latin typeface="Consolas" panose="020B0609020204030204" pitchFamily="49" charset="0"/>
              </a:rPr>
              <a:t> : "Information"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b="1" dirty="0">
                <a:latin typeface="Consolas" panose="020B0609020204030204" pitchFamily="49" charset="0"/>
              </a:rPr>
              <a:t>module</a:t>
            </a:r>
            <a:r>
              <a:rPr lang="en-US" sz="1600" dirty="0">
                <a:latin typeface="Consolas" panose="020B0609020204030204" pitchFamily="49" charset="0"/>
              </a:rPr>
              <a:t> : "Home"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b="1" dirty="0" err="1">
                <a:latin typeface="Consolas" panose="020B0609020204030204" pitchFamily="49" charset="0"/>
              </a:rPr>
              <a:t>msg</a:t>
            </a:r>
            <a:r>
              <a:rPr lang="en-US" sz="1600" dirty="0">
                <a:latin typeface="Consolas" panose="020B0609020204030204" pitchFamily="49" charset="0"/>
              </a:rPr>
              <a:t> : "Home page for customer %s loaded in %d </a:t>
            </a:r>
            <a:r>
              <a:rPr lang="en-US" sz="1600" dirty="0" err="1">
                <a:latin typeface="Consolas" panose="020B0609020204030204" pitchFamily="49" charset="0"/>
              </a:rPr>
              <a:t>ms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b="1" dirty="0" err="1">
                <a:latin typeface="Consolas" panose="020B0609020204030204" pitchFamily="49" charset="0"/>
              </a:rPr>
              <a:t>customerName</a:t>
            </a:r>
            <a:r>
              <a:rPr lang="en-US" sz="1600" dirty="0">
                <a:latin typeface="Consolas" panose="020B0609020204030204" pitchFamily="49" charset="0"/>
              </a:rPr>
              <a:t> : "john@doe.com"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b="1" dirty="0">
                <a:latin typeface="Consolas" panose="020B0609020204030204" pitchFamily="49" charset="0"/>
              </a:rPr>
              <a:t>duration</a:t>
            </a:r>
            <a:r>
              <a:rPr lang="en-US" sz="1600" dirty="0">
                <a:latin typeface="Consolas" panose="020B0609020204030204" pitchFamily="49" charset="0"/>
              </a:rPr>
              <a:t> : "3"</a:t>
            </a:r>
          </a:p>
          <a:p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11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BBA188-A24E-44B7-AB05-8332B5826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343" y="-1"/>
            <a:ext cx="9127642" cy="717697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A54C5BB-D4D1-4DB9-A5D2-3DEA0ABBBEB9}"/>
              </a:ext>
            </a:extLst>
          </p:cNvPr>
          <p:cNvSpPr/>
          <p:nvPr/>
        </p:nvSpPr>
        <p:spPr>
          <a:xfrm>
            <a:off x="1116419" y="-1"/>
            <a:ext cx="5869172" cy="1839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E68914-E6BF-4C1E-B67A-6B09D4B74F19}"/>
              </a:ext>
            </a:extLst>
          </p:cNvPr>
          <p:cNvSpPr/>
          <p:nvPr/>
        </p:nvSpPr>
        <p:spPr>
          <a:xfrm>
            <a:off x="6985591" y="0"/>
            <a:ext cx="3684318" cy="1839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D2E812-5FA2-4E01-ACB4-F4E1BB4A8A0E}"/>
              </a:ext>
            </a:extLst>
          </p:cNvPr>
          <p:cNvSpPr/>
          <p:nvPr/>
        </p:nvSpPr>
        <p:spPr>
          <a:xfrm>
            <a:off x="1116419" y="2417133"/>
            <a:ext cx="9553490" cy="23675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E77871-DCF6-4F05-A780-ABFEECB18653}"/>
              </a:ext>
            </a:extLst>
          </p:cNvPr>
          <p:cNvSpPr/>
          <p:nvPr/>
        </p:nvSpPr>
        <p:spPr>
          <a:xfrm>
            <a:off x="1116419" y="4784650"/>
            <a:ext cx="9746238" cy="23675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5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BBA188-A24E-44B7-AB05-8332B5826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343" y="-1"/>
            <a:ext cx="9127642" cy="717697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A54C5BB-D4D1-4DB9-A5D2-3DEA0ABBBEB9}"/>
              </a:ext>
            </a:extLst>
          </p:cNvPr>
          <p:cNvSpPr/>
          <p:nvPr/>
        </p:nvSpPr>
        <p:spPr>
          <a:xfrm>
            <a:off x="1116419" y="-1"/>
            <a:ext cx="5869172" cy="1839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D2E812-5FA2-4E01-ACB4-F4E1BB4A8A0E}"/>
              </a:ext>
            </a:extLst>
          </p:cNvPr>
          <p:cNvSpPr/>
          <p:nvPr/>
        </p:nvSpPr>
        <p:spPr>
          <a:xfrm>
            <a:off x="1116419" y="2417133"/>
            <a:ext cx="9553490" cy="23675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E77871-DCF6-4F05-A780-ABFEECB18653}"/>
              </a:ext>
            </a:extLst>
          </p:cNvPr>
          <p:cNvSpPr/>
          <p:nvPr/>
        </p:nvSpPr>
        <p:spPr>
          <a:xfrm>
            <a:off x="1116419" y="4784650"/>
            <a:ext cx="9746238" cy="23675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28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BBA188-A24E-44B7-AB05-8332B5826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343" y="-1"/>
            <a:ext cx="9127642" cy="717697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A54C5BB-D4D1-4DB9-A5D2-3DEA0ABBBEB9}"/>
              </a:ext>
            </a:extLst>
          </p:cNvPr>
          <p:cNvSpPr/>
          <p:nvPr/>
        </p:nvSpPr>
        <p:spPr>
          <a:xfrm>
            <a:off x="1116419" y="-1"/>
            <a:ext cx="5869172" cy="1839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E77871-DCF6-4F05-A780-ABFEECB18653}"/>
              </a:ext>
            </a:extLst>
          </p:cNvPr>
          <p:cNvSpPr/>
          <p:nvPr/>
        </p:nvSpPr>
        <p:spPr>
          <a:xfrm>
            <a:off x="1116419" y="4784650"/>
            <a:ext cx="9746238" cy="23675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3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BBA188-A24E-44B7-AB05-8332B5826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343" y="-1"/>
            <a:ext cx="9127642" cy="717697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A54C5BB-D4D1-4DB9-A5D2-3DEA0ABBBEB9}"/>
              </a:ext>
            </a:extLst>
          </p:cNvPr>
          <p:cNvSpPr/>
          <p:nvPr/>
        </p:nvSpPr>
        <p:spPr>
          <a:xfrm>
            <a:off x="1116419" y="-1"/>
            <a:ext cx="5869172" cy="1839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30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3EFE2-6AAA-46BB-8428-8E8F8FF11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AC890-74C8-400C-871F-6596B20EE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F8B55F-A570-4873-97D9-6BE7901E4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0"/>
            <a:ext cx="1171575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08D269E-C89B-421B-BDCB-BD8789009BE1}"/>
              </a:ext>
            </a:extLst>
          </p:cNvPr>
          <p:cNvSpPr/>
          <p:nvPr/>
        </p:nvSpPr>
        <p:spPr>
          <a:xfrm>
            <a:off x="238125" y="2430459"/>
            <a:ext cx="11594646" cy="45624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33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472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Fira Sans Medium</vt:lpstr>
      <vt:lpstr>Segoe Script</vt:lpstr>
      <vt:lpstr>Segoe UI</vt:lpstr>
      <vt:lpstr>Office Theme</vt:lpstr>
      <vt:lpstr>Beyond string-based logging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Beyond string-based logging</dc:title>
  <dc:creator>Thibaud DESODT</dc:creator>
  <cp:lastModifiedBy>Thibaud DESODT</cp:lastModifiedBy>
  <cp:revision>17</cp:revision>
  <dcterms:created xsi:type="dcterms:W3CDTF">2018-01-29T14:00:21Z</dcterms:created>
  <dcterms:modified xsi:type="dcterms:W3CDTF">2018-02-03T11:47:09Z</dcterms:modified>
</cp:coreProperties>
</file>