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83" r:id="rId10"/>
    <p:sldId id="263" r:id="rId11"/>
    <p:sldId id="264" r:id="rId12"/>
    <p:sldId id="284" r:id="rId13"/>
    <p:sldId id="265" r:id="rId14"/>
    <p:sldId id="286" r:id="rId15"/>
    <p:sldId id="285" r:id="rId16"/>
    <p:sldId id="287" r:id="rId17"/>
    <p:sldId id="266" r:id="rId18"/>
    <p:sldId id="267" r:id="rId19"/>
    <p:sldId id="288" r:id="rId20"/>
    <p:sldId id="289" r:id="rId21"/>
    <p:sldId id="268" r:id="rId22"/>
    <p:sldId id="291" r:id="rId23"/>
    <p:sldId id="269" r:id="rId24"/>
    <p:sldId id="292" r:id="rId25"/>
    <p:sldId id="308" r:id="rId26"/>
    <p:sldId id="293" r:id="rId27"/>
    <p:sldId id="294" r:id="rId28"/>
    <p:sldId id="295" r:id="rId29"/>
    <p:sldId id="296" r:id="rId30"/>
    <p:sldId id="271" r:id="rId31"/>
    <p:sldId id="297" r:id="rId32"/>
    <p:sldId id="301" r:id="rId33"/>
    <p:sldId id="299" r:id="rId34"/>
    <p:sldId id="300" r:id="rId35"/>
    <p:sldId id="298" r:id="rId36"/>
    <p:sldId id="302" r:id="rId37"/>
    <p:sldId id="273" r:id="rId38"/>
    <p:sldId id="304" r:id="rId39"/>
    <p:sldId id="275" r:id="rId40"/>
    <p:sldId id="277" r:id="rId41"/>
    <p:sldId id="305" r:id="rId42"/>
    <p:sldId id="278" r:id="rId43"/>
    <p:sldId id="279" r:id="rId44"/>
    <p:sldId id="259" r:id="rId45"/>
    <p:sldId id="306" r:id="rId46"/>
    <p:sldId id="307" r:id="rId47"/>
    <p:sldId id="303" r:id="rId48"/>
    <p:sldId id="276" r:id="rId49"/>
    <p:sldId id="274" r:id="rId50"/>
    <p:sldId id="30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308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7"/>
            <p14:sldId id="305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6"/>
            <p14:sldId id="307"/>
            <p14:sldId id="303"/>
            <p14:sldId id="276"/>
            <p14:sldId id="274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7801" autoAdjust="0"/>
  </p:normalViewPr>
  <p:slideViewPr>
    <p:cSldViewPr>
      <p:cViewPr varScale="1">
        <p:scale>
          <a:sx n="82" d="100"/>
          <a:sy n="82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</a:p>
          <a:p>
            <a:endParaRPr lang="fr-FR" dirty="0" smtClean="0"/>
          </a:p>
          <a:p>
            <a:r>
              <a:rPr lang="en-US" dirty="0" smtClean="0"/>
              <a:t>Note that even though we introduced interfaces, we still have a hard reference between all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moving the interface into business</a:t>
            </a:r>
          </a:p>
          <a:p>
            <a:r>
              <a:rPr lang="en-US" baseline="0" dirty="0" smtClean="0"/>
              <a:t>Where to put the interface ? Separate project “Abstractions” ?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consumer owns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down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magic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t/1989008.aspx?Feedback+on+ASP+NET+vNext+Dependency+Injection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 (Repository)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10585176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276872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Symptoms: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  <a:endParaRPr lang="en-US" dirty="0"/>
          </a:p>
          <a:p>
            <a:r>
              <a:rPr lang="en-US" dirty="0" smtClean="0"/>
              <a:t>Easy to spot :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88640" y="4368637"/>
            <a:ext cx="9001000" cy="4604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0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581128"/>
            <a:ext cx="9433048" cy="27315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sz="12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sz="1200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sz="1200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“just another client” for your code</a:t>
            </a:r>
          </a:p>
          <a:p>
            <a:r>
              <a:rPr lang="en-US" dirty="0" smtClean="0"/>
              <a:t>If unit tests are hard to write, the code is probably too tightly </a:t>
            </a:r>
            <a:r>
              <a:rPr lang="en-US" dirty="0" smtClean="0"/>
              <a:t>coupled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-&gt; Let’s make it testable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1135983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269101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more explicit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Enable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for </a:t>
            </a:r>
            <a:r>
              <a:rPr lang="fr-FR" i="1" dirty="0" err="1" smtClean="0"/>
              <a:t>testing</a:t>
            </a:r>
            <a:r>
              <a:rPr lang="fr-FR" i="1" dirty="0" smtClean="0"/>
              <a:t>, but use hard-code </a:t>
            </a:r>
            <a:r>
              <a:rPr lang="fr-FR" i="1" dirty="0" err="1" smtClean="0"/>
              <a:t>implementation</a:t>
            </a:r>
            <a:r>
              <a:rPr lang="fr-FR" i="1" dirty="0" smtClean="0"/>
              <a:t> in production code</a:t>
            </a:r>
            <a:endParaRPr lang="fr-FR" i="1" dirty="0" smtClean="0"/>
          </a:p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Test-</a:t>
            </a:r>
            <a:r>
              <a:rPr lang="fr-FR" dirty="0" err="1" smtClean="0"/>
              <a:t>specific</a:t>
            </a:r>
            <a:r>
              <a:rPr lang="fr-FR" dirty="0" smtClean="0"/>
              <a:t> code</a:t>
            </a:r>
            <a:endParaRPr lang="fr-FR" dirty="0" smtClean="0"/>
          </a:p>
          <a:p>
            <a:r>
              <a:rPr lang="fr-FR" dirty="0" err="1" smtClean="0"/>
              <a:t>Ambiguity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340768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5696" y="2132856"/>
            <a:ext cx="7294754" cy="741331"/>
            <a:chOff x="323528" y="4021850"/>
            <a:chExt cx="7294754" cy="741331"/>
          </a:xfrm>
        </p:grpSpPr>
        <p:sp>
          <p:nvSpPr>
            <p:cNvPr id="11" name="Rounded Rectangle 10"/>
            <p:cNvSpPr/>
            <p:nvPr/>
          </p:nvSpPr>
          <p:spPr>
            <a:xfrm>
              <a:off x="1619672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4021850"/>
              <a:ext cx="729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Only 1 constructor </a:t>
              </a:r>
              <a:r>
                <a:rPr lang="en-US" sz="2000" dirty="0" smtClean="0">
                  <a:solidFill>
                    <a:srgbClr val="FF0000"/>
                  </a:solidFill>
                </a:rPr>
                <a:t>- dependencies passed as constructor arguments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1988840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51920" y="3068960"/>
            <a:ext cx="4536504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/>
              <a:t>I</a:t>
            </a:r>
            <a:r>
              <a:rPr lang="fr-FR" dirty="0" err="1" smtClean="0"/>
              <a:t>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</a:t>
            </a:r>
            <a:r>
              <a:rPr lang="fr-FR" dirty="0" smtClean="0"/>
              <a:t>…)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</a:t>
            </a:r>
            <a:r>
              <a:rPr lang="en-US" dirty="0" err="1" smtClean="0"/>
              <a:t>depency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556793"/>
            <a:ext cx="988081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fr-FR" b="1" dirty="0" err="1" smtClean="0"/>
              <a:t>Ideal</a:t>
            </a:r>
            <a:r>
              <a:rPr lang="fr-FR" b="1" dirty="0" smtClean="0"/>
              <a:t> world</a:t>
            </a:r>
            <a:r>
              <a:rPr lang="fr-FR" dirty="0" smtClean="0"/>
              <a:t>: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smtClean="0"/>
              <a:t>to interfaces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vs </a:t>
            </a:r>
          </a:p>
          <a:p>
            <a:r>
              <a:rPr lang="fr-FR" b="1" dirty="0" smtClean="0"/>
              <a:t>Real world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applications </a:t>
            </a:r>
            <a:r>
              <a:rPr lang="fr-FR" dirty="0"/>
              <a:t>do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interfaces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application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89926"/>
            <a:ext cx="7704856" cy="410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one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late</a:t>
            </a:r>
            <a:r>
              <a:rPr lang="fr-FR" dirty="0" smtClean="0"/>
              <a:t> as possible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smtClean="0"/>
              <a:t>part of the code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Where</a:t>
            </a:r>
            <a:r>
              <a:rPr lang="fr-FR" b="1" dirty="0" smtClean="0"/>
              <a:t> </a:t>
            </a:r>
            <a:r>
              <a:rPr lang="fr-FR" b="1" dirty="0" smtClean="0"/>
              <a:t>?</a:t>
            </a:r>
            <a:endParaRPr lang="fr-FR" b="1" dirty="0" smtClean="0"/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smtClean="0"/>
              <a:t>applications </a:t>
            </a:r>
            <a:r>
              <a:rPr lang="fr-FR" dirty="0"/>
              <a:t>have a Composition </a:t>
            </a:r>
            <a:r>
              <a:rPr lang="fr-FR" dirty="0" err="1"/>
              <a:t>Root</a:t>
            </a:r>
            <a:endParaRPr lang="fr-FR" dirty="0" smtClean="0"/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/>
              <a:t>R</a:t>
            </a:r>
            <a:r>
              <a:rPr lang="fr-FR" dirty="0" err="1" smtClean="0"/>
              <a:t>oot</a:t>
            </a:r>
            <a:r>
              <a:rPr lang="fr-FR" dirty="0" smtClean="0"/>
              <a:t> in a class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smtClean="0"/>
              <a:t>Extension point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… 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6381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(DI)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</a:t>
            </a:r>
            <a:r>
              <a:rPr lang="en-US" b="1" i="1" dirty="0" smtClean="0"/>
              <a:t>DI </a:t>
            </a:r>
            <a:r>
              <a:rPr lang="en-US" sz="2400" i="1" dirty="0" smtClean="0"/>
              <a:t>(aka Poor Man’s DI)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Very</a:t>
            </a:r>
            <a:r>
              <a:rPr lang="fr-FR" dirty="0" smtClean="0"/>
              <a:t> explicit (no « </a:t>
            </a:r>
            <a:r>
              <a:rPr lang="fr-FR" dirty="0" err="1" smtClean="0"/>
              <a:t>magic</a:t>
            </a:r>
            <a:r>
              <a:rPr lang="fr-FR" dirty="0" smtClean="0"/>
              <a:t> »)</a:t>
            </a:r>
            <a:endParaRPr lang="fr-FR" dirty="0" smtClean="0"/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077072"/>
            <a:ext cx="9433048" cy="2074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Benefits</a:t>
            </a:r>
            <a:r>
              <a:rPr lang="fr-FR" dirty="0" smtClean="0"/>
              <a:t> </a:t>
            </a:r>
            <a:r>
              <a:rPr lang="fr-FR" dirty="0" smtClean="0"/>
              <a:t>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r>
              <a:rPr lang="fr-FR" dirty="0" err="1" smtClean="0"/>
              <a:t>Defined</a:t>
            </a:r>
            <a:r>
              <a:rPr lang="fr-FR" dirty="0" smtClean="0"/>
              <a:t> in a </a:t>
            </a:r>
            <a:r>
              <a:rPr lang="fr-FR" dirty="0" err="1" smtClean="0"/>
              <a:t>centralized</a:t>
            </a:r>
            <a:r>
              <a:rPr lang="fr-FR" dirty="0" smtClean="0"/>
              <a:t> location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xtensibility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1512937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212976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3645024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51049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3949025"/>
            <a:ext cx="7056784" cy="848127"/>
            <a:chOff x="-288540" y="4349135"/>
            <a:chExt cx="7056784" cy="84812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88540" y="4797152"/>
              <a:ext cx="705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scenarios –</a:t>
              </a:r>
              <a:r>
                <a:rPr lang="en-US" sz="2000" dirty="0" smtClean="0">
                  <a:solidFill>
                    <a:srgbClr val="FF0000"/>
                  </a:solidFill>
                </a:rPr>
                <a:t> scan assemblies in a folder for implementations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27785" y="5301208"/>
            <a:ext cx="5544616" cy="760150"/>
            <a:chOff x="3707904" y="5301208"/>
            <a:chExt cx="4253060" cy="760150"/>
          </a:xfrm>
        </p:grpSpPr>
        <p:sp>
          <p:nvSpPr>
            <p:cNvPr id="10" name="Rounded Rectangle 9"/>
            <p:cNvSpPr/>
            <p:nvPr/>
          </p:nvSpPr>
          <p:spPr>
            <a:xfrm>
              <a:off x="3707904" y="5301208"/>
              <a:ext cx="3456384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3398" y="5661248"/>
              <a:ext cx="3517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elegate to decorated instance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896" y="692696"/>
            <a:ext cx="9784704" cy="58082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Mapping</a:t>
            </a:r>
            <a:r>
              <a:rPr lang="fr-FR" dirty="0" smtClean="0"/>
              <a:t> Abstraction-&gt;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- </a:t>
            </a:r>
            <a:r>
              <a:rPr lang="fr-FR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16431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896" y="260648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31640" y="1934834"/>
            <a:ext cx="6264696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39952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AOP-</a:t>
            </a:r>
            <a:r>
              <a:rPr lang="fr-FR" dirty="0" err="1" smtClean="0"/>
              <a:t>like</a:t>
            </a:r>
            <a:r>
              <a:rPr lang="fr-FR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540568" y="-27384"/>
            <a:ext cx="10873208" cy="77728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IInterceptionBehavior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Invoke(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IMethodInvocation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input,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GetNextInterceptionBehaviorDelegate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stopwatch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Before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"&gt;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Invoke the next behavior in the chain.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()(input,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After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failed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{3}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{2}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553" y="980728"/>
            <a:ext cx="8496944" cy="1368152"/>
          </a:xfrm>
          <a:prstGeom prst="roundRect">
            <a:avLst/>
          </a:prstGeom>
          <a:solidFill>
            <a:schemeClr val="accent1">
              <a:alpha val="6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/>
              <a:t>Before each method call of decorated class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75558" y="2996952"/>
            <a:ext cx="8460940" cy="3789040"/>
          </a:xfrm>
          <a:prstGeom prst="roundRect">
            <a:avLst/>
          </a:prstGeom>
          <a:solidFill>
            <a:schemeClr val="accent1">
              <a:alpha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/>
              <a:t>After each method call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75557" y="2420888"/>
            <a:ext cx="8460940" cy="5040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Call to decorated instance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93" y="1844824"/>
            <a:ext cx="7240463" cy="377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505071" y="1412776"/>
            <a:ext cx="9649071" cy="405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container.AddNewExtension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1" grpId="0" animBg="1"/>
      <p:bldP spid="11" grpId="1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conclude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 Patterns …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 </a:t>
            </a:r>
            <a:r>
              <a:rPr lang="fr-FR" b="1" dirty="0" smtClean="0"/>
              <a:t>Control Freak</a:t>
            </a:r>
          </a:p>
          <a:p>
            <a:pPr lvl="1"/>
            <a:r>
              <a:rPr lang="fr-FR" b="1" dirty="0" err="1" smtClean="0"/>
              <a:t>Constructor</a:t>
            </a:r>
            <a:r>
              <a:rPr lang="fr-FR" b="1" dirty="0" smtClean="0"/>
              <a:t> </a:t>
            </a:r>
            <a:r>
              <a:rPr lang="fr-FR" b="1" dirty="0" smtClean="0"/>
              <a:t>Injection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 smtClean="0"/>
          </a:p>
          <a:p>
            <a:pPr lvl="1"/>
            <a:r>
              <a:rPr lang="fr-FR" dirty="0" smtClean="0"/>
              <a:t>Compose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graphs in one place</a:t>
            </a:r>
          </a:p>
          <a:p>
            <a:pPr lvl="1"/>
            <a:r>
              <a:rPr lang="fr-FR" b="1" dirty="0" smtClean="0"/>
              <a:t>DI Containers</a:t>
            </a:r>
            <a:r>
              <a:rPr lang="fr-FR" dirty="0" smtClean="0"/>
              <a:t> are </a:t>
            </a:r>
            <a:r>
              <a:rPr lang="fr-FR" dirty="0" err="1" smtClean="0"/>
              <a:t>powerful</a:t>
            </a:r>
            <a:r>
              <a:rPr lang="fr-FR" dirty="0" smtClean="0"/>
              <a:t> but not </a:t>
            </a:r>
            <a:r>
              <a:rPr lang="fr-FR" dirty="0" err="1" smtClean="0"/>
              <a:t>magical</a:t>
            </a:r>
            <a:endParaRPr lang="fr-FR" dirty="0" smtClean="0"/>
          </a:p>
          <a:p>
            <a:r>
              <a:rPr lang="fr-FR" dirty="0" smtClean="0"/>
              <a:t>… </a:t>
            </a:r>
            <a:r>
              <a:rPr lang="fr-FR" dirty="0" err="1" smtClean="0"/>
              <a:t>can</a:t>
            </a:r>
            <a:r>
              <a:rPr lang="fr-FR" dirty="0" smtClean="0"/>
              <a:t> help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achieve</a:t>
            </a:r>
            <a:r>
              <a:rPr lang="fr-FR" dirty="0"/>
              <a:t> </a:t>
            </a:r>
            <a:r>
              <a:rPr lang="fr-FR" b="1" dirty="0" err="1" smtClean="0"/>
              <a:t>loosely</a:t>
            </a:r>
            <a:r>
              <a:rPr lang="fr-FR" b="1" dirty="0" smtClean="0"/>
              <a:t> </a:t>
            </a:r>
            <a:r>
              <a:rPr lang="fr-FR" b="1" dirty="0" err="1" smtClean="0"/>
              <a:t>coupled</a:t>
            </a:r>
            <a:r>
              <a:rPr lang="fr-FR" b="1" dirty="0" smtClean="0"/>
              <a:t> code</a:t>
            </a:r>
          </a:p>
          <a:p>
            <a:pPr lvl="1"/>
            <a:r>
              <a:rPr lang="fr-FR" dirty="0" err="1" smtClean="0"/>
              <a:t>Maintainable</a:t>
            </a:r>
            <a:endParaRPr lang="fr-FR" dirty="0" smtClean="0"/>
          </a:p>
          <a:p>
            <a:pPr lvl="1"/>
            <a:r>
              <a:rPr lang="fr-FR" dirty="0" smtClean="0"/>
              <a:t>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</a:t>
            </a:r>
            <a:r>
              <a:rPr lang="en-US" dirty="0" smtClean="0"/>
              <a:t>posts</a:t>
            </a:r>
          </a:p>
          <a:p>
            <a:pPr lvl="1"/>
            <a:r>
              <a:rPr lang="en-US" sz="1800" dirty="0">
                <a:hlinkClick r:id="rId2"/>
              </a:rPr>
              <a:t>http://blog.ploeh.dk</a:t>
            </a:r>
            <a:r>
              <a:rPr lang="en-US" sz="1800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pPr lvl="1"/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forums.asp.net/t/1989008.aspx?Feedback+on+ASP+NET+vNext+Dependency+Injection</a:t>
            </a:r>
            <a:endParaRPr lang="en-US" dirty="0" smtClean="0"/>
          </a:p>
          <a:p>
            <a:r>
              <a:rPr lang="en-US" dirty="0" smtClean="0"/>
              <a:t>SOLID principles</a:t>
            </a:r>
            <a:endParaRPr lang="en-US" dirty="0" smtClean="0"/>
          </a:p>
        </p:txBody>
      </p:sp>
      <p:pic>
        <p:nvPicPr>
          <p:cNvPr id="2050" name="Picture 2" descr="http://www.netshop18.com/image/cache/data/Books/wiley/9789350042373-1000x1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71" y="44624"/>
            <a:ext cx="3356025" cy="33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5002564" cy="32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Shoot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attending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 : @</a:t>
            </a:r>
            <a:r>
              <a:rPr lang="fr-FR" dirty="0" err="1" smtClean="0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b="1" dirty="0" smtClean="0"/>
              <a:t>R</a:t>
            </a:r>
            <a:r>
              <a:rPr lang="en-US" dirty="0" smtClean="0"/>
              <a:t>esponsibility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b="1" dirty="0" smtClean="0"/>
              <a:t>C</a:t>
            </a:r>
            <a:r>
              <a:rPr lang="en-US" dirty="0" smtClean="0"/>
              <a:t>losed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ubstitution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nterface </a:t>
            </a:r>
            <a:r>
              <a:rPr lang="en-US" b="1" dirty="0" smtClean="0"/>
              <a:t>S</a:t>
            </a:r>
            <a:r>
              <a:rPr lang="en-US" dirty="0" smtClean="0"/>
              <a:t>egregation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ependency </a:t>
            </a:r>
            <a:r>
              <a:rPr lang="en-US" b="1" dirty="0" smtClean="0"/>
              <a:t>I</a:t>
            </a:r>
            <a:r>
              <a:rPr lang="en-US" dirty="0" smtClean="0"/>
              <a:t>nversion </a:t>
            </a:r>
            <a:r>
              <a:rPr lang="en-US" b="1" dirty="0" smtClean="0"/>
              <a:t>P</a:t>
            </a:r>
            <a:r>
              <a:rPr lang="en-US" dirty="0" smtClean="0"/>
              <a:t>rincipe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>
                <a:solidFill>
                  <a:srgbClr val="C00000"/>
                </a:solidFill>
              </a:rPr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loosely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coupled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smtClean="0">
                <a:solidFill>
                  <a:srgbClr val="C00000"/>
                </a:solidFill>
              </a:rPr>
              <a:t>applications</a:t>
            </a:r>
            <a:endParaRPr lang="fr-FR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11812</TotalTime>
  <Words>2037</Words>
  <Application>Microsoft Office PowerPoint</Application>
  <PresentationFormat>On-screen Show (4:3)</PresentationFormat>
  <Paragraphs>739</Paragraphs>
  <Slides>50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Inverted depency</vt:lpstr>
      <vt:lpstr>This is great and everything except …</vt:lpstr>
      <vt:lpstr>The chicken and the egg</vt:lpstr>
      <vt:lpstr>pattern : Composition Root</vt:lpstr>
      <vt:lpstr>ASP.NET MVC Composition Root</vt:lpstr>
      <vt:lpstr>Pure DI (aka Poor Man’s DI)</vt:lpstr>
      <vt:lpstr>So what ?</vt:lpstr>
      <vt:lpstr>Benefits of full DI-friendly codebase</vt:lpstr>
      <vt:lpstr>Reusability / Extensibility</vt:lpstr>
      <vt:lpstr>Late-binding</vt:lpstr>
      <vt:lpstr>Extensibility</vt:lpstr>
      <vt:lpstr>DI COntainers</vt:lpstr>
      <vt:lpstr>DI Container – how they work</vt:lpstr>
      <vt:lpstr>Example - Unity</vt:lpstr>
      <vt:lpstr>Aspects of DI</vt:lpstr>
      <vt:lpstr>Interception</vt:lpstr>
      <vt:lpstr>PowerPoint Presentation</vt:lpstr>
      <vt:lpstr>To conclude …</vt:lpstr>
      <vt:lpstr>Things to remember</vt:lpstr>
      <vt:lpstr>Going further …</vt:lpstr>
      <vt:lpstr>Q&amp;a</vt:lpstr>
      <vt:lpstr>Thanks for attending !</vt:lpstr>
      <vt:lpstr>EXTRAS</vt:lpstr>
      <vt:lpstr>LifeTime Management</vt:lpstr>
      <vt:lpstr>anti-pattern : Service Locator</vt:lpstr>
      <vt:lpstr>SOLID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90</cp:revision>
  <dcterms:created xsi:type="dcterms:W3CDTF">2014-10-13T06:05:26Z</dcterms:created>
  <dcterms:modified xsi:type="dcterms:W3CDTF">2014-10-21T19:38:25Z</dcterms:modified>
</cp:coreProperties>
</file>