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8" r:id="rId2"/>
    <p:sldId id="256" r:id="rId3"/>
    <p:sldId id="257" r:id="rId4"/>
    <p:sldId id="260" r:id="rId5"/>
    <p:sldId id="281" r:id="rId6"/>
    <p:sldId id="280" r:id="rId7"/>
    <p:sldId id="261" r:id="rId8"/>
    <p:sldId id="282" r:id="rId9"/>
    <p:sldId id="283" r:id="rId10"/>
    <p:sldId id="263" r:id="rId11"/>
    <p:sldId id="264" r:id="rId12"/>
    <p:sldId id="284" r:id="rId13"/>
    <p:sldId id="265" r:id="rId14"/>
    <p:sldId id="286" r:id="rId15"/>
    <p:sldId id="285" r:id="rId16"/>
    <p:sldId id="287" r:id="rId17"/>
    <p:sldId id="266" r:id="rId18"/>
    <p:sldId id="267" r:id="rId19"/>
    <p:sldId id="288" r:id="rId20"/>
    <p:sldId id="289" r:id="rId21"/>
    <p:sldId id="268" r:id="rId22"/>
    <p:sldId id="291" r:id="rId23"/>
    <p:sldId id="269" r:id="rId24"/>
    <p:sldId id="292" r:id="rId25"/>
    <p:sldId id="293" r:id="rId26"/>
    <p:sldId id="294" r:id="rId27"/>
    <p:sldId id="295" r:id="rId28"/>
    <p:sldId id="296" r:id="rId29"/>
    <p:sldId id="271" r:id="rId30"/>
    <p:sldId id="297" r:id="rId31"/>
    <p:sldId id="301" r:id="rId32"/>
    <p:sldId id="299" r:id="rId33"/>
    <p:sldId id="300" r:id="rId34"/>
    <p:sldId id="298" r:id="rId35"/>
    <p:sldId id="302" r:id="rId36"/>
    <p:sldId id="273" r:id="rId37"/>
    <p:sldId id="304" r:id="rId38"/>
    <p:sldId id="275" r:id="rId39"/>
    <p:sldId id="276" r:id="rId40"/>
    <p:sldId id="277" r:id="rId41"/>
    <p:sldId id="305" r:id="rId42"/>
    <p:sldId id="278" r:id="rId43"/>
    <p:sldId id="279" r:id="rId44"/>
    <p:sldId id="259" r:id="rId45"/>
    <p:sldId id="306" r:id="rId46"/>
    <p:sldId id="307" r:id="rId47"/>
    <p:sldId id="303" r:id="rId48"/>
    <p:sldId id="27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D8A7F3B-E75F-48D1-9C50-68184AB01CF2}">
          <p14:sldIdLst>
            <p14:sldId id="258"/>
            <p14:sldId id="256"/>
          </p14:sldIdLst>
        </p14:section>
        <p14:section name="Intro" id="{7EB5D48E-E099-4EEA-B848-264FD53877E0}">
          <p14:sldIdLst>
            <p14:sldId id="257"/>
            <p14:sldId id="260"/>
            <p14:sldId id="281"/>
            <p14:sldId id="280"/>
            <p14:sldId id="261"/>
            <p14:sldId id="282"/>
            <p14:sldId id="283"/>
            <p14:sldId id="263"/>
            <p14:sldId id="264"/>
            <p14:sldId id="284"/>
            <p14:sldId id="265"/>
            <p14:sldId id="286"/>
            <p14:sldId id="285"/>
            <p14:sldId id="287"/>
            <p14:sldId id="266"/>
            <p14:sldId id="267"/>
            <p14:sldId id="288"/>
            <p14:sldId id="289"/>
            <p14:sldId id="268"/>
            <p14:sldId id="291"/>
            <p14:sldId id="269"/>
            <p14:sldId id="292"/>
            <p14:sldId id="293"/>
            <p14:sldId id="294"/>
            <p14:sldId id="295"/>
            <p14:sldId id="296"/>
            <p14:sldId id="271"/>
            <p14:sldId id="297"/>
            <p14:sldId id="301"/>
            <p14:sldId id="299"/>
            <p14:sldId id="300"/>
            <p14:sldId id="298"/>
            <p14:sldId id="302"/>
            <p14:sldId id="273"/>
            <p14:sldId id="304"/>
            <p14:sldId id="275"/>
            <p14:sldId id="276"/>
            <p14:sldId id="277"/>
            <p14:sldId id="305"/>
          </p14:sldIdLst>
        </p14:section>
        <p14:section name="Ending" id="{ABFE2192-66D0-45D8-95C8-D54249131523}">
          <p14:sldIdLst>
            <p14:sldId id="278"/>
            <p14:sldId id="279"/>
            <p14:sldId id="259"/>
            <p14:sldId id="306"/>
            <p14:sldId id="307"/>
            <p14:sldId id="30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82411" autoAdjust="0"/>
  </p:normalViewPr>
  <p:slideViewPr>
    <p:cSldViewPr>
      <p:cViewPr varScale="1">
        <p:scale>
          <a:sx n="76" d="100"/>
          <a:sy n="76" d="100"/>
        </p:scale>
        <p:origin x="-13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32646-E780-4C51-894A-E10A6307E83D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0961A-48D7-4871-86EB-F9831811C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66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Used</a:t>
            </a:r>
            <a:r>
              <a:rPr lang="fr-FR" baseline="0" dirty="0" smtClean="0"/>
              <a:t> in default Visual Studio Template for MVC </a:t>
            </a:r>
            <a:r>
              <a:rPr lang="fr-FR" baseline="0" dirty="0" err="1" smtClean="0"/>
              <a:t>apps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until</a:t>
            </a:r>
            <a:r>
              <a:rPr lang="fr-FR" baseline="0" dirty="0" smtClean="0"/>
              <a:t> not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long </a:t>
            </a:r>
            <a:r>
              <a:rPr lang="fr-FR" baseline="0" dirty="0" err="1" smtClean="0"/>
              <a:t>ago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64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</a:t>
            </a:r>
            <a:r>
              <a:rPr lang="en-US" baseline="0" dirty="0" smtClean="0"/>
              <a:t> about moving the interface into business</a:t>
            </a:r>
          </a:p>
          <a:p>
            <a:r>
              <a:rPr lang="en-US" baseline="0" dirty="0" smtClean="0"/>
              <a:t>Where to put the interface ? Separate project “Abstractions” ? </a:t>
            </a:r>
            <a:r>
              <a:rPr lang="en-US" baseline="0" dirty="0" err="1" smtClean="0"/>
              <a:t>The</a:t>
            </a:r>
            <a:r>
              <a:rPr lang="en-US" baseline="0" dirty="0" smtClean="0"/>
              <a:t> consumer owns the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If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remember</a:t>
            </a:r>
            <a:r>
              <a:rPr lang="fr-FR" dirty="0" smtClean="0"/>
              <a:t> one </a:t>
            </a:r>
            <a:r>
              <a:rPr lang="fr-FR" dirty="0" err="1" smtClean="0"/>
              <a:t>thing</a:t>
            </a:r>
            <a:r>
              <a:rPr lang="fr-FR" dirty="0" smtClean="0"/>
              <a:t>, </a:t>
            </a:r>
            <a:r>
              <a:rPr lang="fr-FR" dirty="0" err="1" smtClean="0"/>
              <a:t>it’s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91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Traditionnal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:</a:t>
            </a:r>
          </a:p>
          <a:p>
            <a:pPr marL="171450" indent="-171450">
              <a:buFontTx/>
              <a:buChar char="-"/>
            </a:pPr>
            <a:r>
              <a:rPr lang="fr-FR" dirty="0" err="1" smtClean="0"/>
              <a:t>Modify</a:t>
            </a:r>
            <a:r>
              <a:rPr lang="fr-FR" dirty="0" smtClean="0"/>
              <a:t> code</a:t>
            </a:r>
          </a:p>
          <a:p>
            <a:pPr marL="171450" indent="-171450">
              <a:buFontTx/>
              <a:buChar char="-"/>
            </a:pPr>
            <a:r>
              <a:rPr lang="fr-FR" dirty="0" err="1" smtClean="0"/>
              <a:t>Subclass</a:t>
            </a:r>
            <a:r>
              <a:rPr lang="fr-FR" dirty="0" smtClean="0"/>
              <a:t>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06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73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Present you self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93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</a:t>
            </a:r>
            <a:r>
              <a:rPr lang="en-US" baseline="0" dirty="0" smtClean="0"/>
              <a:t> Dependency Injection </a:t>
            </a:r>
          </a:p>
          <a:p>
            <a:r>
              <a:rPr lang="en-US" baseline="0" dirty="0" smtClean="0"/>
              <a:t>Dependency Injection patterns</a:t>
            </a:r>
          </a:p>
          <a:p>
            <a:r>
              <a:rPr lang="en-US" baseline="0" dirty="0" smtClean="0"/>
              <a:t>You may know about it under a form or another, or ay have used tools</a:t>
            </a:r>
          </a:p>
          <a:p>
            <a:r>
              <a:rPr lang="en-US" baseline="0" dirty="0" smtClean="0"/>
              <a:t>Who has ? </a:t>
            </a:r>
          </a:p>
          <a:p>
            <a:r>
              <a:rPr lang="en-US" baseline="0" dirty="0" smtClean="0"/>
              <a:t>You must unlearn ! Need to understand the philosophy and concepts in order to use the tools properly</a:t>
            </a:r>
          </a:p>
          <a:p>
            <a:r>
              <a:rPr lang="en-US" baseline="0" dirty="0" smtClean="0"/>
              <a:t>It’s easy to misuse the tools and miss some benefits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51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 : </a:t>
            </a:r>
          </a:p>
          <a:p>
            <a:r>
              <a:rPr lang="en-US" dirty="0" smtClean="0"/>
              <a:t>First encounter with need for loosely coupled code</a:t>
            </a:r>
            <a:r>
              <a:rPr lang="en-US" baseline="0" dirty="0" smtClean="0"/>
              <a:t> came from unit tests</a:t>
            </a:r>
          </a:p>
          <a:p>
            <a:r>
              <a:rPr lang="en-US" baseline="0" dirty="0" smtClean="0"/>
              <a:t>Who write unit tests here ? Anybody who writes unit tests first ? </a:t>
            </a:r>
            <a:endParaRPr lang="en-US" dirty="0" smtClean="0"/>
          </a:p>
          <a:p>
            <a:r>
              <a:rPr lang="en-US" dirty="0" smtClean="0"/>
              <a:t>First encounter where you code MUST</a:t>
            </a:r>
            <a:r>
              <a:rPr lang="en-US" baseline="0" dirty="0" smtClean="0"/>
              <a:t> BE loosely coupled : unit tests ! Actually consume components out of the scope of the application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Tightly coupled code is hard to test or not testable at all … if it’s testable it’s not too tightly coupled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28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see …</a:t>
            </a:r>
          </a:p>
          <a:p>
            <a:r>
              <a:rPr lang="en-US" dirty="0" smtClean="0"/>
              <a:t>Inside a controller</a:t>
            </a:r>
          </a:p>
          <a:p>
            <a:r>
              <a:rPr lang="en-US" dirty="0" smtClean="0"/>
              <a:t>Creating a </a:t>
            </a:r>
            <a:r>
              <a:rPr lang="en-US" dirty="0" err="1" smtClean="0"/>
              <a:t>dbcontext</a:t>
            </a:r>
            <a:r>
              <a:rPr lang="en-US" dirty="0" smtClean="0"/>
              <a:t> (Entity</a:t>
            </a:r>
            <a:r>
              <a:rPr lang="en-US" baseline="0" dirty="0" smtClean="0"/>
              <a:t> Framework) … imagine if that was ADO .NET</a:t>
            </a:r>
          </a:p>
          <a:p>
            <a:r>
              <a:rPr lang="en-US" baseline="0" dirty="0" smtClean="0"/>
              <a:t>Selecting a few things</a:t>
            </a:r>
          </a:p>
          <a:p>
            <a:r>
              <a:rPr lang="en-US" baseline="0" dirty="0" smtClean="0"/>
              <a:t>Passing it to the view…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Has anybody ever written code like that 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That’s only a read page … imagine action with side effects…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Simplified, no error handling whatsoever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may argue that it is loosely coupled … there’s only one class … but what a class !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03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Turned</a:t>
            </a:r>
            <a:r>
              <a:rPr lang="en-US" baseline="0" dirty="0" smtClean="0"/>
              <a:t> spaghetti into lasagna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29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Business depends on Data</a:t>
            </a:r>
            <a:r>
              <a:rPr lang="en-US" baseline="0" dirty="0" smtClean="0"/>
              <a:t> layer … it should be an implementation detail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Presentation depends on Business which depends on Data … which depends on EF … we’ll see that a bit later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mostly about using components in isolation … this is not testable right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05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23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Interface of abstract class ….</a:t>
            </a:r>
          </a:p>
          <a:p>
            <a:endParaRPr lang="fr-FR" dirty="0" smtClean="0"/>
          </a:p>
          <a:p>
            <a:r>
              <a:rPr lang="fr-FR" dirty="0" smtClean="0"/>
              <a:t>I </a:t>
            </a:r>
            <a:r>
              <a:rPr lang="fr-FR" dirty="0" err="1" smtClean="0"/>
              <a:t>can’t</a:t>
            </a:r>
            <a:r>
              <a:rPr lang="fr-FR" dirty="0" smtClean="0"/>
              <a:t> do new I….. 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closest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….</a:t>
            </a:r>
          </a:p>
          <a:p>
            <a:endParaRPr lang="fr-FR" dirty="0" smtClean="0"/>
          </a:p>
          <a:p>
            <a:r>
              <a:rPr lang="en-US" dirty="0" smtClean="0"/>
              <a:t>Note that even though we introduced interfaces, we still have a hard reference between all 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96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03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3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0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7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4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0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2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9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9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7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tackoverflow.com/questions/1638919/how-to-explain-dependency-injection-to-a-5-year-old/1638961#1638961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8020613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96604"/>
            <a:ext cx="8750045" cy="312852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6159787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stackoverflow.com/questions/1638919/how-to-explain-dependency-injection-to-a-5-year-old/1638961#1638961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284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Boring Bank™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83357"/>
            <a:ext cx="3970784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Features</a:t>
            </a:r>
          </a:p>
          <a:p>
            <a:pPr lvl="1"/>
            <a:r>
              <a:rPr lang="en-US" sz="2400" dirty="0" smtClean="0"/>
              <a:t>User can list his accounts</a:t>
            </a:r>
          </a:p>
          <a:p>
            <a:pPr lvl="1"/>
            <a:r>
              <a:rPr lang="en-US" sz="2400" dirty="0" smtClean="0"/>
              <a:t>User can rename his accounts</a:t>
            </a:r>
          </a:p>
          <a:p>
            <a:pPr lvl="1"/>
            <a:r>
              <a:rPr lang="en-US" sz="2400" dirty="0" smtClean="0"/>
              <a:t>User can transfer money from an account to the other</a:t>
            </a:r>
          </a:p>
          <a:p>
            <a:r>
              <a:rPr lang="en-US" sz="2800" dirty="0" smtClean="0"/>
              <a:t>Tech</a:t>
            </a:r>
            <a:r>
              <a:rPr lang="en-US" dirty="0" smtClean="0"/>
              <a:t> : </a:t>
            </a:r>
          </a:p>
          <a:p>
            <a:pPr lvl="1"/>
            <a:r>
              <a:rPr lang="en-US" sz="2400" dirty="0" smtClean="0"/>
              <a:t>Web front-end</a:t>
            </a:r>
          </a:p>
          <a:p>
            <a:pPr lvl="1"/>
            <a:r>
              <a:rPr lang="en-US" sz="2400" dirty="0" smtClean="0"/>
              <a:t>Relational database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448" y="1248148"/>
            <a:ext cx="5076056" cy="29009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53" y="4365104"/>
            <a:ext cx="4918543" cy="220486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43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from scratch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324544" y="1196752"/>
            <a:ext cx="5832648" cy="39149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BaseController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GET: Account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Index()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.Where(a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OrderBy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a.Title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ToList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View(accounts);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9832" y="1753646"/>
            <a:ext cx="6552728" cy="43396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HttpPost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TransferPost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from,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to,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decimal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amount)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.Single(a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&amp;&amp;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from);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accountTo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.Single(a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&amp;&amp;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to);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accountFrom.Balance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-= amount;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accountTo.Balance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+= amount;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context.SaveChanges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RedirectToAction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"Index"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ea typeface="Calibri"/>
              <a:cs typeface="Times New Roman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595605" y="2852936"/>
            <a:ext cx="1688363" cy="2820234"/>
            <a:chOff x="2595605" y="2852936"/>
            <a:chExt cx="1688363" cy="2820234"/>
          </a:xfrm>
        </p:grpSpPr>
        <p:sp>
          <p:nvSpPr>
            <p:cNvPr id="9" name="Left Brace 8"/>
            <p:cNvSpPr/>
            <p:nvPr/>
          </p:nvSpPr>
          <p:spPr>
            <a:xfrm>
              <a:off x="3851920" y="2852936"/>
              <a:ext cx="360040" cy="1296144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e 9"/>
            <p:cNvSpPr/>
            <p:nvPr/>
          </p:nvSpPr>
          <p:spPr>
            <a:xfrm>
              <a:off x="3851920" y="4307660"/>
              <a:ext cx="360040" cy="561500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e 10"/>
            <p:cNvSpPr/>
            <p:nvPr/>
          </p:nvSpPr>
          <p:spPr>
            <a:xfrm>
              <a:off x="3937101" y="5301208"/>
              <a:ext cx="346867" cy="371962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40406" y="3316342"/>
              <a:ext cx="611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data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23333" y="4403744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business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95605" y="5291916"/>
              <a:ext cx="1403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presentation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5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Tightly-coupled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another kind of UI ?</a:t>
            </a:r>
          </a:p>
          <a:p>
            <a:r>
              <a:rPr lang="en-US" dirty="0" smtClean="0"/>
              <a:t>Using another kind of storage ?</a:t>
            </a:r>
          </a:p>
          <a:p>
            <a:r>
              <a:rPr lang="en-US" dirty="0" smtClean="0"/>
              <a:t>Using the business rules somewhere else ? </a:t>
            </a:r>
          </a:p>
          <a:p>
            <a:r>
              <a:rPr lang="en-US" dirty="0" smtClean="0"/>
              <a:t>Changing the business rules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1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Separation of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Layered architecture / split assemblies</a:t>
            </a:r>
          </a:p>
          <a:p>
            <a:pPr lvl="1"/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Business</a:t>
            </a:r>
          </a:p>
          <a:p>
            <a:pPr lvl="1"/>
            <a:r>
              <a:rPr lang="en-US" dirty="0" smtClean="0"/>
              <a:t>Data-access (Repository)</a:t>
            </a:r>
          </a:p>
          <a:p>
            <a:r>
              <a:rPr lang="en-US" dirty="0" smtClean="0"/>
              <a:t>Separated :</a:t>
            </a:r>
          </a:p>
          <a:p>
            <a:pPr lvl="1"/>
            <a:r>
              <a:rPr lang="en-US" dirty="0" smtClean="0"/>
              <a:t>Persistence Entities</a:t>
            </a:r>
          </a:p>
          <a:p>
            <a:pPr lvl="1"/>
            <a:r>
              <a:rPr lang="en-US" dirty="0" smtClean="0"/>
              <a:t>Domain Entities</a:t>
            </a:r>
          </a:p>
          <a:p>
            <a:pPr lvl="1"/>
            <a:r>
              <a:rPr lang="en-US" dirty="0" smtClean="0"/>
              <a:t>View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7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44624"/>
            <a:ext cx="9001000" cy="63658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BaseController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GET: Account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Index()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userAccountService.GetAccountsForCustomer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View(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ToViewModel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(accounts));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HttpPost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TransferPost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from,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to,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decimal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amount)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userAccountService.Transfer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from, to, amount);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RedirectToAction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"Index"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AccountController.cs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 (</a:t>
            </a:r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WebPortal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)</a:t>
            </a:r>
            <a:endParaRPr lang="en-US" sz="1400" i="1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3568" y="1916832"/>
            <a:ext cx="7416824" cy="3384376"/>
            <a:chOff x="683568" y="1916832"/>
            <a:chExt cx="7416824" cy="3384376"/>
          </a:xfrm>
        </p:grpSpPr>
        <p:sp>
          <p:nvSpPr>
            <p:cNvPr id="7" name="Rounded Rectangle 6"/>
            <p:cNvSpPr/>
            <p:nvPr/>
          </p:nvSpPr>
          <p:spPr>
            <a:xfrm>
              <a:off x="683568" y="1916832"/>
              <a:ext cx="7416824" cy="7920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115616" y="4509120"/>
              <a:ext cx="5760640" cy="7920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24128" y="3140968"/>
              <a:ext cx="22358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UI talks to Business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-36512" y="1556792"/>
            <a:ext cx="9433048" cy="38164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Transfer(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b="1" dirty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TODO : validate arguments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accountRepository.GetAccountForCustomer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accountRepository.GetAccountForCustomer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b="1" dirty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TODO : verify that there is enough money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accountRepository.Update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accountRepository.Update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UserAccountService.cs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 (Business)</a:t>
            </a:r>
            <a:endParaRPr lang="en-US" i="1" dirty="0">
              <a:ea typeface="Calibri"/>
              <a:cs typeface="Times New Roman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99592" y="2420888"/>
            <a:ext cx="8352928" cy="2304256"/>
            <a:chOff x="899592" y="2420888"/>
            <a:chExt cx="8352928" cy="2304256"/>
          </a:xfrm>
        </p:grpSpPr>
        <p:sp>
          <p:nvSpPr>
            <p:cNvPr id="11" name="Rounded Rectangle 10"/>
            <p:cNvSpPr/>
            <p:nvPr/>
          </p:nvSpPr>
          <p:spPr>
            <a:xfrm>
              <a:off x="899592" y="2420888"/>
              <a:ext cx="8352928" cy="82809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115616" y="4074585"/>
              <a:ext cx="4104456" cy="65055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80112" y="3641329"/>
              <a:ext cx="29658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Business talks to Data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201926"/>
            <a:ext cx="8424936" cy="62188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GetAccountForCustomer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customerId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.Single(a =&gt;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customerId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&amp;&amp;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Update(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context.Accounts.Find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account.Id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theoretically, could do "if not changed"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accountEf.Balance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accountEf.Title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account.Title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context.SaveChanges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AccountRepository.cs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 (Data)</a:t>
            </a:r>
            <a:endParaRPr lang="en-US" i="1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515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01208"/>
            <a:ext cx="8229600" cy="12961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That looks fine … but is it ?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413" y="304775"/>
            <a:ext cx="9648826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72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nti-pattern : </a:t>
            </a:r>
            <a:r>
              <a:rPr lang="en-US" b="1" dirty="0" smtClean="0"/>
              <a:t>Control Freak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Symptoms:</a:t>
            </a:r>
          </a:p>
          <a:p>
            <a:pPr lvl="1"/>
            <a:r>
              <a:rPr lang="en-US" dirty="0" smtClean="0"/>
              <a:t>Code insists on how the dependencies are built</a:t>
            </a:r>
          </a:p>
          <a:p>
            <a:pPr lvl="1"/>
            <a:r>
              <a:rPr lang="en-US" dirty="0" smtClean="0"/>
              <a:t>Makes it impossible to use component in isolation</a:t>
            </a:r>
          </a:p>
          <a:p>
            <a:pPr lvl="1"/>
            <a:r>
              <a:rPr lang="en-US" dirty="0" smtClean="0"/>
              <a:t>Not testable without full stack</a:t>
            </a:r>
            <a:endParaRPr lang="en-US" dirty="0"/>
          </a:p>
          <a:p>
            <a:r>
              <a:rPr lang="en-US" dirty="0" smtClean="0"/>
              <a:t>Easy to spot :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 everywhere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188640" y="4368637"/>
            <a:ext cx="9001000" cy="460497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BaseController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GET: Account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Index()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000" b="1" u="sng" dirty="0">
                <a:solidFill>
                  <a:srgbClr val="C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userAccountService.GetAccountsForCustomer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View(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ToViewModel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(accounts));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HttpPost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TransferPost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from,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to,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decimal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amount)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000" b="1" u="sng" dirty="0">
                <a:solidFill>
                  <a:srgbClr val="C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userAccountService.Transfer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from, to, amount);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RedirectToAction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"Index"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AccountController.cs</a:t>
            </a:r>
            <a:r>
              <a:rPr lang="en-US" sz="1100" i="1" dirty="0" smtClean="0">
                <a:highlight>
                  <a:srgbClr val="FFFFFF"/>
                </a:highlight>
                <a:ea typeface="Calibri"/>
                <a:cs typeface="Times New Roman"/>
              </a:rPr>
              <a:t> (</a:t>
            </a:r>
            <a:r>
              <a:rPr lang="en-US" sz="1100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WebPortal</a:t>
            </a:r>
            <a:r>
              <a:rPr lang="en-US" sz="1100" i="1" dirty="0" smtClean="0">
                <a:highlight>
                  <a:srgbClr val="FFFFFF"/>
                </a:highlight>
                <a:ea typeface="Calibri"/>
                <a:cs typeface="Times New Roman"/>
              </a:rPr>
              <a:t>)</a:t>
            </a:r>
            <a:endParaRPr lang="en-US" sz="1000" i="1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984" y="4581128"/>
            <a:ext cx="9433048" cy="27315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Transfer(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050" b="1" dirty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TODO : validate arguments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050" b="1" u="sng" dirty="0">
                <a:solidFill>
                  <a:srgbClr val="C00000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AccountRepository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accountRepository.GetAccountForCustomer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accountRepository.GetAccountForCustomer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050" b="1" dirty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TODO : verify that there is enough money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fromAccount.Balance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-=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toAccount.Balance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+=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accountRepository.Update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accountRepository.Update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r>
              <a:rPr lang="en-US" sz="1200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UserAccountService.cs</a:t>
            </a:r>
            <a:r>
              <a:rPr lang="en-US" sz="1200" i="1" dirty="0" smtClean="0">
                <a:highlight>
                  <a:srgbClr val="FFFFFF"/>
                </a:highlight>
                <a:ea typeface="Calibri"/>
                <a:cs typeface="Times New Roman"/>
              </a:rPr>
              <a:t> (Business)</a:t>
            </a:r>
            <a:endParaRPr lang="en-US" sz="1200" i="1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333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 as a Coupling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tests are “just another client” for your code</a:t>
            </a:r>
          </a:p>
          <a:p>
            <a:r>
              <a:rPr lang="en-US" dirty="0" smtClean="0"/>
              <a:t>If unit tests are hard to write, the code is probably too tightly coupled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8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testable - Properties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124744"/>
            <a:ext cx="8424936" cy="34901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BankingContext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#region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Dependency Management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endregion</a:t>
            </a:r>
            <a:r>
              <a:rPr lang="en-US" sz="1600" dirty="0">
                <a:ea typeface="Calibri"/>
                <a:cs typeface="Times New Roman"/>
              </a:rPr>
              <a:t> 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9592" y="2799416"/>
            <a:ext cx="7821701" cy="1349664"/>
            <a:chOff x="899592" y="2799416"/>
            <a:chExt cx="7821701" cy="1349664"/>
          </a:xfrm>
        </p:grpSpPr>
        <p:sp>
          <p:nvSpPr>
            <p:cNvPr id="6" name="Rounded Rectangle 5"/>
            <p:cNvSpPr/>
            <p:nvPr/>
          </p:nvSpPr>
          <p:spPr>
            <a:xfrm>
              <a:off x="899592" y="3501008"/>
              <a:ext cx="6408712" cy="64807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80112" y="2799416"/>
              <a:ext cx="31411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Settable property allows </a:t>
              </a:r>
            </a:p>
            <a:p>
              <a:r>
                <a:rPr lang="en-US" sz="2000" b="1" dirty="0" smtClean="0">
                  <a:solidFill>
                    <a:srgbClr val="FF0000"/>
                  </a:solidFill>
                </a:rPr>
                <a:t>to “inject” another instance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7504" y="1135983"/>
            <a:ext cx="8784976" cy="531735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TestMethod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RenameAccount_must_UpdateAccountName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Arrange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someName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AnAccount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FAIL FAIL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 want to put a fake here !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Act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sut.RenameAccount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existingAccount.CustomerId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Assert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I want to verify what happened ..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i="1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In </a:t>
            </a:r>
            <a:r>
              <a:rPr lang="en-US" sz="16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UserAccountServiceTest.cs</a:t>
            </a:r>
            <a:r>
              <a:rPr lang="en-US" sz="1600" i="1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 , in test project </a:t>
            </a:r>
            <a:r>
              <a:rPr lang="en-US" sz="16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Business.Tests</a:t>
            </a:r>
            <a:endParaRPr lang="en-US" sz="2000" i="1" dirty="0">
              <a:latin typeface="+mj-lt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016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to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1" y="1196752"/>
            <a:ext cx="9042653" cy="332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399" y="1162950"/>
            <a:ext cx="8784976" cy="34901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BankingContext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#region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Dependency Management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endregion</a:t>
            </a:r>
            <a:endParaRPr lang="en-US" sz="2000" i="1" dirty="0">
              <a:latin typeface="+mj-lt"/>
              <a:ea typeface="Calibri"/>
              <a:cs typeface="Times New Roman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22284" y="3573016"/>
            <a:ext cx="7950055" cy="976174"/>
            <a:chOff x="922284" y="3573016"/>
            <a:chExt cx="7950055" cy="976174"/>
          </a:xfrm>
        </p:grpSpPr>
        <p:sp>
          <p:nvSpPr>
            <p:cNvPr id="7" name="Rounded Rectangle 6"/>
            <p:cNvSpPr/>
            <p:nvPr/>
          </p:nvSpPr>
          <p:spPr>
            <a:xfrm>
              <a:off x="922284" y="3573016"/>
              <a:ext cx="2929636" cy="57606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387102" y="4149080"/>
              <a:ext cx="6485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Use an interface (or abstract class) instead of concrete class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-756592" y="1269101"/>
            <a:ext cx="10656868" cy="54722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TestMethod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RenameAccount_must_UpdateAccountName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Arrange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someName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AnAccount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mockRepo.Setup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 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r.GetAccountForCustomer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.Returns(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//I want to put a fake here !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Act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sut.RenameAccount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existingAccount.CustomerId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Assert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mockRepo.Verify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Data.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&gt;(a=&gt;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a.Title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i="1" dirty="0">
              <a:latin typeface="+mj-lt"/>
              <a:ea typeface="Calibri"/>
              <a:cs typeface="Times New Roman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1560" y="4349135"/>
            <a:ext cx="4536504" cy="735143"/>
            <a:chOff x="611560" y="4349135"/>
            <a:chExt cx="4536504" cy="735143"/>
          </a:xfrm>
        </p:grpSpPr>
        <p:sp>
          <p:nvSpPr>
            <p:cNvPr id="10" name="Rounded Rectangle 9"/>
            <p:cNvSpPr/>
            <p:nvPr/>
          </p:nvSpPr>
          <p:spPr>
            <a:xfrm>
              <a:off x="611560" y="4349135"/>
              <a:ext cx="4536504" cy="41404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32366" y="4684168"/>
              <a:ext cx="2236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Inject fake instance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73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80"/>
            <a:ext cx="91440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Dependency Injection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right way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005064"/>
            <a:ext cx="8496944" cy="64807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Thibaud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DESODT</a:t>
            </a:r>
          </a:p>
          <a:p>
            <a:pPr algn="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</a:rPr>
              <a:t>tsimbalar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 descr="C:\Users\tibal\Downloads\sos14-slide-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13784"/>
            <a:ext cx="914400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59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attern : </a:t>
            </a:r>
            <a:r>
              <a:rPr lang="en-US" b="1" dirty="0" smtClean="0"/>
              <a:t>Property Injection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fr-FR" sz="3300" i="1" dirty="0" smtClean="0"/>
              <a:t>Expose </a:t>
            </a:r>
            <a:r>
              <a:rPr lang="fr-FR" sz="3300" i="1" dirty="0" err="1" smtClean="0"/>
              <a:t>settable</a:t>
            </a:r>
            <a:r>
              <a:rPr lang="fr-FR" sz="3300" i="1" dirty="0" smtClean="0"/>
              <a:t> </a:t>
            </a:r>
            <a:r>
              <a:rPr lang="fr-FR" sz="3300" i="1" dirty="0" err="1" smtClean="0"/>
              <a:t>properties</a:t>
            </a:r>
            <a:r>
              <a:rPr lang="fr-FR" sz="3300" i="1" dirty="0" smtClean="0"/>
              <a:t> to </a:t>
            </a:r>
            <a:r>
              <a:rPr lang="fr-FR" sz="3300" i="1" dirty="0" err="1" smtClean="0"/>
              <a:t>modify</a:t>
            </a:r>
            <a:r>
              <a:rPr lang="fr-FR" sz="3300" i="1" dirty="0" smtClean="0"/>
              <a:t> </a:t>
            </a:r>
            <a:r>
              <a:rPr lang="fr-FR" sz="3300" i="1" dirty="0" err="1" smtClean="0"/>
              <a:t>dependencies</a:t>
            </a:r>
            <a:endParaRPr lang="en-US" i="1" dirty="0" smtClean="0"/>
          </a:p>
          <a:p>
            <a:pPr marL="0" indent="0">
              <a:buNone/>
            </a:pPr>
            <a:r>
              <a:rPr lang="en-US" b="1" dirty="0" smtClean="0"/>
              <a:t>Benefits</a:t>
            </a:r>
          </a:p>
          <a:p>
            <a:r>
              <a:rPr lang="en-US" dirty="0" smtClean="0"/>
              <a:t>Useful to provide optional extensibility</a:t>
            </a:r>
          </a:p>
          <a:p>
            <a:r>
              <a:rPr lang="en-US" dirty="0" smtClean="0"/>
              <a:t>There must be a good “local default” implementation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Caveats</a:t>
            </a:r>
            <a:endParaRPr lang="en-US" b="1" dirty="0"/>
          </a:p>
          <a:p>
            <a:r>
              <a:rPr lang="en-US" dirty="0" smtClean="0"/>
              <a:t>Not very easy to discover point of extension</a:t>
            </a:r>
          </a:p>
          <a:p>
            <a:r>
              <a:rPr lang="en-US" dirty="0" smtClean="0"/>
              <a:t>Easy to forget</a:t>
            </a:r>
          </a:p>
          <a:p>
            <a:r>
              <a:rPr lang="en-US" dirty="0" smtClean="0"/>
              <a:t>Extra care to avoid </a:t>
            </a:r>
            <a:r>
              <a:rPr lang="en-US" dirty="0" err="1" smtClean="0"/>
              <a:t>NullReferenceExceptions</a:t>
            </a:r>
            <a:r>
              <a:rPr lang="en-US" dirty="0" smtClean="0"/>
              <a:t>, handle thread</a:t>
            </a:r>
            <a:r>
              <a:rPr lang="fr-FR" dirty="0" smtClean="0"/>
              <a:t>-</a:t>
            </a:r>
            <a:r>
              <a:rPr lang="en-US" dirty="0" smtClean="0"/>
              <a:t>safety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Making it more explicit -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468560" y="1124744"/>
            <a:ext cx="12241360" cy="61093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: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BankingContext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#region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Dependency Management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}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endregion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21420" y="1988840"/>
            <a:ext cx="9511220" cy="1008112"/>
            <a:chOff x="821420" y="1988840"/>
            <a:chExt cx="9511220" cy="1008112"/>
          </a:xfrm>
        </p:grpSpPr>
        <p:sp>
          <p:nvSpPr>
            <p:cNvPr id="5" name="Rounded Rectangle 4"/>
            <p:cNvSpPr/>
            <p:nvPr/>
          </p:nvSpPr>
          <p:spPr>
            <a:xfrm>
              <a:off x="1259632" y="2600908"/>
              <a:ext cx="6336704" cy="39604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1420" y="1988840"/>
              <a:ext cx="9511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rgbClr val="FF0000"/>
                  </a:solidFill>
                </a:rPr>
                <a:t>Injection </a:t>
              </a:r>
              <a:r>
                <a:rPr lang="fr-FR" b="1" dirty="0" err="1" smtClean="0">
                  <a:solidFill>
                    <a:srgbClr val="FF0000"/>
                  </a:solidFill>
                </a:rPr>
                <a:t>constructor</a:t>
              </a:r>
              <a:r>
                <a:rPr lang="fr-FR" b="1" dirty="0" smtClean="0">
                  <a:solidFill>
                    <a:srgbClr val="FF0000"/>
                  </a:solidFill>
                </a:rPr>
                <a:t> </a:t>
              </a:r>
            </a:p>
            <a:p>
              <a:r>
                <a:rPr lang="fr-FR" dirty="0" err="1">
                  <a:solidFill>
                    <a:srgbClr val="FF0000"/>
                  </a:solidFill>
                </a:rPr>
                <a:t>u</a:t>
              </a:r>
              <a:r>
                <a:rPr lang="fr-FR" dirty="0" err="1" smtClean="0">
                  <a:solidFill>
                    <a:srgbClr val="FF0000"/>
                  </a:solidFill>
                </a:rPr>
                <a:t>sed</a:t>
              </a:r>
              <a:r>
                <a:rPr lang="fr-FR" dirty="0" smtClean="0">
                  <a:solidFill>
                    <a:srgbClr val="FF0000"/>
                  </a:solidFill>
                </a:rPr>
                <a:t> in tests - </a:t>
              </a:r>
              <a:r>
                <a:rPr lang="fr-FR" dirty="0" err="1" smtClean="0">
                  <a:solidFill>
                    <a:srgbClr val="FF0000"/>
                  </a:solidFill>
                </a:rPr>
                <a:t>declare</a:t>
              </a:r>
              <a:r>
                <a:rPr lang="fr-FR" dirty="0" smtClean="0">
                  <a:solidFill>
                    <a:srgbClr val="FF0000"/>
                  </a:solidFill>
                </a:rPr>
                <a:t> </a:t>
              </a:r>
              <a:r>
                <a:rPr lang="fr-FR" dirty="0" err="1" smtClean="0">
                  <a:solidFill>
                    <a:srgbClr val="FF0000"/>
                  </a:solidFill>
                </a:rPr>
                <a:t>required</a:t>
              </a:r>
              <a:r>
                <a:rPr lang="fr-FR" dirty="0" smtClean="0">
                  <a:solidFill>
                    <a:srgbClr val="FF0000"/>
                  </a:solidFill>
                </a:rPr>
                <a:t> </a:t>
              </a:r>
              <a:r>
                <a:rPr lang="fr-FR" dirty="0" err="1" smtClean="0">
                  <a:solidFill>
                    <a:srgbClr val="FF0000"/>
                  </a:solidFill>
                </a:rPr>
                <a:t>dependencies</a:t>
              </a:r>
              <a:r>
                <a:rPr lang="fr-FR" dirty="0" smtClean="0">
                  <a:solidFill>
                    <a:srgbClr val="FF0000"/>
                  </a:solidFill>
                </a:rPr>
                <a:t> as </a:t>
              </a:r>
              <a:r>
                <a:rPr lang="fr-FR" dirty="0" err="1" smtClean="0">
                  <a:solidFill>
                    <a:srgbClr val="FF0000"/>
                  </a:solidFill>
                </a:rPr>
                <a:t>constructor</a:t>
              </a:r>
              <a:r>
                <a:rPr lang="fr-FR" dirty="0" smtClean="0">
                  <a:solidFill>
                    <a:srgbClr val="FF0000"/>
                  </a:solidFill>
                </a:rPr>
                <a:t> </a:t>
              </a:r>
              <a:r>
                <a:rPr lang="fr-FR" dirty="0" err="1" smtClean="0">
                  <a:solidFill>
                    <a:srgbClr val="FF0000"/>
                  </a:solidFill>
                </a:rPr>
                <a:t>parameters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6922" y="4329100"/>
            <a:ext cx="8148177" cy="646331"/>
            <a:chOff x="3347863" y="2600908"/>
            <a:chExt cx="8148177" cy="646331"/>
          </a:xfrm>
        </p:grpSpPr>
        <p:sp>
          <p:nvSpPr>
            <p:cNvPr id="9" name="Rounded Rectangle 8"/>
            <p:cNvSpPr/>
            <p:nvPr/>
          </p:nvSpPr>
          <p:spPr>
            <a:xfrm>
              <a:off x="3347863" y="2600908"/>
              <a:ext cx="5731261" cy="61206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39149" y="2600908"/>
              <a:ext cx="24568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rgbClr val="FF0000"/>
                  </a:solidFill>
                </a:rPr>
                <a:t>Default </a:t>
              </a:r>
              <a:r>
                <a:rPr lang="fr-FR" b="1" dirty="0" err="1" smtClean="0">
                  <a:solidFill>
                    <a:srgbClr val="FF0000"/>
                  </a:solidFill>
                </a:rPr>
                <a:t>constructor</a:t>
              </a:r>
              <a:r>
                <a:rPr lang="fr-FR" b="1" dirty="0" smtClean="0">
                  <a:solidFill>
                    <a:srgbClr val="FF0000"/>
                  </a:solidFill>
                </a:rPr>
                <a:t> </a:t>
              </a:r>
            </a:p>
            <a:p>
              <a:pPr algn="ctr"/>
              <a:r>
                <a:rPr lang="fr-FR" dirty="0" err="1" smtClean="0">
                  <a:solidFill>
                    <a:srgbClr val="FF0000"/>
                  </a:solidFill>
                </a:rPr>
                <a:t>used</a:t>
              </a:r>
              <a:r>
                <a:rPr lang="fr-FR" dirty="0" smtClean="0">
                  <a:solidFill>
                    <a:srgbClr val="FF0000"/>
                  </a:solidFill>
                </a:rPr>
                <a:t> in production code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316160" y="1277144"/>
            <a:ext cx="12241360" cy="518911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TestMethod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RenameAccount_must_UpdateAccountName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Arrange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someName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AnAccount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mockRepo.Setup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 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r.GetAccountForCustomer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.Returns(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Act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sut.RenameAccount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existingAccount.CustomerId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Assert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mockRepo.Verify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Data.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&gt;(a=&gt;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a.Title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58999" y="4104236"/>
            <a:ext cx="2236061" cy="836932"/>
            <a:chOff x="282535" y="4349135"/>
            <a:chExt cx="2236061" cy="836932"/>
          </a:xfrm>
        </p:grpSpPr>
        <p:sp>
          <p:nvSpPr>
            <p:cNvPr id="13" name="Rounded Rectangle 12"/>
            <p:cNvSpPr/>
            <p:nvPr/>
          </p:nvSpPr>
          <p:spPr>
            <a:xfrm>
              <a:off x="611560" y="4349135"/>
              <a:ext cx="1720806" cy="41404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2535" y="4785957"/>
              <a:ext cx="2236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Inject fake instance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25216"/>
            <a:ext cx="8454272" cy="3103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892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anti-pattern : </a:t>
            </a:r>
            <a:r>
              <a:rPr lang="fr-FR" b="1" dirty="0" err="1"/>
              <a:t>Bastard</a:t>
            </a:r>
            <a:r>
              <a:rPr lang="fr-FR" b="1" dirty="0"/>
              <a:t>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Paradox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Lots of efforts to </a:t>
            </a:r>
            <a:r>
              <a:rPr lang="fr-FR" dirty="0" err="1" smtClean="0"/>
              <a:t>reduce</a:t>
            </a:r>
            <a:r>
              <a:rPr lang="fr-FR" dirty="0" smtClean="0"/>
              <a:t> </a:t>
            </a:r>
            <a:r>
              <a:rPr lang="fr-FR" dirty="0" err="1" smtClean="0"/>
              <a:t>coupling</a:t>
            </a:r>
            <a:endParaRPr lang="fr-FR" dirty="0"/>
          </a:p>
          <a:p>
            <a:pPr lvl="1"/>
            <a:r>
              <a:rPr lang="fr-FR" dirty="0" smtClean="0"/>
              <a:t>… but forcing a hard-</a:t>
            </a:r>
            <a:r>
              <a:rPr lang="fr-FR" dirty="0" err="1" smtClean="0"/>
              <a:t>coded</a:t>
            </a:r>
            <a:r>
              <a:rPr lang="fr-FR" dirty="0" smtClean="0"/>
              <a:t> value</a:t>
            </a:r>
          </a:p>
          <a:p>
            <a:r>
              <a:rPr lang="fr-FR" dirty="0" smtClean="0"/>
              <a:t>Code </a:t>
            </a:r>
            <a:r>
              <a:rPr lang="fr-FR" dirty="0" err="1" smtClean="0"/>
              <a:t>just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 for tests but not use in production</a:t>
            </a:r>
          </a:p>
          <a:p>
            <a:r>
              <a:rPr lang="fr-FR" dirty="0" err="1" smtClean="0"/>
              <a:t>Ambiguity</a:t>
            </a:r>
            <a:r>
              <a:rPr lang="fr-FR" dirty="0" smtClean="0"/>
              <a:t> : 2 </a:t>
            </a:r>
            <a:r>
              <a:rPr lang="fr-FR" dirty="0" err="1" smtClean="0"/>
              <a:t>constructors</a:t>
            </a:r>
            <a:r>
              <a:rPr lang="fr-FR" dirty="0" smtClean="0"/>
              <a:t> … </a:t>
            </a:r>
            <a:r>
              <a:rPr lang="fr-FR" dirty="0" err="1" smtClean="0"/>
              <a:t>which</a:t>
            </a:r>
            <a:r>
              <a:rPr lang="fr-FR" dirty="0" smtClean="0"/>
              <a:t> one </a:t>
            </a:r>
            <a:r>
              <a:rPr lang="fr-FR" dirty="0" err="1" smtClean="0"/>
              <a:t>should</a:t>
            </a:r>
            <a:r>
              <a:rPr lang="fr-FR" dirty="0" smtClean="0"/>
              <a:t> I use</a:t>
            </a:r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1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Cutting the dependency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3931"/>
            <a:ext cx="8964488" cy="329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&quot;No&quot; Symbol 4"/>
          <p:cNvSpPr/>
          <p:nvPr/>
        </p:nvSpPr>
        <p:spPr>
          <a:xfrm>
            <a:off x="4211960" y="3284984"/>
            <a:ext cx="432048" cy="432048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&quot;No&quot; Symbol 5"/>
          <p:cNvSpPr/>
          <p:nvPr/>
        </p:nvSpPr>
        <p:spPr>
          <a:xfrm>
            <a:off x="2123728" y="2276872"/>
            <a:ext cx="432048" cy="432048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68560" y="1340768"/>
            <a:ext cx="12241360" cy="297389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BaseController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4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fr-FR" sz="1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fr-FR" sz="14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WebPortal</a:t>
            </a:r>
            <a:r>
              <a:rPr lang="fr-FR" sz="1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i="1" dirty="0">
              <a:ea typeface="Calibri"/>
              <a:cs typeface="Times New Roman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835696" y="2132856"/>
            <a:ext cx="7294754" cy="741331"/>
            <a:chOff x="323528" y="4021850"/>
            <a:chExt cx="7294754" cy="741331"/>
          </a:xfrm>
        </p:grpSpPr>
        <p:sp>
          <p:nvSpPr>
            <p:cNvPr id="11" name="Rounded Rectangle 10"/>
            <p:cNvSpPr/>
            <p:nvPr/>
          </p:nvSpPr>
          <p:spPr>
            <a:xfrm>
              <a:off x="1619672" y="4349135"/>
              <a:ext cx="4536504" cy="41404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528" y="4021850"/>
              <a:ext cx="72947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Only 1 constructor </a:t>
              </a:r>
              <a:r>
                <a:rPr lang="en-US" sz="2000" dirty="0" smtClean="0">
                  <a:solidFill>
                    <a:srgbClr val="FF0000"/>
                  </a:solidFill>
                </a:rPr>
                <a:t>- dependencies passed as constructor arguments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7504" y="1772816"/>
            <a:ext cx="12241360" cy="306878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6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UserAccountService.cs</a:t>
            </a:r>
            <a:r>
              <a:rPr lang="fr-FR" sz="16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(Business)</a:t>
            </a:r>
            <a:endParaRPr lang="en-US" i="1" dirty="0">
              <a:ea typeface="Calibri"/>
              <a:cs typeface="Times New Roman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2016993"/>
            <a:ext cx="95535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55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pattern : </a:t>
            </a:r>
            <a:r>
              <a:rPr lang="fr-FR" b="1" dirty="0" err="1" smtClean="0"/>
              <a:t>Constructor</a:t>
            </a:r>
            <a:r>
              <a:rPr lang="fr-FR" b="1" dirty="0" smtClean="0"/>
              <a:t> Injection</a:t>
            </a:r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fr-FR" i="1" dirty="0" err="1" smtClean="0"/>
              <a:t>Declare</a:t>
            </a:r>
            <a:r>
              <a:rPr lang="fr-FR" i="1" dirty="0" smtClean="0"/>
              <a:t> </a:t>
            </a:r>
            <a:r>
              <a:rPr lang="fr-FR" i="1" dirty="0" err="1" smtClean="0"/>
              <a:t>required</a:t>
            </a:r>
            <a:r>
              <a:rPr lang="fr-FR" i="1" dirty="0" smtClean="0"/>
              <a:t> </a:t>
            </a:r>
            <a:r>
              <a:rPr lang="fr-FR" i="1" dirty="0" err="1" smtClean="0"/>
              <a:t>dependencies</a:t>
            </a:r>
            <a:r>
              <a:rPr lang="fr-FR" i="1" dirty="0" smtClean="0"/>
              <a:t> as </a:t>
            </a:r>
            <a:r>
              <a:rPr lang="fr-FR" i="1" dirty="0" err="1" smtClean="0"/>
              <a:t>constructor</a:t>
            </a:r>
            <a:r>
              <a:rPr lang="fr-FR" i="1" dirty="0" smtClean="0"/>
              <a:t> </a:t>
            </a:r>
            <a:r>
              <a:rPr lang="fr-FR" i="1" dirty="0" err="1" smtClean="0"/>
              <a:t>parameters</a:t>
            </a:r>
            <a:endParaRPr lang="fr-FR" i="1" dirty="0" smtClean="0"/>
          </a:p>
          <a:p>
            <a:r>
              <a:rPr lang="fr-FR" dirty="0" err="1" smtClean="0"/>
              <a:t>Declarative</a:t>
            </a:r>
            <a:endParaRPr lang="fr-FR" dirty="0"/>
          </a:p>
          <a:p>
            <a:r>
              <a:rPr lang="fr-FR" dirty="0" err="1" smtClean="0"/>
              <a:t>Discoverable</a:t>
            </a:r>
            <a:r>
              <a:rPr lang="fr-FR" dirty="0" smtClean="0"/>
              <a:t> (</a:t>
            </a:r>
            <a:r>
              <a:rPr lang="fr-FR" dirty="0" err="1"/>
              <a:t>I</a:t>
            </a:r>
            <a:r>
              <a:rPr lang="fr-FR" dirty="0" err="1" smtClean="0"/>
              <a:t>ntellisense</a:t>
            </a:r>
            <a:r>
              <a:rPr lang="fr-FR" dirty="0" smtClean="0"/>
              <a:t>, </a:t>
            </a:r>
            <a:r>
              <a:rPr lang="fr-FR" dirty="0" err="1" smtClean="0"/>
              <a:t>Reflection</a:t>
            </a:r>
            <a:r>
              <a:rPr lang="fr-FR" dirty="0" smtClean="0"/>
              <a:t> …)</a:t>
            </a:r>
          </a:p>
          <a:p>
            <a:r>
              <a:rPr lang="fr-FR" dirty="0" smtClean="0"/>
              <a:t>Type-</a:t>
            </a:r>
            <a:r>
              <a:rPr lang="fr-FR" dirty="0" err="1" smtClean="0"/>
              <a:t>safe</a:t>
            </a:r>
            <a:endParaRPr lang="fr-FR" dirty="0" smtClean="0"/>
          </a:p>
          <a:p>
            <a:r>
              <a:rPr lang="fr-FR" dirty="0" err="1" smtClean="0"/>
              <a:t>Recommended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r>
              <a:rPr lang="fr-FR" dirty="0" smtClean="0"/>
              <a:t> in 99.9% of cases</a:t>
            </a:r>
          </a:p>
          <a:p>
            <a:r>
              <a:rPr lang="fr-FR" dirty="0" err="1" smtClean="0"/>
              <a:t>Easy</a:t>
            </a:r>
            <a:r>
              <a:rPr lang="fr-FR" dirty="0" smtClean="0"/>
              <a:t> to </a:t>
            </a:r>
            <a:r>
              <a:rPr lang="fr-FR" dirty="0" err="1" smtClean="0"/>
              <a:t>implement</a:t>
            </a:r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r>
              <a:rPr lang="fr-FR" sz="2400" dirty="0" err="1" smtClean="0"/>
              <a:t>Need</a:t>
            </a:r>
            <a:r>
              <a:rPr lang="fr-FR" sz="2400" dirty="0" smtClean="0"/>
              <a:t> </a:t>
            </a:r>
            <a:r>
              <a:rPr lang="fr-FR" sz="2400" dirty="0" err="1" smtClean="0"/>
              <a:t>Guard</a:t>
            </a:r>
            <a:r>
              <a:rPr lang="fr-FR" sz="2400" dirty="0" smtClean="0"/>
              <a:t> clause </a:t>
            </a:r>
            <a:r>
              <a:rPr lang="fr-FR" sz="2400" dirty="0" err="1" smtClean="0"/>
              <a:t>because</a:t>
            </a:r>
            <a:r>
              <a:rPr lang="fr-FR" sz="2400" dirty="0" smtClean="0"/>
              <a:t> C# </a:t>
            </a:r>
            <a:r>
              <a:rPr lang="fr-FR" sz="2400" dirty="0" err="1" smtClean="0"/>
              <a:t>does</a:t>
            </a:r>
            <a:r>
              <a:rPr lang="fr-FR" sz="2400" dirty="0" smtClean="0"/>
              <a:t> not support non-</a:t>
            </a:r>
            <a:r>
              <a:rPr lang="fr-FR" sz="2400" dirty="0" err="1" smtClean="0"/>
              <a:t>nullable</a:t>
            </a:r>
            <a:r>
              <a:rPr lang="fr-FR" sz="2400" dirty="0" smtClean="0"/>
              <a:t> </a:t>
            </a:r>
            <a:r>
              <a:rPr lang="fr-FR" sz="2400" dirty="0" err="1" smtClean="0"/>
              <a:t>reference</a:t>
            </a:r>
            <a:r>
              <a:rPr lang="fr-FR" sz="2400" dirty="0" smtClean="0"/>
              <a:t> types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great</a:t>
            </a:r>
            <a:r>
              <a:rPr lang="fr-FR" dirty="0" smtClean="0"/>
              <a:t> and </a:t>
            </a:r>
            <a:r>
              <a:rPr lang="fr-FR" dirty="0" err="1" smtClean="0"/>
              <a:t>everything</a:t>
            </a:r>
            <a:r>
              <a:rPr lang="fr-FR" dirty="0" smtClean="0"/>
              <a:t> </a:t>
            </a:r>
            <a:r>
              <a:rPr lang="fr-FR" dirty="0" err="1" smtClean="0"/>
              <a:t>except</a:t>
            </a:r>
            <a:r>
              <a:rPr lang="fr-FR" dirty="0" smtClean="0"/>
              <a:t>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0964863" cy="707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496" y="4365104"/>
            <a:ext cx="14185576" cy="1273169"/>
          </a:xfrm>
          <a:prstGeom prst="rect">
            <a:avLst/>
          </a:prstGeom>
          <a:solidFill>
            <a:srgbClr val="FFFF66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InvalidOperationException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: </a:t>
            </a:r>
            <a:r>
              <a:rPr lang="en-US" sz="1600" b="1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An error occurred when trying to create a controller of type '</a:t>
            </a:r>
            <a:r>
              <a:rPr lang="en-US" sz="1600" b="1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BoringBank.WebPortal.Controllers.AccountController</a:t>
            </a:r>
            <a:r>
              <a:rPr lang="en-US" sz="1600" b="1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. Make sure that the controller has a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parameterless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public constructor.]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ts val="14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System.Web.Mvc.DefaultControllerActivator.Create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 Type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 +178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ts val="14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System.Web.Mvc.DefaultControllerFactory.GetControllerInstance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 Type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 +77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ts val="14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System.Web.Mvc.DefaultControllerFactory.CreateController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 String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controllerName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 +88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ea typeface="Calibri"/>
                <a:cs typeface="Times New Roman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3070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chicken</a:t>
            </a:r>
            <a:r>
              <a:rPr lang="fr-FR" dirty="0" smtClean="0"/>
              <a:t> and the </a:t>
            </a:r>
            <a:r>
              <a:rPr lang="fr-FR" dirty="0" err="1" smtClean="0"/>
              <a:t>egg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fr-FR" dirty="0" err="1" smtClean="0"/>
              <a:t>Programming</a:t>
            </a:r>
            <a:r>
              <a:rPr lang="fr-FR" dirty="0" smtClean="0"/>
              <a:t> to interfaces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vs </a:t>
            </a:r>
          </a:p>
          <a:p>
            <a:r>
              <a:rPr lang="fr-FR" dirty="0" err="1" smtClean="0"/>
              <a:t>Referencing</a:t>
            </a:r>
            <a:r>
              <a:rPr lang="fr-FR" dirty="0" smtClean="0"/>
              <a:t> </a:t>
            </a:r>
            <a:r>
              <a:rPr lang="fr-FR" dirty="0" err="1" smtClean="0"/>
              <a:t>concrete</a:t>
            </a:r>
            <a:r>
              <a:rPr lang="fr-FR" dirty="0" smtClean="0"/>
              <a:t> types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Applications do not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interfaces</a:t>
            </a:r>
          </a:p>
          <a:p>
            <a:r>
              <a:rPr lang="fr-FR" dirty="0" smtClean="0"/>
              <a:t>Class instances have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created</a:t>
            </a:r>
            <a:r>
              <a:rPr lang="fr-FR" dirty="0" smtClean="0"/>
              <a:t> and </a:t>
            </a:r>
            <a:r>
              <a:rPr lang="fr-FR" dirty="0" err="1" smtClean="0"/>
              <a:t>assembled</a:t>
            </a:r>
            <a:r>
              <a:rPr lang="fr-FR" dirty="0" smtClean="0"/>
              <a:t> (=</a:t>
            </a:r>
            <a:r>
              <a:rPr lang="fr-FR" dirty="0" err="1" smtClean="0"/>
              <a:t>composed</a:t>
            </a:r>
            <a:r>
              <a:rPr lang="fr-FR" dirty="0" smtClean="0"/>
              <a:t>) at </a:t>
            </a:r>
            <a:r>
              <a:rPr lang="fr-FR" dirty="0" err="1" smtClean="0"/>
              <a:t>some</a:t>
            </a:r>
            <a:r>
              <a:rPr lang="fr-FR" dirty="0" smtClean="0"/>
              <a:t> point</a:t>
            </a:r>
          </a:p>
          <a:p>
            <a:r>
              <a:rPr lang="fr-FR" dirty="0" smtClean="0"/>
              <a:t>This </a:t>
            </a:r>
            <a:r>
              <a:rPr lang="fr-FR" dirty="0" err="1" smtClean="0"/>
              <a:t>happens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in one place in an application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289926"/>
            <a:ext cx="7704856" cy="4108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repo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706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</a:t>
            </a:r>
            <a:r>
              <a:rPr lang="fr-FR" dirty="0" smtClean="0"/>
              <a:t>attern : </a:t>
            </a:r>
            <a:r>
              <a:rPr lang="fr-FR" b="1" dirty="0" smtClean="0"/>
              <a:t>Composition </a:t>
            </a:r>
            <a:r>
              <a:rPr lang="fr-FR" b="1" dirty="0" err="1" smtClean="0"/>
              <a:t>Root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r-FR" i="1" dirty="0" smtClean="0"/>
              <a:t>Composition of classes </a:t>
            </a:r>
            <a:r>
              <a:rPr lang="fr-FR" i="1" dirty="0" err="1" smtClean="0"/>
              <a:t>into</a:t>
            </a:r>
            <a:r>
              <a:rPr lang="fr-FR" i="1" dirty="0" smtClean="0"/>
              <a:t> a </a:t>
            </a:r>
            <a:r>
              <a:rPr lang="fr-FR" i="1" dirty="0" err="1" smtClean="0"/>
              <a:t>larger</a:t>
            </a:r>
            <a:r>
              <a:rPr lang="fr-FR" i="1" dirty="0" smtClean="0"/>
              <a:t> system </a:t>
            </a:r>
            <a:r>
              <a:rPr lang="fr-FR" i="1" dirty="0" err="1" smtClean="0"/>
              <a:t>should</a:t>
            </a:r>
            <a:r>
              <a:rPr lang="fr-FR" i="1" dirty="0" smtClean="0"/>
              <a:t> </a:t>
            </a:r>
            <a:r>
              <a:rPr lang="fr-FR" i="1" dirty="0" err="1" smtClean="0"/>
              <a:t>happen</a:t>
            </a:r>
            <a:r>
              <a:rPr lang="fr-FR" i="1" dirty="0" smtClean="0"/>
              <a:t> </a:t>
            </a:r>
            <a:r>
              <a:rPr lang="fr-FR" i="1" dirty="0" err="1" smtClean="0"/>
              <a:t>only</a:t>
            </a:r>
            <a:r>
              <a:rPr lang="fr-FR" i="1" dirty="0" smtClean="0"/>
              <a:t> in one place</a:t>
            </a:r>
          </a:p>
          <a:p>
            <a:endParaRPr lang="fr-FR" dirty="0" smtClean="0"/>
          </a:p>
          <a:p>
            <a:r>
              <a:rPr lang="fr-FR" dirty="0" err="1" smtClean="0"/>
              <a:t>Create</a:t>
            </a:r>
            <a:r>
              <a:rPr lang="fr-FR" dirty="0" smtClean="0"/>
              <a:t> one</a:t>
            </a:r>
            <a:r>
              <a:rPr lang="fr-FR" sz="2400" dirty="0" smtClean="0"/>
              <a:t>*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-graph</a:t>
            </a:r>
          </a:p>
          <a:p>
            <a:r>
              <a:rPr lang="fr-FR" dirty="0" smtClean="0"/>
              <a:t>As </a:t>
            </a:r>
            <a:r>
              <a:rPr lang="fr-FR" dirty="0" err="1" smtClean="0"/>
              <a:t>late</a:t>
            </a:r>
            <a:r>
              <a:rPr lang="fr-FR" dirty="0" smtClean="0"/>
              <a:t> as possible</a:t>
            </a:r>
          </a:p>
          <a:p>
            <a:r>
              <a:rPr lang="fr-FR" dirty="0" err="1" smtClean="0"/>
              <a:t>Only</a:t>
            </a:r>
            <a:r>
              <a:rPr lang="fr-FR" dirty="0" smtClean="0"/>
              <a:t> part of the code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reference</a:t>
            </a:r>
            <a:r>
              <a:rPr lang="fr-FR" dirty="0" smtClean="0"/>
              <a:t> </a:t>
            </a:r>
            <a:r>
              <a:rPr lang="fr-FR" dirty="0" err="1" smtClean="0"/>
              <a:t>concrete</a:t>
            </a:r>
            <a:r>
              <a:rPr lang="fr-FR" dirty="0" smtClean="0"/>
              <a:t> types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err="1" smtClean="0"/>
              <a:t>Where</a:t>
            </a:r>
            <a:r>
              <a:rPr lang="fr-FR" dirty="0" smtClean="0"/>
              <a:t> ? </a:t>
            </a:r>
          </a:p>
          <a:p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smtClean="0"/>
              <a:t>applications </a:t>
            </a:r>
            <a:r>
              <a:rPr lang="fr-FR" dirty="0"/>
              <a:t>have a Composition </a:t>
            </a:r>
            <a:r>
              <a:rPr lang="fr-FR" dirty="0" err="1"/>
              <a:t>Root</a:t>
            </a:r>
            <a:endParaRPr lang="fr-FR" dirty="0" smtClean="0"/>
          </a:p>
          <a:p>
            <a:r>
              <a:rPr lang="fr-FR" dirty="0" smtClean="0"/>
              <a:t>There </a:t>
            </a:r>
            <a:r>
              <a:rPr lang="fr-FR" dirty="0" err="1" smtClean="0"/>
              <a:t>is</a:t>
            </a:r>
            <a:r>
              <a:rPr lang="fr-FR" dirty="0" smtClean="0"/>
              <a:t> no Composition </a:t>
            </a:r>
            <a:r>
              <a:rPr lang="fr-FR" dirty="0" err="1"/>
              <a:t>R</a:t>
            </a:r>
            <a:r>
              <a:rPr lang="fr-FR" dirty="0" err="1" smtClean="0"/>
              <a:t>oot</a:t>
            </a:r>
            <a:r>
              <a:rPr lang="fr-FR" dirty="0" smtClean="0"/>
              <a:t> in a class </a:t>
            </a:r>
            <a:r>
              <a:rPr lang="fr-FR" dirty="0" err="1" smtClean="0"/>
              <a:t>library</a:t>
            </a:r>
            <a:endParaRPr lang="fr-FR" dirty="0" smtClean="0"/>
          </a:p>
          <a:p>
            <a:r>
              <a:rPr lang="fr-FR" dirty="0" smtClean="0"/>
              <a:t>Extension point </a:t>
            </a:r>
            <a:r>
              <a:rPr lang="fr-FR" dirty="0" err="1" smtClean="0"/>
              <a:t>depends</a:t>
            </a:r>
            <a:r>
              <a:rPr lang="fr-FR" dirty="0" smtClean="0"/>
              <a:t> on the </a:t>
            </a:r>
            <a:r>
              <a:rPr lang="fr-FR" dirty="0" err="1" smtClean="0"/>
              <a:t>kind</a:t>
            </a:r>
            <a:r>
              <a:rPr lang="fr-FR" dirty="0" smtClean="0"/>
              <a:t> of </a:t>
            </a:r>
            <a:r>
              <a:rPr lang="fr-FR" dirty="0" err="1" smtClean="0"/>
              <a:t>app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9389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ASP.NET MVC Composition </a:t>
            </a:r>
            <a:r>
              <a:rPr lang="fr-FR" dirty="0" err="1" smtClean="0"/>
              <a:t>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IControllerFactory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err="1" smtClean="0"/>
              <a:t>Called</a:t>
            </a:r>
            <a:r>
              <a:rPr lang="fr-FR" dirty="0" smtClean="0"/>
              <a:t> on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an instance of a </a:t>
            </a:r>
            <a:r>
              <a:rPr lang="fr-FR" dirty="0" err="1" smtClean="0"/>
              <a:t>controller</a:t>
            </a:r>
            <a:r>
              <a:rPr lang="fr-FR" dirty="0" smtClean="0"/>
              <a:t> </a:t>
            </a:r>
            <a:r>
              <a:rPr lang="fr-FR" dirty="0" err="1" smtClean="0"/>
              <a:t>matching</a:t>
            </a:r>
            <a:r>
              <a:rPr lang="fr-FR" dirty="0" smtClean="0"/>
              <a:t> URL</a:t>
            </a:r>
          </a:p>
          <a:p>
            <a:r>
              <a:rPr lang="fr-FR" dirty="0" err="1" smtClean="0"/>
              <a:t>DefaultControllerFactory</a:t>
            </a:r>
            <a:r>
              <a:rPr lang="fr-FR" dirty="0" smtClean="0"/>
              <a:t> </a:t>
            </a:r>
            <a:r>
              <a:rPr lang="fr-FR" dirty="0" err="1" smtClean="0"/>
              <a:t>expects</a:t>
            </a:r>
            <a:r>
              <a:rPr lang="fr-FR" dirty="0" smtClean="0"/>
              <a:t> default </a:t>
            </a:r>
            <a:r>
              <a:rPr lang="fr-FR" dirty="0" err="1" smtClean="0"/>
              <a:t>constructor</a:t>
            </a:r>
            <a:r>
              <a:rPr lang="fr-FR" dirty="0" smtClean="0"/>
              <a:t> on Controller</a:t>
            </a:r>
          </a:p>
          <a:p>
            <a:r>
              <a:rPr lang="fr-FR" dirty="0" smtClean="0"/>
              <a:t>But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changed</a:t>
            </a:r>
            <a:r>
              <a:rPr lang="fr-FR" dirty="0" smtClean="0"/>
              <a:t> 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96552" y="536269"/>
            <a:ext cx="10297144" cy="58836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AppCompositionRoot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DefaultControllerFactory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protected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GetControllerInstance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			  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how to compose an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?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ConfigurationManager</a:t>
            </a: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repo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service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(repo);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(service);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standard way in MVC to use default strategy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.GetControllerInstance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}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496" y="2868460"/>
            <a:ext cx="1379944" cy="1712668"/>
            <a:chOff x="35496" y="2868460"/>
            <a:chExt cx="1379944" cy="1712668"/>
          </a:xfrm>
        </p:grpSpPr>
        <p:sp>
          <p:nvSpPr>
            <p:cNvPr id="5" name="Left Brace 4"/>
            <p:cNvSpPr/>
            <p:nvPr/>
          </p:nvSpPr>
          <p:spPr>
            <a:xfrm>
              <a:off x="971599" y="2868460"/>
              <a:ext cx="443841" cy="1712668"/>
            </a:xfrm>
            <a:prstGeom prst="leftBrac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496" y="3430741"/>
              <a:ext cx="13681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>
                  <a:solidFill>
                    <a:srgbClr val="FF0000"/>
                  </a:solidFill>
                </a:rPr>
                <a:t>Controller</a:t>
              </a:r>
            </a:p>
            <a:p>
              <a:r>
                <a:rPr lang="fr-FR" b="1" dirty="0" smtClean="0">
                  <a:solidFill>
                    <a:srgbClr val="FF0000"/>
                  </a:solidFill>
                </a:rPr>
                <a:t>composition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9512" y="2110674"/>
            <a:ext cx="8640960" cy="260661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MvcApplication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System.Web.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HttpApplication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protected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Application_Start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factory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AppCompositionRoot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ControllerBuilder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.Current.SetControllerFactory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(factory);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ea typeface="Calibri"/>
                <a:cs typeface="Times New Roman"/>
              </a:rPr>
              <a:t> </a:t>
            </a:r>
            <a:endParaRPr lang="en-US" sz="2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2000" i="1" dirty="0" smtClean="0">
                <a:ea typeface="Calibri"/>
                <a:cs typeface="Times New Roman"/>
              </a:rPr>
              <a:t>In </a:t>
            </a:r>
            <a:r>
              <a:rPr lang="fr-FR" sz="2000" i="1" dirty="0" err="1" smtClean="0">
                <a:ea typeface="Calibri"/>
                <a:cs typeface="Times New Roman"/>
              </a:rPr>
              <a:t>Global.asax</a:t>
            </a:r>
            <a:endParaRPr lang="en-US" sz="2000" i="1" dirty="0">
              <a:ea typeface="Calibri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7984" y="3892406"/>
            <a:ext cx="372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t</a:t>
            </a:r>
            <a:r>
              <a:rPr lang="fr-FR" b="1" dirty="0" smtClean="0">
                <a:solidFill>
                  <a:srgbClr val="FF0000"/>
                </a:solidFill>
              </a:rPr>
              <a:t>ell MVC to use </a:t>
            </a:r>
            <a:r>
              <a:rPr lang="fr-FR" b="1" dirty="0" err="1" smtClean="0">
                <a:solidFill>
                  <a:srgbClr val="FF0000"/>
                </a:solidFill>
              </a:rPr>
              <a:t>our</a:t>
            </a:r>
            <a:r>
              <a:rPr lang="fr-FR" b="1" dirty="0" smtClean="0">
                <a:solidFill>
                  <a:srgbClr val="FF0000"/>
                </a:solidFill>
              </a:rPr>
              <a:t> composition </a:t>
            </a:r>
            <a:r>
              <a:rPr lang="fr-FR" b="1" dirty="0" err="1" smtClean="0">
                <a:solidFill>
                  <a:srgbClr val="FF0000"/>
                </a:solidFill>
              </a:rPr>
              <a:t>root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3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Pure DI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i="1" dirty="0" err="1" smtClean="0"/>
              <a:t>Manual</a:t>
            </a:r>
            <a:r>
              <a:rPr lang="fr-FR" i="1" dirty="0" smtClean="0"/>
              <a:t> </a:t>
            </a:r>
            <a:r>
              <a:rPr lang="fr-FR" i="1" dirty="0" err="1" smtClean="0"/>
              <a:t>wiring</a:t>
            </a:r>
            <a:r>
              <a:rPr lang="fr-FR" i="1" dirty="0" smtClean="0"/>
              <a:t> of </a:t>
            </a:r>
            <a:r>
              <a:rPr lang="fr-FR" i="1" dirty="0" err="1" smtClean="0"/>
              <a:t>dependencies</a:t>
            </a:r>
            <a:endParaRPr lang="fr-FR" i="1" dirty="0" smtClean="0"/>
          </a:p>
          <a:p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known</a:t>
            </a:r>
            <a:r>
              <a:rPr lang="fr-FR" dirty="0" smtClean="0"/>
              <a:t> as </a:t>
            </a:r>
            <a:r>
              <a:rPr lang="fr-FR" b="1" i="1" dirty="0" smtClean="0"/>
              <a:t>Poor Man’s DI</a:t>
            </a:r>
          </a:p>
          <a:p>
            <a:r>
              <a:rPr lang="fr-FR" dirty="0" err="1" smtClean="0"/>
              <a:t>Very</a:t>
            </a:r>
            <a:r>
              <a:rPr lang="fr-FR" dirty="0" smtClean="0"/>
              <a:t> explicit</a:t>
            </a:r>
          </a:p>
          <a:p>
            <a:r>
              <a:rPr lang="fr-FR" dirty="0" smtClean="0"/>
              <a:t>Type-</a:t>
            </a:r>
            <a:r>
              <a:rPr lang="fr-FR" dirty="0" err="1" smtClean="0"/>
              <a:t>safe</a:t>
            </a:r>
            <a:endParaRPr lang="fr-FR" dirty="0" smtClean="0"/>
          </a:p>
          <a:p>
            <a:r>
              <a:rPr lang="fr-FR" dirty="0" smtClean="0"/>
              <a:t>… but </a:t>
            </a:r>
            <a:r>
              <a:rPr lang="fr-FR" dirty="0" err="1" smtClean="0"/>
              <a:t>repetitive</a:t>
            </a:r>
            <a:r>
              <a:rPr lang="fr-FR" dirty="0" smtClean="0"/>
              <a:t> and </a:t>
            </a:r>
            <a:r>
              <a:rPr lang="fr-FR" dirty="0" err="1" smtClean="0"/>
              <a:t>boring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9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it is about</a:t>
            </a:r>
          </a:p>
          <a:p>
            <a:pPr lvl="1"/>
            <a:r>
              <a:rPr lang="en-US" dirty="0" smtClean="0"/>
              <a:t>Dependency Injection (DI) patterns</a:t>
            </a:r>
          </a:p>
          <a:p>
            <a:pPr lvl="1"/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Common pitfalls</a:t>
            </a:r>
          </a:p>
          <a:p>
            <a:r>
              <a:rPr lang="en-US" dirty="0" smtClean="0"/>
              <a:t>What it is not about</a:t>
            </a:r>
          </a:p>
          <a:p>
            <a:pPr lvl="1"/>
            <a:r>
              <a:rPr lang="en-US" dirty="0" smtClean="0"/>
              <a:t>Specific </a:t>
            </a:r>
            <a:r>
              <a:rPr lang="en-US" dirty="0" err="1" smtClean="0"/>
              <a:t>IoC</a:t>
            </a:r>
            <a:r>
              <a:rPr lang="en-US" dirty="0" smtClean="0"/>
              <a:t>/DI Container implementations</a:t>
            </a:r>
          </a:p>
          <a:p>
            <a:r>
              <a:rPr lang="en-US" dirty="0" smtClean="0"/>
              <a:t>Pre-requisites</a:t>
            </a:r>
          </a:p>
          <a:p>
            <a:pPr lvl="1"/>
            <a:r>
              <a:rPr lang="en-US" dirty="0" smtClean="0"/>
              <a:t>OOP</a:t>
            </a:r>
          </a:p>
          <a:p>
            <a:pPr lvl="1"/>
            <a:r>
              <a:rPr lang="en-US" dirty="0" smtClean="0"/>
              <a:t>Class-based statically-typed languages</a:t>
            </a:r>
          </a:p>
          <a:p>
            <a:r>
              <a:rPr lang="en-US" dirty="0" smtClean="0"/>
              <a:t>Based on examples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 </a:t>
            </a:r>
            <a:r>
              <a:rPr lang="fr-FR" dirty="0" err="1" smtClean="0"/>
              <a:t>what</a:t>
            </a:r>
            <a:r>
              <a:rPr lang="fr-FR" dirty="0" smtClean="0"/>
              <a:t> 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And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did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because</a:t>
            </a:r>
            <a:r>
              <a:rPr lang="fr-FR" dirty="0" smtClean="0"/>
              <a:t> …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8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benefits</a:t>
            </a:r>
            <a:r>
              <a:rPr lang="fr-FR" dirty="0" smtClean="0"/>
              <a:t> of full DI-</a:t>
            </a:r>
            <a:r>
              <a:rPr lang="fr-FR" dirty="0" err="1" smtClean="0"/>
              <a:t>friendly</a:t>
            </a:r>
            <a:r>
              <a:rPr lang="fr-FR" dirty="0" smtClean="0"/>
              <a:t> </a:t>
            </a:r>
            <a:r>
              <a:rPr lang="fr-FR" dirty="0" err="1" smtClean="0"/>
              <a:t>codebase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Testability</a:t>
            </a:r>
            <a:endParaRPr lang="fr-FR" dirty="0" smtClean="0"/>
          </a:p>
          <a:p>
            <a:r>
              <a:rPr lang="fr-FR" dirty="0" err="1" smtClean="0"/>
              <a:t>Maintainability</a:t>
            </a:r>
            <a:endParaRPr lang="fr-FR" dirty="0"/>
          </a:p>
          <a:p>
            <a:r>
              <a:rPr lang="fr-FR" dirty="0" err="1" smtClean="0"/>
              <a:t>Allows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endParaRPr lang="fr-FR" dirty="0" smtClean="0"/>
          </a:p>
          <a:p>
            <a:r>
              <a:rPr lang="fr-FR" dirty="0" smtClean="0"/>
              <a:t>… and more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5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Reusability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Keep</a:t>
            </a:r>
            <a:r>
              <a:rPr lang="fr-FR" dirty="0" smtClean="0"/>
              <a:t> Business but</a:t>
            </a:r>
          </a:p>
          <a:p>
            <a:pPr lvl="1"/>
            <a:r>
              <a:rPr lang="fr-FR" dirty="0" smtClean="0"/>
              <a:t>Change UI</a:t>
            </a:r>
          </a:p>
          <a:p>
            <a:pPr lvl="1"/>
            <a:r>
              <a:rPr lang="fr-FR" dirty="0" smtClean="0"/>
              <a:t>Change Storage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039" y="3212976"/>
            <a:ext cx="95535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5576" y="4869160"/>
            <a:ext cx="12600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CLI</a:t>
            </a:r>
          </a:p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WPF</a:t>
            </a:r>
          </a:p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Web API</a:t>
            </a:r>
          </a:p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WCF</a:t>
            </a:r>
          </a:p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2320" y="5229200"/>
            <a:ext cx="14734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files</a:t>
            </a:r>
          </a:p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</a:t>
            </a:r>
            <a:r>
              <a:rPr lang="fr-FR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NoSQL</a:t>
            </a:r>
            <a:endParaRPr lang="fr-FR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 Azure </a:t>
            </a:r>
          </a:p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Http Client</a:t>
            </a:r>
          </a:p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8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Late</a:t>
            </a:r>
            <a:r>
              <a:rPr lang="fr-FR" dirty="0" smtClean="0"/>
              <a:t>-binding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Dynamically</a:t>
            </a:r>
            <a:r>
              <a:rPr lang="fr-FR" dirty="0" smtClean="0"/>
              <a:t> </a:t>
            </a:r>
            <a:r>
              <a:rPr lang="fr-FR" dirty="0" err="1" smtClean="0"/>
              <a:t>decide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implementation</a:t>
            </a:r>
            <a:r>
              <a:rPr lang="fr-FR" dirty="0" smtClean="0"/>
              <a:t> to use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2262580"/>
            <a:ext cx="9577064" cy="47510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protected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GetControllerInstance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		  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how to compose an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?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repo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LoadInstanceFromPluginFolder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service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(repo);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(service);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standard way in MVC to use default strategy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.GetControllerInstance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79812" y="3949025"/>
            <a:ext cx="6012668" cy="801787"/>
            <a:chOff x="611560" y="4349135"/>
            <a:chExt cx="6012668" cy="801787"/>
          </a:xfrm>
        </p:grpSpPr>
        <p:sp>
          <p:nvSpPr>
            <p:cNvPr id="6" name="Rounded Rectangle 5"/>
            <p:cNvSpPr/>
            <p:nvPr/>
          </p:nvSpPr>
          <p:spPr>
            <a:xfrm>
              <a:off x="611560" y="4349135"/>
              <a:ext cx="6012668" cy="41404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49538" y="4750812"/>
              <a:ext cx="18998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Plugin scenarios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371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Extensibility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err="1" smtClean="0"/>
              <a:t>Decorator</a:t>
            </a:r>
            <a:r>
              <a:rPr lang="fr-FR" dirty="0" smtClean="0"/>
              <a:t> Pattern</a:t>
            </a:r>
          </a:p>
          <a:p>
            <a:pPr lvl="1"/>
            <a:r>
              <a:rPr lang="fr-FR" dirty="0" err="1" smtClean="0"/>
              <a:t>Very</a:t>
            </a:r>
            <a:r>
              <a:rPr lang="fr-FR" dirty="0" smtClean="0"/>
              <a:t> DI-</a:t>
            </a:r>
            <a:r>
              <a:rPr lang="fr-FR" dirty="0" err="1" smtClean="0"/>
              <a:t>friendly</a:t>
            </a:r>
            <a:r>
              <a:rPr lang="fr-FR" dirty="0" smtClean="0"/>
              <a:t> pattern</a:t>
            </a:r>
          </a:p>
          <a:p>
            <a:pPr lvl="1"/>
            <a:endParaRPr lang="fr-FR" dirty="0"/>
          </a:p>
          <a:p>
            <a:r>
              <a:rPr lang="fr-FR" dirty="0" err="1" smtClean="0"/>
              <a:t>Example</a:t>
            </a:r>
            <a:r>
              <a:rPr lang="fr-FR" dirty="0" smtClean="0"/>
              <a:t> : </a:t>
            </a:r>
            <a:r>
              <a:rPr lang="fr-FR" dirty="0" err="1" smtClean="0"/>
              <a:t>caching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9922"/>
            <a:ext cx="9577064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CachedAccountRepository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ICache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_cache;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_decorated;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CachedAccountRepository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ICache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cache,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decorated)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(cache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"cache"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(decorated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"decorated"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_cache = cache;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_decorated = decorated;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IReadOnlyList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GetAccountsForCustomer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 =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cache.GetOrAdd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"accounts_"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() =&gt;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decorated.GetAccountsForCustomer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355976" y="769922"/>
            <a:ext cx="4887916" cy="1866990"/>
            <a:chOff x="4355976" y="769922"/>
            <a:chExt cx="4887916" cy="1866990"/>
          </a:xfrm>
        </p:grpSpPr>
        <p:grpSp>
          <p:nvGrpSpPr>
            <p:cNvPr id="5" name="Group 4"/>
            <p:cNvGrpSpPr/>
            <p:nvPr/>
          </p:nvGrpSpPr>
          <p:grpSpPr>
            <a:xfrm>
              <a:off x="4355976" y="769922"/>
              <a:ext cx="3531382" cy="1001842"/>
              <a:chOff x="611560" y="4349135"/>
              <a:chExt cx="3531382" cy="1001842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611560" y="4349135"/>
                <a:ext cx="2232248" cy="41404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897665" y="4950867"/>
                <a:ext cx="12452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Decorator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5940151" y="2132856"/>
              <a:ext cx="3303741" cy="50405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07904" y="5229200"/>
            <a:ext cx="3556815" cy="919257"/>
            <a:chOff x="3707904" y="5229200"/>
            <a:chExt cx="3556815" cy="919257"/>
          </a:xfrm>
        </p:grpSpPr>
        <p:sp>
          <p:nvSpPr>
            <p:cNvPr id="10" name="Rounded Rectangle 9"/>
            <p:cNvSpPr/>
            <p:nvPr/>
          </p:nvSpPr>
          <p:spPr>
            <a:xfrm>
              <a:off x="3707904" y="5229200"/>
              <a:ext cx="3456384" cy="50405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47153" y="5748347"/>
              <a:ext cx="3517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d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elegate to decorated instance 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87896" y="2384884"/>
            <a:ext cx="9784704" cy="20390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nakedRepo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decorate the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nakedRepository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with caching features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longCache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DotNetCache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.FromHours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(1));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cachedRepo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CachedAccountRepository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longCache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nakedRepo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service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cachedRepo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302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 </a:t>
            </a:r>
            <a:r>
              <a:rPr lang="fr-FR" dirty="0" err="1" smtClean="0"/>
              <a:t>COntainers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Container – how they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Maintain</a:t>
            </a:r>
            <a:r>
              <a:rPr lang="fr-FR" dirty="0" smtClean="0"/>
              <a:t> a </a:t>
            </a:r>
            <a:r>
              <a:rPr lang="fr-FR" dirty="0" err="1" smtClean="0"/>
              <a:t>mapping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Abstraction and </a:t>
            </a:r>
            <a:r>
              <a:rPr lang="fr-FR" dirty="0" err="1" smtClean="0"/>
              <a:t>Concrete</a:t>
            </a:r>
            <a:r>
              <a:rPr lang="fr-FR" dirty="0" smtClean="0"/>
              <a:t> Type</a:t>
            </a:r>
          </a:p>
          <a:p>
            <a:pPr lvl="1"/>
            <a:r>
              <a:rPr lang="fr-FR" dirty="0" err="1" smtClean="0"/>
              <a:t>Usually</a:t>
            </a:r>
            <a:r>
              <a:rPr lang="fr-FR" dirty="0" smtClean="0"/>
              <a:t> </a:t>
            </a:r>
            <a:r>
              <a:rPr lang="fr-FR" dirty="0" err="1" smtClean="0"/>
              <a:t>initialized</a:t>
            </a:r>
            <a:r>
              <a:rPr lang="fr-FR" dirty="0" smtClean="0"/>
              <a:t> on </a:t>
            </a:r>
            <a:r>
              <a:rPr lang="fr-FR" dirty="0" err="1" smtClean="0"/>
              <a:t>app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endParaRPr lang="fr-FR" dirty="0" smtClean="0"/>
          </a:p>
          <a:p>
            <a:pPr lvl="1"/>
            <a:r>
              <a:rPr lang="fr-FR" dirty="0" err="1" smtClean="0"/>
              <a:t>Methods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Register</a:t>
            </a:r>
            <a:r>
              <a:rPr lang="fr-F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IAbstraction,ConcreteType</a:t>
            </a:r>
            <a:r>
              <a:rPr lang="fr-F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smtClean="0"/>
              <a:t>Method </a:t>
            </a:r>
            <a:r>
              <a:rPr lang="fr-FR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Resolve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TRequired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err="1" smtClean="0"/>
              <a:t>Recursively</a:t>
            </a:r>
            <a:r>
              <a:rPr lang="fr-FR" dirty="0" smtClean="0"/>
              <a:t> </a:t>
            </a:r>
            <a:r>
              <a:rPr lang="fr-FR" dirty="0" err="1" smtClean="0"/>
              <a:t>resolves</a:t>
            </a:r>
            <a:r>
              <a:rPr lang="fr-FR" dirty="0" smtClean="0"/>
              <a:t> </a:t>
            </a:r>
            <a:r>
              <a:rPr lang="fr-FR" dirty="0" err="1" smtClean="0"/>
              <a:t>dependencies</a:t>
            </a:r>
            <a:r>
              <a:rPr lang="fr-FR" dirty="0" smtClean="0"/>
              <a:t> </a:t>
            </a:r>
            <a:r>
              <a:rPr lang="fr-FR" dirty="0" err="1" smtClean="0"/>
              <a:t>reading</a:t>
            </a:r>
            <a:r>
              <a:rPr lang="fr-FR" dirty="0" smtClean="0"/>
              <a:t> </a:t>
            </a:r>
            <a:r>
              <a:rPr lang="fr-FR" dirty="0" err="1" smtClean="0"/>
              <a:t>constructor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endParaRPr lang="fr-F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0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88640"/>
            <a:ext cx="9784704" cy="316875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MvcApplication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System.Web.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HttpApplication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Application_Start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container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DependencyConfig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.Configure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(container);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compositionRoot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AppCompositionRoot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(container);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ControllerBuilder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.Current.SetControllerFactory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compositionRoot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2000" i="1" dirty="0" smtClean="0">
                <a:solidFill>
                  <a:srgbClr val="000000"/>
                </a:solidFill>
                <a:highlight>
                  <a:srgbClr val="FFFFFF"/>
                </a:highlight>
                <a:ea typeface="Calibri"/>
                <a:cs typeface="Times New Roman"/>
              </a:rPr>
              <a:t>In </a:t>
            </a:r>
            <a:r>
              <a:rPr lang="fr-FR" sz="2000" i="1" dirty="0" err="1" smtClean="0">
                <a:solidFill>
                  <a:srgbClr val="000000"/>
                </a:solidFill>
                <a:highlight>
                  <a:srgbClr val="FFFFFF"/>
                </a:highlight>
                <a:ea typeface="Calibri"/>
                <a:cs typeface="Times New Roman"/>
              </a:rPr>
              <a:t>Global.asax</a:t>
            </a:r>
            <a:endParaRPr lang="en-US" sz="2400" i="1" dirty="0">
              <a:ea typeface="Calibri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89106" y="-27384"/>
            <a:ext cx="9784704" cy="37600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DependencyConfig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Configure(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container)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ConfigurationManager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.ConnectionStrings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container.RegisterType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InjectionConstructor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container.RegisterType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 </a:t>
            </a:r>
            <a:r>
              <a:rPr lang="fr-FR" sz="14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DependencyConfig</a:t>
            </a:r>
            <a:endParaRPr lang="en-US" i="1" dirty="0">
              <a:ea typeface="Calibri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2492896"/>
            <a:ext cx="9784704" cy="44845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AppCompositionRoot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DefaultControllerFactory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AppCompositionRoot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protected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override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IController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GetControllerInstance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IController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unityContainer.Resolve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 </a:t>
            </a:r>
            <a:r>
              <a:rPr lang="fr-FR" sz="14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CompositionRoot</a:t>
            </a:r>
            <a:endParaRPr lang="en-US" i="1" dirty="0">
              <a:ea typeface="Calibri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3808" y="6133862"/>
            <a:ext cx="5067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err="1" smtClean="0">
                <a:solidFill>
                  <a:srgbClr val="C00000"/>
                </a:solidFill>
              </a:rPr>
              <a:t>R</a:t>
            </a:r>
            <a:r>
              <a:rPr lang="fr-FR" sz="3200" dirty="0" err="1" smtClean="0">
                <a:solidFill>
                  <a:srgbClr val="C00000"/>
                </a:solidFill>
              </a:rPr>
              <a:t>egister</a:t>
            </a:r>
            <a:r>
              <a:rPr lang="fr-FR" sz="3200" dirty="0" smtClean="0">
                <a:solidFill>
                  <a:srgbClr val="C00000"/>
                </a:solidFill>
              </a:rPr>
              <a:t> / </a:t>
            </a:r>
            <a:r>
              <a:rPr lang="fr-FR" sz="3200" b="1" dirty="0" err="1" smtClean="0">
                <a:solidFill>
                  <a:srgbClr val="C00000"/>
                </a:solidFill>
              </a:rPr>
              <a:t>R</a:t>
            </a:r>
            <a:r>
              <a:rPr lang="fr-FR" sz="3200" dirty="0" err="1" smtClean="0">
                <a:solidFill>
                  <a:srgbClr val="C00000"/>
                </a:solidFill>
              </a:rPr>
              <a:t>esolve</a:t>
            </a:r>
            <a:r>
              <a:rPr lang="fr-FR" sz="3200" dirty="0" smtClean="0">
                <a:solidFill>
                  <a:srgbClr val="C00000"/>
                </a:solidFill>
              </a:rPr>
              <a:t> (/ </a:t>
            </a:r>
            <a:r>
              <a:rPr lang="fr-FR" sz="3200" b="1" dirty="0" smtClean="0">
                <a:solidFill>
                  <a:srgbClr val="C00000"/>
                </a:solidFill>
              </a:rPr>
              <a:t>R</a:t>
            </a:r>
            <a:r>
              <a:rPr lang="fr-FR" sz="3200" dirty="0" smtClean="0">
                <a:solidFill>
                  <a:srgbClr val="C00000"/>
                </a:solidFill>
              </a:rPr>
              <a:t>elease)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835696" y="1645595"/>
            <a:ext cx="5400600" cy="4140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211960" y="5589240"/>
            <a:ext cx="4032448" cy="5446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46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Aspects of 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Composition</a:t>
            </a:r>
          </a:p>
          <a:p>
            <a:r>
              <a:rPr lang="fr-FR" dirty="0" err="1" smtClean="0"/>
              <a:t>Lifetime</a:t>
            </a:r>
            <a:r>
              <a:rPr lang="fr-FR" dirty="0" smtClean="0"/>
              <a:t> Management</a:t>
            </a:r>
          </a:p>
          <a:p>
            <a:r>
              <a:rPr lang="fr-FR" dirty="0" smtClean="0"/>
              <a:t>Interception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LifeTime</a:t>
            </a:r>
            <a:r>
              <a:rPr lang="en-US" dirty="0" smtClean="0"/>
              <a:t>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8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2.bp.blogspot.com/-wFAM1wOjtSA/UrPXBNzJTsI/AAAAAAAACgk/xackmNcLQzI/s1600/Master-Yoda.opt_.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77264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10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~ </a:t>
            </a:r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Decorators</a:t>
            </a:r>
            <a:endParaRPr lang="fr-FR" dirty="0" smtClean="0"/>
          </a:p>
          <a:p>
            <a:r>
              <a:rPr lang="fr-FR" dirty="0" smtClean="0"/>
              <a:t>Cross-</a:t>
            </a:r>
            <a:r>
              <a:rPr lang="fr-FR" dirty="0" err="1" smtClean="0"/>
              <a:t>cutting</a:t>
            </a:r>
            <a:r>
              <a:rPr lang="fr-FR" dirty="0" smtClean="0"/>
              <a:t> </a:t>
            </a:r>
            <a:r>
              <a:rPr lang="fr-FR" dirty="0" err="1" smtClean="0"/>
              <a:t>concerns</a:t>
            </a:r>
            <a:endParaRPr lang="fr-FR" dirty="0" smtClean="0"/>
          </a:p>
          <a:p>
            <a:pPr lvl="1"/>
            <a:r>
              <a:rPr lang="fr-FR" dirty="0" err="1" smtClean="0"/>
              <a:t>Logging</a:t>
            </a:r>
            <a:endParaRPr lang="fr-FR" dirty="0" smtClean="0"/>
          </a:p>
          <a:p>
            <a:pPr lvl="1"/>
            <a:r>
              <a:rPr lang="fr-FR" dirty="0" err="1" smtClean="0"/>
              <a:t>Auditing</a:t>
            </a:r>
            <a:endParaRPr lang="fr-FR" dirty="0" smtClean="0"/>
          </a:p>
          <a:p>
            <a:pPr lvl="1"/>
            <a:r>
              <a:rPr lang="fr-FR" dirty="0" err="1" smtClean="0"/>
              <a:t>Profiling</a:t>
            </a:r>
            <a:r>
              <a:rPr lang="fr-FR" dirty="0" smtClean="0"/>
              <a:t> …</a:t>
            </a:r>
          </a:p>
          <a:p>
            <a:r>
              <a:rPr lang="fr-FR" dirty="0" smtClean="0"/>
              <a:t>AOP-</a:t>
            </a:r>
            <a:r>
              <a:rPr lang="fr-FR" dirty="0" err="1" smtClean="0"/>
              <a:t>like</a:t>
            </a:r>
            <a:r>
              <a:rPr lang="fr-FR" dirty="0" smtClean="0"/>
              <a:t>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4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252536" y="44624"/>
            <a:ext cx="10873208" cy="77728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TimingBehavior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IInterceptionBehavior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IMethodReturn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Invoke(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IMethodInvocation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input,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GetNextInterceptionBehaviorDelegate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stopwatch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Stopwatch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Before invoking the method on the original target.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Debug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"&gt; 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{0}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{1}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input.MethodBase.DeclaringType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input.MethodBase.Name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stopwatch.Start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Invoke the next behavior in the chain.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result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()(input,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stopwatch.Stop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After invoking the method on the original target.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result.Exception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!=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Debug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"&lt; 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{0}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{1}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failed - after 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{3}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ms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input.MethodBase.DeclaringType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input.MethodBase.Name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result.Exception.GetType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stopwatch.ElapsedMilliseconds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else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Debug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"&lt; 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{0}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{1}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- after 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{2}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ms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input.MethodBase.DeclaringType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input.MethodBase.Name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stopwatch.ElapsedMilliseconds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result;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400" dirty="0">
              <a:ea typeface="Calibri"/>
              <a:cs typeface="Times New Roman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20888"/>
            <a:ext cx="6515938" cy="504056"/>
            <a:chOff x="3707904" y="5157192"/>
            <a:chExt cx="6515938" cy="504056"/>
          </a:xfrm>
        </p:grpSpPr>
        <p:sp>
          <p:nvSpPr>
            <p:cNvPr id="6" name="Rounded Rectangle 5"/>
            <p:cNvSpPr/>
            <p:nvPr/>
          </p:nvSpPr>
          <p:spPr>
            <a:xfrm>
              <a:off x="3707904" y="5157192"/>
              <a:ext cx="3456384" cy="50405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92719" y="5229200"/>
              <a:ext cx="29311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Call to decorated instance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59532" y="2132856"/>
            <a:ext cx="9649071" cy="40564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DependencyConfig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Configure(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container)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container.AddNewExtension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Interception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ConfigurationManager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.ConnectionStrings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container.RegisterType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InjectionConstructor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),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Interceptor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InterfaceInterceptor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&gt;(),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InterceptionBehavior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TimingBehavior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container.RegisterType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Interceptor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InterfaceInterceptor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&gt;(),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InterceptionBehavior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TimingBehavior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}</a:t>
            </a:r>
            <a:endParaRPr lang="en-US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909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TODO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Constructor</a:t>
            </a:r>
            <a:r>
              <a:rPr lang="fr-FR" dirty="0" smtClean="0"/>
              <a:t> Injection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friend</a:t>
            </a:r>
            <a:endParaRPr lang="fr-FR" dirty="0" smtClean="0"/>
          </a:p>
          <a:p>
            <a:r>
              <a:rPr lang="fr-FR" dirty="0" smtClean="0"/>
              <a:t>DI-</a:t>
            </a:r>
            <a:r>
              <a:rPr lang="fr-FR" dirty="0" err="1" smtClean="0"/>
              <a:t>friendly</a:t>
            </a:r>
            <a:r>
              <a:rPr lang="fr-FR" dirty="0" smtClean="0"/>
              <a:t> </a:t>
            </a:r>
            <a:r>
              <a:rPr lang="fr-FR" dirty="0" err="1" smtClean="0"/>
              <a:t>everywhere</a:t>
            </a:r>
            <a:endParaRPr lang="fr-FR" dirty="0" smtClean="0"/>
          </a:p>
          <a:p>
            <a:r>
              <a:rPr lang="fr-FR" dirty="0" smtClean="0"/>
              <a:t>DI Container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visible </a:t>
            </a:r>
            <a:r>
              <a:rPr lang="fr-FR" dirty="0" err="1" smtClean="0"/>
              <a:t>only</a:t>
            </a:r>
            <a:r>
              <a:rPr lang="fr-FR" dirty="0" smtClean="0"/>
              <a:t> in Composition </a:t>
            </a:r>
            <a:r>
              <a:rPr lang="fr-FR" dirty="0" err="1" smtClean="0"/>
              <a:t>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4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further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</a:t>
            </a:r>
            <a:r>
              <a:rPr lang="en-US" dirty="0" err="1" smtClean="0"/>
              <a:t>Seemann’s</a:t>
            </a:r>
            <a:r>
              <a:rPr lang="en-US" dirty="0" smtClean="0"/>
              <a:t> book and blog posts</a:t>
            </a:r>
          </a:p>
          <a:p>
            <a:r>
              <a:rPr lang="en-US" dirty="0" smtClean="0"/>
              <a:t>Conversation about DI in </a:t>
            </a:r>
            <a:r>
              <a:rPr lang="en-US" dirty="0" err="1" smtClean="0"/>
              <a:t>aspnet</a:t>
            </a:r>
            <a:r>
              <a:rPr lang="en-US" dirty="0" smtClean="0"/>
              <a:t> </a:t>
            </a:r>
            <a:r>
              <a:rPr lang="en-US" dirty="0" err="1" smtClean="0"/>
              <a:t>vNext</a:t>
            </a:r>
            <a:endParaRPr lang="en-US" dirty="0" smtClean="0"/>
          </a:p>
          <a:p>
            <a:r>
              <a:rPr lang="en-US" dirty="0" smtClean="0"/>
              <a:t>SOLID</a:t>
            </a:r>
          </a:p>
          <a:p>
            <a:r>
              <a:rPr lang="fr-FR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2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Q&amp;a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Shoot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2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Thanks</a:t>
            </a:r>
            <a:r>
              <a:rPr lang="fr-FR" dirty="0" smtClean="0"/>
              <a:t> for </a:t>
            </a:r>
            <a:r>
              <a:rPr lang="fr-FR" dirty="0" err="1" smtClean="0"/>
              <a:t>attending</a:t>
            </a:r>
            <a:r>
              <a:rPr lang="fr-FR" dirty="0" smtClean="0"/>
              <a:t> 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Contact : @</a:t>
            </a:r>
            <a:r>
              <a:rPr lang="fr-FR" dirty="0" err="1" smtClean="0"/>
              <a:t>tsimbalar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6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EXTRAS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You </a:t>
            </a:r>
            <a:r>
              <a:rPr lang="fr-FR" dirty="0" err="1" smtClean="0"/>
              <a:t>want</a:t>
            </a:r>
            <a:r>
              <a:rPr lang="fr-FR" dirty="0" smtClean="0"/>
              <a:t> more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1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nti-pattern : </a:t>
            </a:r>
            <a:r>
              <a:rPr lang="en-US" b="1" dirty="0" smtClean="0"/>
              <a:t>Service Locator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528" y="1534642"/>
            <a:ext cx="842493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200" b="1" i="1" dirty="0" err="1"/>
              <a:t>Dependency</a:t>
            </a:r>
            <a:r>
              <a:rPr lang="fr-FR" sz="3200" b="1" i="1" dirty="0"/>
              <a:t> Injection </a:t>
            </a:r>
            <a:r>
              <a:rPr lang="fr-FR" sz="3200" i="1" dirty="0" err="1"/>
              <a:t>is</a:t>
            </a:r>
            <a:r>
              <a:rPr lang="fr-FR" sz="3200" i="1" dirty="0"/>
              <a:t> a set of practices </a:t>
            </a:r>
            <a:r>
              <a:rPr lang="fr-FR" sz="3200" i="1" dirty="0" err="1"/>
              <a:t>that</a:t>
            </a:r>
            <a:r>
              <a:rPr lang="fr-FR" sz="3200" i="1" dirty="0"/>
              <a:t> </a:t>
            </a:r>
            <a:r>
              <a:rPr lang="fr-FR" sz="3200" i="1" dirty="0" err="1"/>
              <a:t>allow</a:t>
            </a:r>
            <a:r>
              <a:rPr lang="fr-FR" sz="3200" i="1" dirty="0"/>
              <a:t> to </a:t>
            </a:r>
            <a:r>
              <a:rPr lang="fr-FR" sz="3200" i="1" dirty="0" err="1"/>
              <a:t>build</a:t>
            </a:r>
            <a:r>
              <a:rPr lang="fr-FR" sz="3200" i="1" dirty="0"/>
              <a:t> </a:t>
            </a:r>
            <a:r>
              <a:rPr lang="fr-FR" sz="3200" i="1" dirty="0" err="1"/>
              <a:t>loosely</a:t>
            </a:r>
            <a:r>
              <a:rPr lang="fr-FR" sz="3200" i="1" dirty="0"/>
              <a:t> </a:t>
            </a:r>
            <a:r>
              <a:rPr lang="fr-FR" sz="3200" i="1" dirty="0" err="1"/>
              <a:t>coupled</a:t>
            </a:r>
            <a:r>
              <a:rPr lang="fr-FR" sz="3200" i="1" dirty="0"/>
              <a:t> </a:t>
            </a:r>
            <a:r>
              <a:rPr lang="fr-FR" sz="3200" i="1" dirty="0" smtClean="0"/>
              <a:t>applications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230619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96952"/>
            <a:ext cx="4038600" cy="3129211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It’s</a:t>
            </a:r>
            <a:r>
              <a:rPr lang="fr-FR" dirty="0" smtClean="0"/>
              <a:t> NOT : </a:t>
            </a:r>
          </a:p>
          <a:p>
            <a:pPr lvl="1"/>
            <a:r>
              <a:rPr lang="fr-FR" dirty="0"/>
              <a:t>A</a:t>
            </a:r>
            <a:r>
              <a:rPr lang="fr-FR" dirty="0" smtClean="0"/>
              <a:t> </a:t>
            </a:r>
            <a:r>
              <a:rPr lang="fr-FR" dirty="0" err="1" smtClean="0"/>
              <a:t>library</a:t>
            </a:r>
            <a:endParaRPr lang="fr-FR" dirty="0" smtClean="0"/>
          </a:p>
          <a:p>
            <a:pPr lvl="1"/>
            <a:r>
              <a:rPr lang="fr-FR" dirty="0" smtClean="0"/>
              <a:t>A </a:t>
            </a:r>
            <a:r>
              <a:rPr lang="fr-FR" dirty="0" err="1" smtClean="0"/>
              <a:t>framework</a:t>
            </a:r>
            <a:endParaRPr lang="fr-FR" dirty="0" smtClean="0"/>
          </a:p>
          <a:p>
            <a:pPr lvl="1"/>
            <a:r>
              <a:rPr lang="fr-FR" dirty="0"/>
              <a:t>A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endParaRPr lang="fr-FR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2996952"/>
            <a:ext cx="4038600" cy="3129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It IS : </a:t>
            </a:r>
          </a:p>
          <a:p>
            <a:pPr>
              <a:buFontTx/>
              <a:buChar char="-"/>
            </a:pPr>
            <a:r>
              <a:rPr lang="fr-FR" sz="2400" dirty="0" smtClean="0"/>
              <a:t>A </a:t>
            </a:r>
            <a:r>
              <a:rPr lang="fr-FR" sz="2400" dirty="0" err="1" smtClean="0"/>
              <a:t>way</a:t>
            </a:r>
            <a:r>
              <a:rPr lang="fr-FR" sz="2400" dirty="0" smtClean="0"/>
              <a:t> of </a:t>
            </a:r>
            <a:r>
              <a:rPr lang="fr-FR" sz="2400" dirty="0" err="1" smtClean="0"/>
              <a:t>thinking</a:t>
            </a:r>
            <a:endParaRPr lang="fr-FR" sz="2400" dirty="0"/>
          </a:p>
          <a:p>
            <a:pPr>
              <a:buFontTx/>
              <a:buChar char="-"/>
            </a:pPr>
            <a:r>
              <a:rPr lang="fr-FR" sz="2400" dirty="0" smtClean="0"/>
              <a:t>A </a:t>
            </a:r>
            <a:r>
              <a:rPr lang="fr-FR" sz="2400" dirty="0" err="1"/>
              <a:t>way</a:t>
            </a:r>
            <a:r>
              <a:rPr lang="fr-FR" sz="2400" dirty="0"/>
              <a:t> of </a:t>
            </a:r>
            <a:r>
              <a:rPr lang="fr-FR" sz="2400" dirty="0" err="1"/>
              <a:t>designing</a:t>
            </a:r>
            <a:r>
              <a:rPr lang="fr-FR" sz="2400" dirty="0"/>
              <a:t> </a:t>
            </a:r>
            <a:r>
              <a:rPr lang="fr-FR" sz="2400" dirty="0" smtClean="0"/>
              <a:t>code</a:t>
            </a:r>
          </a:p>
          <a:p>
            <a:pPr>
              <a:buFontTx/>
              <a:buChar char="-"/>
            </a:pPr>
            <a:r>
              <a:rPr lang="fr-FR" sz="2400" dirty="0" smtClean="0"/>
              <a:t>General guidelines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23528" y="1534642"/>
            <a:ext cx="842493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200" b="1" i="1" dirty="0" err="1"/>
              <a:t>Dependency</a:t>
            </a:r>
            <a:r>
              <a:rPr lang="fr-FR" sz="3200" b="1" i="1" dirty="0"/>
              <a:t> Injection</a:t>
            </a:r>
            <a:r>
              <a:rPr lang="fr-FR" sz="3200" i="1" dirty="0"/>
              <a:t> </a:t>
            </a:r>
            <a:r>
              <a:rPr lang="fr-FR" sz="3200" i="1" dirty="0" err="1"/>
              <a:t>is</a:t>
            </a:r>
            <a:r>
              <a:rPr lang="fr-FR" sz="3200" i="1" dirty="0"/>
              <a:t> a </a:t>
            </a:r>
            <a:r>
              <a:rPr lang="fr-FR" sz="3200" b="1" i="1" dirty="0">
                <a:solidFill>
                  <a:srgbClr val="C00000"/>
                </a:solidFill>
              </a:rPr>
              <a:t>set of practices</a:t>
            </a:r>
            <a:r>
              <a:rPr lang="fr-FR" sz="3200" i="1" dirty="0"/>
              <a:t> </a:t>
            </a:r>
            <a:r>
              <a:rPr lang="fr-FR" sz="3200" i="1" dirty="0" err="1"/>
              <a:t>that</a:t>
            </a:r>
            <a:r>
              <a:rPr lang="fr-FR" sz="3200" i="1" dirty="0"/>
              <a:t> </a:t>
            </a:r>
            <a:r>
              <a:rPr lang="fr-FR" sz="3200" i="1" dirty="0" err="1"/>
              <a:t>allow</a:t>
            </a:r>
            <a:r>
              <a:rPr lang="fr-FR" sz="3200" i="1" dirty="0"/>
              <a:t> to </a:t>
            </a:r>
            <a:r>
              <a:rPr lang="fr-FR" sz="3200" i="1" dirty="0" err="1"/>
              <a:t>build</a:t>
            </a:r>
            <a:r>
              <a:rPr lang="fr-FR" sz="3200" i="1" dirty="0"/>
              <a:t> </a:t>
            </a:r>
            <a:r>
              <a:rPr lang="fr-FR" sz="3200" i="1" dirty="0" err="1"/>
              <a:t>loosely</a:t>
            </a:r>
            <a:r>
              <a:rPr lang="fr-FR" sz="3200" i="1" dirty="0"/>
              <a:t> </a:t>
            </a:r>
            <a:r>
              <a:rPr lang="fr-FR" sz="3200" i="1" dirty="0" err="1"/>
              <a:t>coupled</a:t>
            </a:r>
            <a:r>
              <a:rPr lang="fr-FR" sz="3200" i="1" dirty="0"/>
              <a:t> </a:t>
            </a:r>
            <a:r>
              <a:rPr lang="fr-FR" sz="3200" i="1" dirty="0" smtClean="0"/>
              <a:t>applications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162703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64085"/>
            <a:ext cx="4038600" cy="3417243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fr-FR" dirty="0" smtClean="0"/>
              <a:t>Small components …</a:t>
            </a:r>
          </a:p>
          <a:p>
            <a:pPr>
              <a:buFontTx/>
              <a:buChar char="-"/>
            </a:pPr>
            <a:r>
              <a:rPr lang="fr-FR" dirty="0" smtClean="0"/>
              <a:t>Independent</a:t>
            </a:r>
          </a:p>
          <a:p>
            <a:pPr>
              <a:buFontTx/>
              <a:buChar char="-"/>
            </a:pPr>
            <a:r>
              <a:rPr lang="fr-FR" dirty="0" err="1" smtClean="0"/>
              <a:t>Reusable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Interchangeable</a:t>
            </a:r>
          </a:p>
          <a:p>
            <a:pPr marL="0" indent="0">
              <a:buNone/>
            </a:pPr>
            <a:r>
              <a:rPr lang="fr-FR" dirty="0" smtClean="0"/>
              <a:t>… </a:t>
            </a:r>
            <a:r>
              <a:rPr lang="fr-FR" dirty="0" err="1"/>
              <a:t>p</a:t>
            </a:r>
            <a:r>
              <a:rPr lang="fr-FR" dirty="0" err="1" smtClean="0"/>
              <a:t>lugged</a:t>
            </a:r>
            <a:r>
              <a:rPr lang="fr-FR" dirty="0" smtClean="0"/>
              <a:t> </a:t>
            </a:r>
            <a:r>
              <a:rPr lang="fr-FR" dirty="0" err="1" smtClean="0"/>
              <a:t>together</a:t>
            </a:r>
            <a:r>
              <a:rPr lang="fr-FR" dirty="0" smtClean="0"/>
              <a:t> to </a:t>
            </a:r>
            <a:r>
              <a:rPr lang="fr-FR" dirty="0" err="1" smtClean="0"/>
              <a:t>form</a:t>
            </a:r>
            <a:r>
              <a:rPr lang="fr-FR" dirty="0" smtClean="0"/>
              <a:t> a </a:t>
            </a:r>
            <a:r>
              <a:rPr lang="fr-FR" dirty="0" err="1" smtClean="0"/>
              <a:t>bigger</a:t>
            </a:r>
            <a:r>
              <a:rPr lang="fr-FR" dirty="0" smtClean="0"/>
              <a:t> system</a:t>
            </a:r>
          </a:p>
          <a:p>
            <a:pPr lvl="1"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2964085"/>
            <a:ext cx="4038600" cy="3417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Benefits : </a:t>
            </a:r>
          </a:p>
          <a:p>
            <a:pPr>
              <a:buFontTx/>
              <a:buChar char="-"/>
            </a:pPr>
            <a:r>
              <a:rPr lang="en-US" dirty="0" smtClean="0"/>
              <a:t>Small classes with single responsibility</a:t>
            </a:r>
          </a:p>
          <a:p>
            <a:pPr>
              <a:buFontTx/>
              <a:buChar char="-"/>
            </a:pPr>
            <a:r>
              <a:rPr lang="en-US" dirty="0" smtClean="0"/>
              <a:t>Easier maintenance</a:t>
            </a:r>
          </a:p>
          <a:p>
            <a:pPr>
              <a:buFontTx/>
              <a:buChar char="-"/>
            </a:pPr>
            <a:r>
              <a:rPr lang="en-US" dirty="0" smtClean="0"/>
              <a:t>Extensibility</a:t>
            </a:r>
          </a:p>
          <a:p>
            <a:pPr>
              <a:buFontTx/>
              <a:buChar char="-"/>
            </a:pPr>
            <a:r>
              <a:rPr lang="en-US" dirty="0" smtClean="0"/>
              <a:t>Testable by definition</a:t>
            </a:r>
          </a:p>
          <a:p>
            <a:pPr>
              <a:buFontTx/>
              <a:buChar char="-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3528" y="1534642"/>
            <a:ext cx="842493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200" b="1" i="1" dirty="0" err="1"/>
              <a:t>Dependency</a:t>
            </a:r>
            <a:r>
              <a:rPr lang="fr-FR" sz="3200" b="1" i="1" dirty="0"/>
              <a:t> Injection</a:t>
            </a:r>
            <a:r>
              <a:rPr lang="fr-FR" sz="3200" i="1" dirty="0"/>
              <a:t> </a:t>
            </a:r>
            <a:r>
              <a:rPr lang="fr-FR" sz="3200" i="1" dirty="0" err="1"/>
              <a:t>is</a:t>
            </a:r>
            <a:r>
              <a:rPr lang="fr-FR" sz="3200" i="1" dirty="0"/>
              <a:t> a set of practices </a:t>
            </a:r>
            <a:r>
              <a:rPr lang="fr-FR" sz="3200" i="1" dirty="0" err="1"/>
              <a:t>that</a:t>
            </a:r>
            <a:r>
              <a:rPr lang="fr-FR" sz="3200" i="1" dirty="0"/>
              <a:t> </a:t>
            </a:r>
            <a:r>
              <a:rPr lang="fr-FR" sz="3200" i="1" dirty="0" err="1"/>
              <a:t>allow</a:t>
            </a:r>
            <a:r>
              <a:rPr lang="fr-FR" sz="3200" i="1" dirty="0"/>
              <a:t> to </a:t>
            </a:r>
            <a:r>
              <a:rPr lang="fr-FR" sz="3200" i="1" dirty="0" err="1"/>
              <a:t>build</a:t>
            </a:r>
            <a:r>
              <a:rPr lang="fr-FR" sz="3200" i="1" dirty="0"/>
              <a:t> </a:t>
            </a:r>
            <a:r>
              <a:rPr lang="fr-FR" sz="3200" b="1" i="1" dirty="0" err="1">
                <a:solidFill>
                  <a:srgbClr val="C00000"/>
                </a:solidFill>
              </a:rPr>
              <a:t>loosely</a:t>
            </a:r>
            <a:r>
              <a:rPr lang="fr-FR" sz="3200" b="1" i="1" dirty="0">
                <a:solidFill>
                  <a:srgbClr val="C00000"/>
                </a:solidFill>
              </a:rPr>
              <a:t> </a:t>
            </a:r>
            <a:r>
              <a:rPr lang="fr-FR" sz="3200" b="1" i="1" dirty="0" err="1">
                <a:solidFill>
                  <a:srgbClr val="C00000"/>
                </a:solidFill>
              </a:rPr>
              <a:t>coupled</a:t>
            </a:r>
            <a:r>
              <a:rPr lang="fr-FR" sz="3200" b="1" i="1" dirty="0">
                <a:solidFill>
                  <a:srgbClr val="C00000"/>
                </a:solidFill>
              </a:rPr>
              <a:t> </a:t>
            </a:r>
            <a:r>
              <a:rPr lang="fr-FR" sz="3200" b="1" i="1" dirty="0" smtClean="0">
                <a:solidFill>
                  <a:srgbClr val="C00000"/>
                </a:solidFill>
              </a:rPr>
              <a:t>applications</a:t>
            </a:r>
            <a:endParaRPr lang="fr-FR" sz="32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3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Tightly to Loosely Coupled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me the code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9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11591</TotalTime>
  <Words>1944</Words>
  <Application>Microsoft Office PowerPoint</Application>
  <PresentationFormat>On-screen Show (4:3)</PresentationFormat>
  <Paragraphs>708</Paragraphs>
  <Slides>48</Slides>
  <Notes>14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PowerPoint Presentation</vt:lpstr>
      <vt:lpstr>Dependency Injection,  the right way</vt:lpstr>
      <vt:lpstr>This talk</vt:lpstr>
      <vt:lpstr>PowerPoint Presentation</vt:lpstr>
      <vt:lpstr>Dependency Injection</vt:lpstr>
      <vt:lpstr>Dependency Injection</vt:lpstr>
      <vt:lpstr>Dependency Injection</vt:lpstr>
      <vt:lpstr>Dependency Injection</vt:lpstr>
      <vt:lpstr>From Tightly to Loosely Coupled</vt:lpstr>
      <vt:lpstr>Example : Boring Bank™ System</vt:lpstr>
      <vt:lpstr>Starting from scratch</vt:lpstr>
      <vt:lpstr>Tightly-coupled code</vt:lpstr>
      <vt:lpstr>Separation of Concerns</vt:lpstr>
      <vt:lpstr>PowerPoint Presentation</vt:lpstr>
      <vt:lpstr>PowerPoint Presentation</vt:lpstr>
      <vt:lpstr>anti-pattern : Control Freak</vt:lpstr>
      <vt:lpstr>Unit tests as a Coupling Detector</vt:lpstr>
      <vt:lpstr>Making it testable - Properties</vt:lpstr>
      <vt:lpstr>Programming to an interface</vt:lpstr>
      <vt:lpstr>pattern : Property Injection</vt:lpstr>
      <vt:lpstr>Making it more explicit - Constructor</vt:lpstr>
      <vt:lpstr>anti-pattern : Bastard Injection</vt:lpstr>
      <vt:lpstr>Cutting the dependency chain</vt:lpstr>
      <vt:lpstr>pattern : Constructor Injection </vt:lpstr>
      <vt:lpstr>This is great and everything except …</vt:lpstr>
      <vt:lpstr>The chicken and the egg</vt:lpstr>
      <vt:lpstr>pattern : Composition Root</vt:lpstr>
      <vt:lpstr>ASP.NET MVC Composition Root</vt:lpstr>
      <vt:lpstr>Pure DI</vt:lpstr>
      <vt:lpstr>So what ?</vt:lpstr>
      <vt:lpstr>Many benefits of full DI-friendly codebase</vt:lpstr>
      <vt:lpstr>Reusability</vt:lpstr>
      <vt:lpstr>Late-binding</vt:lpstr>
      <vt:lpstr>Extensibility</vt:lpstr>
      <vt:lpstr>DI COntainers</vt:lpstr>
      <vt:lpstr>DI Container – how they work</vt:lpstr>
      <vt:lpstr>Example</vt:lpstr>
      <vt:lpstr>Aspects of DI</vt:lpstr>
      <vt:lpstr>LifeTime Management</vt:lpstr>
      <vt:lpstr>Interception</vt:lpstr>
      <vt:lpstr>Example with Unity</vt:lpstr>
      <vt:lpstr>Conclusion</vt:lpstr>
      <vt:lpstr>Remember</vt:lpstr>
      <vt:lpstr>Going further …</vt:lpstr>
      <vt:lpstr>Q&amp;a</vt:lpstr>
      <vt:lpstr>Thanks for attending !</vt:lpstr>
      <vt:lpstr>EXTRAS</vt:lpstr>
      <vt:lpstr>anti-pattern : Service Locator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tibal</dc:creator>
  <cp:lastModifiedBy>tibal</cp:lastModifiedBy>
  <cp:revision>77</cp:revision>
  <dcterms:created xsi:type="dcterms:W3CDTF">2014-10-13T06:05:26Z</dcterms:created>
  <dcterms:modified xsi:type="dcterms:W3CDTF">2014-10-21T15:57:06Z</dcterms:modified>
</cp:coreProperties>
</file>