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8" r:id="rId2"/>
    <p:sldId id="256" r:id="rId3"/>
    <p:sldId id="257" r:id="rId4"/>
    <p:sldId id="260" r:id="rId5"/>
    <p:sldId id="281" r:id="rId6"/>
    <p:sldId id="280" r:id="rId7"/>
    <p:sldId id="261" r:id="rId8"/>
    <p:sldId id="282" r:id="rId9"/>
    <p:sldId id="262" r:id="rId10"/>
    <p:sldId id="283" r:id="rId11"/>
    <p:sldId id="263" r:id="rId12"/>
    <p:sldId id="264" r:id="rId13"/>
    <p:sldId id="284" r:id="rId14"/>
    <p:sldId id="265" r:id="rId15"/>
    <p:sldId id="286" r:id="rId16"/>
    <p:sldId id="285" r:id="rId17"/>
    <p:sldId id="287" r:id="rId18"/>
    <p:sldId id="266" r:id="rId19"/>
    <p:sldId id="267" r:id="rId20"/>
    <p:sldId id="288" r:id="rId21"/>
    <p:sldId id="289" r:id="rId22"/>
    <p:sldId id="268" r:id="rId23"/>
    <p:sldId id="291" r:id="rId24"/>
    <p:sldId id="269" r:id="rId25"/>
    <p:sldId id="292" r:id="rId26"/>
    <p:sldId id="293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59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5D8A7F3B-E75F-48D1-9C50-68184AB01CF2}">
          <p14:sldIdLst>
            <p14:sldId id="258"/>
            <p14:sldId id="256"/>
          </p14:sldIdLst>
        </p14:section>
        <p14:section name="Intro" id="{7EB5D48E-E099-4EEA-B848-264FD53877E0}">
          <p14:sldIdLst>
            <p14:sldId id="257"/>
            <p14:sldId id="260"/>
            <p14:sldId id="281"/>
            <p14:sldId id="280"/>
            <p14:sldId id="261"/>
            <p14:sldId id="282"/>
            <p14:sldId id="262"/>
            <p14:sldId id="283"/>
            <p14:sldId id="263"/>
            <p14:sldId id="264"/>
            <p14:sldId id="284"/>
            <p14:sldId id="265"/>
            <p14:sldId id="286"/>
            <p14:sldId id="285"/>
            <p14:sldId id="287"/>
            <p14:sldId id="266"/>
            <p14:sldId id="267"/>
            <p14:sldId id="288"/>
            <p14:sldId id="289"/>
            <p14:sldId id="268"/>
            <p14:sldId id="291"/>
            <p14:sldId id="269"/>
            <p14:sldId id="292"/>
            <p14:sldId id="293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Ending" id="{ABFE2192-66D0-45D8-95C8-D54249131523}">
          <p14:sldIdLst>
            <p14:sldId id="278"/>
            <p14:sldId id="279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11" autoAdjust="0"/>
  </p:normalViewPr>
  <p:slideViewPr>
    <p:cSldViewPr>
      <p:cViewPr varScale="1">
        <p:scale>
          <a:sx n="76" d="100"/>
          <a:sy n="76" d="100"/>
        </p:scale>
        <p:origin x="-8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32646-E780-4C51-894A-E10A6307E83D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0961A-48D7-4871-86EB-F9831811C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76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66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Interface of abstract class ….</a:t>
            </a:r>
          </a:p>
          <a:p>
            <a:endParaRPr lang="fr-FR" dirty="0" smtClean="0"/>
          </a:p>
          <a:p>
            <a:r>
              <a:rPr lang="fr-FR" dirty="0" smtClean="0"/>
              <a:t>I </a:t>
            </a:r>
            <a:r>
              <a:rPr lang="fr-FR" dirty="0" err="1" smtClean="0"/>
              <a:t>can’t</a:t>
            </a:r>
            <a:r>
              <a:rPr lang="fr-FR" dirty="0" smtClean="0"/>
              <a:t> do new I….. </a:t>
            </a:r>
          </a:p>
          <a:p>
            <a:r>
              <a:rPr lang="fr-FR" dirty="0" smtClean="0"/>
              <a:t>The </a:t>
            </a:r>
            <a:r>
              <a:rPr lang="fr-FR" dirty="0" err="1" smtClean="0"/>
              <a:t>closest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96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Used</a:t>
            </a:r>
            <a:r>
              <a:rPr lang="fr-FR" baseline="0" dirty="0" smtClean="0"/>
              <a:t> in default Visual Studio Template for MVC </a:t>
            </a:r>
            <a:r>
              <a:rPr lang="fr-FR" baseline="0" dirty="0" err="1" smtClean="0"/>
              <a:t>apps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until</a:t>
            </a:r>
            <a:r>
              <a:rPr lang="fr-FR" baseline="0" dirty="0" smtClean="0"/>
              <a:t> not </a:t>
            </a:r>
            <a:r>
              <a:rPr lang="fr-FR" baseline="0" dirty="0" err="1" smtClean="0"/>
              <a:t>so</a:t>
            </a:r>
            <a:r>
              <a:rPr lang="fr-FR" baseline="0" dirty="0" smtClean="0"/>
              <a:t> long </a:t>
            </a:r>
            <a:r>
              <a:rPr lang="fr-FR" baseline="0" dirty="0" err="1" smtClean="0"/>
              <a:t>ago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64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Present you self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93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</a:t>
            </a:r>
            <a:r>
              <a:rPr lang="en-US" baseline="0" dirty="0" smtClean="0"/>
              <a:t> Dependency Injection </a:t>
            </a:r>
          </a:p>
          <a:p>
            <a:r>
              <a:rPr lang="en-US" baseline="0" dirty="0" smtClean="0"/>
              <a:t>Dependency Injection patterns</a:t>
            </a:r>
          </a:p>
          <a:p>
            <a:r>
              <a:rPr lang="en-US" baseline="0" dirty="0" smtClean="0"/>
              <a:t>You may know about it under a form or another, or ay have used tools</a:t>
            </a:r>
          </a:p>
          <a:p>
            <a:r>
              <a:rPr lang="en-US" baseline="0" dirty="0" smtClean="0"/>
              <a:t>Who has ? </a:t>
            </a:r>
          </a:p>
          <a:p>
            <a:r>
              <a:rPr lang="en-US" baseline="0" dirty="0" smtClean="0"/>
              <a:t>You must unlearn ! Need to understand the philosophy and concepts in order to use the tools properly</a:t>
            </a:r>
          </a:p>
          <a:p>
            <a:r>
              <a:rPr lang="en-US" baseline="0" dirty="0" smtClean="0"/>
              <a:t>It’s easy to misuse the tools and miss some benefits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51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 : </a:t>
            </a:r>
          </a:p>
          <a:p>
            <a:r>
              <a:rPr lang="en-US" dirty="0" smtClean="0"/>
              <a:t>First encounter with need for loosely coupled code</a:t>
            </a:r>
            <a:r>
              <a:rPr lang="en-US" baseline="0" dirty="0" smtClean="0"/>
              <a:t> came from unit tests</a:t>
            </a:r>
          </a:p>
          <a:p>
            <a:r>
              <a:rPr lang="en-US" baseline="0" dirty="0" smtClean="0"/>
              <a:t>Who write unit tests here ? Anybody who writes unit tests first ? </a:t>
            </a:r>
            <a:endParaRPr lang="en-US" dirty="0" smtClean="0"/>
          </a:p>
          <a:p>
            <a:r>
              <a:rPr lang="en-US" dirty="0" smtClean="0"/>
              <a:t>First encounter where you code MUST</a:t>
            </a:r>
            <a:r>
              <a:rPr lang="en-US" baseline="0" dirty="0" smtClean="0"/>
              <a:t> BE loosely coupled : unit tests ! Actually consume components out of the scope of the application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Tightly coupled code is hard to test or not testable at all … if it’s testable it’s not too tightly coupled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28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 : </a:t>
            </a:r>
          </a:p>
          <a:p>
            <a:r>
              <a:rPr lang="en-US" dirty="0" smtClean="0"/>
              <a:t>First encounter with need for loosely coupled code</a:t>
            </a:r>
            <a:r>
              <a:rPr lang="en-US" baseline="0" dirty="0" smtClean="0"/>
              <a:t> came from unit tests</a:t>
            </a:r>
          </a:p>
          <a:p>
            <a:r>
              <a:rPr lang="en-US" baseline="0" dirty="0" smtClean="0"/>
              <a:t>Who write unit tests here ? Anybody who writes unit tests first ? </a:t>
            </a:r>
            <a:endParaRPr lang="en-US" dirty="0" smtClean="0"/>
          </a:p>
          <a:p>
            <a:r>
              <a:rPr lang="en-US" dirty="0" smtClean="0"/>
              <a:t>First encounter where you code MUST</a:t>
            </a:r>
            <a:r>
              <a:rPr lang="en-US" baseline="0" dirty="0" smtClean="0"/>
              <a:t> BE loosely coupled : unit tests ! Actually consume components out of the scope of the application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Tightly coupled code is hard to test or not testable at all … if it’s testable it’s not too tightly coupled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9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see …</a:t>
            </a:r>
          </a:p>
          <a:p>
            <a:r>
              <a:rPr lang="en-US" dirty="0" smtClean="0"/>
              <a:t>Inside a controller</a:t>
            </a:r>
          </a:p>
          <a:p>
            <a:r>
              <a:rPr lang="en-US" dirty="0" smtClean="0"/>
              <a:t>Creating a </a:t>
            </a:r>
            <a:r>
              <a:rPr lang="en-US" dirty="0" err="1" smtClean="0"/>
              <a:t>dbcontext</a:t>
            </a:r>
            <a:r>
              <a:rPr lang="en-US" dirty="0" smtClean="0"/>
              <a:t> (Entity</a:t>
            </a:r>
            <a:r>
              <a:rPr lang="en-US" baseline="0" dirty="0" smtClean="0"/>
              <a:t> Framework) … imagine if that was ADO .NET</a:t>
            </a:r>
          </a:p>
          <a:p>
            <a:r>
              <a:rPr lang="en-US" baseline="0" dirty="0" smtClean="0"/>
              <a:t>Selecting a few things</a:t>
            </a:r>
          </a:p>
          <a:p>
            <a:r>
              <a:rPr lang="en-US" baseline="0" dirty="0" smtClean="0"/>
              <a:t>Passing it to the view…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Has anybody ever written code like that ?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That’s only a read page … imagine action with side effects…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Simplified, no error handling whatsoever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may argue that it is loosely coupled … there’s only one class … but what a class !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03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Turned</a:t>
            </a:r>
            <a:r>
              <a:rPr lang="en-US" baseline="0" dirty="0" smtClean="0"/>
              <a:t> spaghetti into lasagna </a:t>
            </a:r>
            <a:r>
              <a:rPr lang="en-US" baseline="0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29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Business depends on Data</a:t>
            </a:r>
            <a:r>
              <a:rPr lang="en-US" baseline="0" dirty="0" smtClean="0"/>
              <a:t> layer … it should be an implementation detail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Presentation depends on Business which depends on Data … which depends on EF … we’ll see that a bit later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mostly about using components in isolation … this is not testable right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05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even though we introduced interfaces, we still have a hard reference between all projects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23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03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3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5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0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7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4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0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2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9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9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7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stackoverflow.com/questions/1638919/how-to-explain-dependency-injection-to-a-5-year-old/1638961#1638961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8020613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96604"/>
            <a:ext cx="8750045" cy="312852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6159787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stackoverflow.com/questions/1638919/how-to-explain-dependency-injection-to-a-5-year-old/1638961#1638961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284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Tightly to Loosely Coupled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me the code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9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Boring Bank™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783357"/>
            <a:ext cx="3970784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Features</a:t>
            </a:r>
          </a:p>
          <a:p>
            <a:pPr lvl="1"/>
            <a:r>
              <a:rPr lang="en-US" sz="2400" dirty="0" smtClean="0"/>
              <a:t>User </a:t>
            </a:r>
            <a:r>
              <a:rPr lang="en-US" sz="2400" dirty="0" smtClean="0"/>
              <a:t>can list his accounts</a:t>
            </a:r>
          </a:p>
          <a:p>
            <a:pPr lvl="1"/>
            <a:r>
              <a:rPr lang="en-US" sz="2400" dirty="0" smtClean="0"/>
              <a:t>User can rename his accounts</a:t>
            </a:r>
          </a:p>
          <a:p>
            <a:pPr lvl="1"/>
            <a:r>
              <a:rPr lang="en-US" sz="2400" dirty="0" smtClean="0"/>
              <a:t>User can transfer money from an account to the </a:t>
            </a:r>
            <a:r>
              <a:rPr lang="en-US" sz="2400" dirty="0" smtClean="0"/>
              <a:t>other</a:t>
            </a:r>
          </a:p>
          <a:p>
            <a:r>
              <a:rPr lang="en-US" sz="2800" dirty="0" smtClean="0"/>
              <a:t>Tech</a:t>
            </a:r>
            <a:r>
              <a:rPr lang="en-US" dirty="0" smtClean="0"/>
              <a:t> : </a:t>
            </a:r>
          </a:p>
          <a:p>
            <a:pPr lvl="1"/>
            <a:r>
              <a:rPr lang="en-US" sz="2400" dirty="0" smtClean="0"/>
              <a:t>Web front-end</a:t>
            </a:r>
          </a:p>
          <a:p>
            <a:pPr lvl="1"/>
            <a:r>
              <a:rPr lang="en-US" sz="2400" dirty="0" smtClean="0"/>
              <a:t>Relational database</a:t>
            </a:r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448" y="1248148"/>
            <a:ext cx="5076056" cy="29009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953" y="4365104"/>
            <a:ext cx="4918543" cy="220486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443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from scratch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324544" y="1196752"/>
            <a:ext cx="5832648" cy="39149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BaseController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GET: Account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Index()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.User.AsClaimsPrincipal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context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accounts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context.Accounts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.Where(a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a.CustomerId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OrderBy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(a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a.Title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ToList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View(accounts);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59832" y="1753646"/>
            <a:ext cx="6552728" cy="43396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HttpPost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TransferPost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from,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to,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decimal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amount)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.User.AsClaimsPrincipal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context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accountFrom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context.Accounts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.Single(a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a.CustomerId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&amp;&amp;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from);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accountTo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context.Accounts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.Single(a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a.CustomerId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&amp;&amp;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to);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accountFrom.Balance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-= amount;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accountTo.Balance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+= amount;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context.SaveChanges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RedirectToAction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"Index"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US" sz="1600" dirty="0">
              <a:ea typeface="Calibri"/>
              <a:cs typeface="Times New Roman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595605" y="2852936"/>
            <a:ext cx="1688363" cy="2820234"/>
            <a:chOff x="2595605" y="2852936"/>
            <a:chExt cx="1688363" cy="2820234"/>
          </a:xfrm>
        </p:grpSpPr>
        <p:sp>
          <p:nvSpPr>
            <p:cNvPr id="9" name="Left Brace 8"/>
            <p:cNvSpPr/>
            <p:nvPr/>
          </p:nvSpPr>
          <p:spPr>
            <a:xfrm>
              <a:off x="3851920" y="2852936"/>
              <a:ext cx="360040" cy="1296144"/>
            </a:xfrm>
            <a:prstGeom prst="lef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eft Brace 9"/>
            <p:cNvSpPr/>
            <p:nvPr/>
          </p:nvSpPr>
          <p:spPr>
            <a:xfrm>
              <a:off x="3851920" y="4307660"/>
              <a:ext cx="360040" cy="561500"/>
            </a:xfrm>
            <a:prstGeom prst="lef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e 10"/>
            <p:cNvSpPr/>
            <p:nvPr/>
          </p:nvSpPr>
          <p:spPr>
            <a:xfrm>
              <a:off x="3937101" y="5301208"/>
              <a:ext cx="346867" cy="371962"/>
            </a:xfrm>
            <a:prstGeom prst="lef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40406" y="3316342"/>
              <a:ext cx="611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data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23333" y="4403744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business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95605" y="5291916"/>
              <a:ext cx="1403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presentation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15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Tightly-coupled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another kind of UI ?</a:t>
            </a:r>
          </a:p>
          <a:p>
            <a:r>
              <a:rPr lang="en-US" dirty="0" smtClean="0"/>
              <a:t>Using another kind of storage ?</a:t>
            </a:r>
          </a:p>
          <a:p>
            <a:r>
              <a:rPr lang="en-US" dirty="0" smtClean="0"/>
              <a:t>Using the business rules somewhere else ? </a:t>
            </a:r>
          </a:p>
          <a:p>
            <a:r>
              <a:rPr lang="en-US" dirty="0" smtClean="0"/>
              <a:t>Changing the business rules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1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Separation </a:t>
            </a:r>
            <a:r>
              <a:rPr lang="en-US" dirty="0" smtClean="0"/>
              <a:t>of </a:t>
            </a:r>
            <a:r>
              <a:rPr lang="en-US" dirty="0" smtClean="0"/>
              <a:t>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Layered architecture / split assemblies</a:t>
            </a:r>
          </a:p>
          <a:p>
            <a:pPr lvl="1"/>
            <a:r>
              <a:rPr lang="en-US" dirty="0" smtClean="0"/>
              <a:t>Presentation</a:t>
            </a:r>
          </a:p>
          <a:p>
            <a:pPr lvl="1"/>
            <a:r>
              <a:rPr lang="en-US" dirty="0" smtClean="0"/>
              <a:t>Business</a:t>
            </a:r>
          </a:p>
          <a:p>
            <a:pPr lvl="1"/>
            <a:r>
              <a:rPr lang="en-US" dirty="0" smtClean="0"/>
              <a:t>Data-access</a:t>
            </a:r>
          </a:p>
          <a:p>
            <a:r>
              <a:rPr lang="en-US" dirty="0" smtClean="0"/>
              <a:t>Separated :</a:t>
            </a:r>
          </a:p>
          <a:p>
            <a:pPr lvl="1"/>
            <a:r>
              <a:rPr lang="en-US" dirty="0" smtClean="0"/>
              <a:t>Persistence Entities</a:t>
            </a:r>
          </a:p>
          <a:p>
            <a:pPr lvl="1"/>
            <a:r>
              <a:rPr lang="en-US" dirty="0" smtClean="0"/>
              <a:t>Domain Entities</a:t>
            </a:r>
          </a:p>
          <a:p>
            <a:pPr lvl="1"/>
            <a:r>
              <a:rPr lang="en-US" dirty="0" smtClean="0"/>
              <a:t>View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87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7504" y="44624"/>
            <a:ext cx="9001000" cy="63658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BaseController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GET: Account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Index()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.User.AsClaimsPrincipal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accounts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userAccountService.GetAccountsForCustomer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View(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ToViewModel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(accounts));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HttpPost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TransferPost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from,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to,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decimal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amount)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.User.AsClaimsPrincipal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userAccountService.Transfer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from, to, amount);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RedirectToAction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"Index"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AccountController.cs</a:t>
            </a:r>
            <a:r>
              <a:rPr lang="en-US" i="1" dirty="0" smtClean="0">
                <a:highlight>
                  <a:srgbClr val="FFFFFF"/>
                </a:highlight>
                <a:ea typeface="Calibri"/>
                <a:cs typeface="Times New Roman"/>
              </a:rPr>
              <a:t> (</a:t>
            </a:r>
            <a:r>
              <a:rPr lang="en-US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WebPortal</a:t>
            </a:r>
            <a:r>
              <a:rPr lang="en-US" i="1" dirty="0" smtClean="0">
                <a:highlight>
                  <a:srgbClr val="FFFFFF"/>
                </a:highlight>
                <a:ea typeface="Calibri"/>
                <a:cs typeface="Times New Roman"/>
              </a:rPr>
              <a:t>)</a:t>
            </a:r>
            <a:endParaRPr lang="en-US" sz="1400" i="1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83568" y="1916832"/>
            <a:ext cx="7416824" cy="3384376"/>
            <a:chOff x="683568" y="1916832"/>
            <a:chExt cx="7416824" cy="3384376"/>
          </a:xfrm>
        </p:grpSpPr>
        <p:sp>
          <p:nvSpPr>
            <p:cNvPr id="7" name="Rounded Rectangle 6"/>
            <p:cNvSpPr/>
            <p:nvPr/>
          </p:nvSpPr>
          <p:spPr>
            <a:xfrm>
              <a:off x="683568" y="1916832"/>
              <a:ext cx="7416824" cy="79208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115616" y="4509120"/>
              <a:ext cx="5760640" cy="79208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24128" y="3140968"/>
              <a:ext cx="22358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UI talks to Business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-36512" y="1556792"/>
            <a:ext cx="9433048" cy="38164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Transfer(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decimal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amountToTransfer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400" b="1" dirty="0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TODO : validate arguments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accountRepository.GetAccountForCustomer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accountRepository.GetAccountForCustomer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400" b="1" dirty="0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TODO : verify that there is enough money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fromAccount.Balance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amountToTransfer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toAccount.Balance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amountToTransfer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accountRepository.Update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accountRepository.Update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r>
              <a:rPr lang="en-US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UserAccountService.cs</a:t>
            </a:r>
            <a:r>
              <a:rPr lang="en-US" i="1" dirty="0" smtClean="0">
                <a:highlight>
                  <a:srgbClr val="FFFFFF"/>
                </a:highlight>
                <a:ea typeface="Calibri"/>
                <a:cs typeface="Times New Roman"/>
              </a:rPr>
              <a:t> (Business)</a:t>
            </a:r>
            <a:endParaRPr lang="en-US" i="1" dirty="0">
              <a:ea typeface="Calibri"/>
              <a:cs typeface="Times New Roman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99592" y="2420888"/>
            <a:ext cx="8352928" cy="2304256"/>
            <a:chOff x="899592" y="2420888"/>
            <a:chExt cx="8352928" cy="2304256"/>
          </a:xfrm>
        </p:grpSpPr>
        <p:sp>
          <p:nvSpPr>
            <p:cNvPr id="11" name="Rounded Rectangle 10"/>
            <p:cNvSpPr/>
            <p:nvPr/>
          </p:nvSpPr>
          <p:spPr>
            <a:xfrm>
              <a:off x="899592" y="2420888"/>
              <a:ext cx="8352928" cy="82809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115616" y="4074585"/>
              <a:ext cx="4104456" cy="65055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80112" y="3641329"/>
              <a:ext cx="29658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Business talks to Data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201926"/>
            <a:ext cx="8424936" cy="62188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GetAccountForCustomer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customerId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context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context.Accounts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.Single(a =&gt;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a.CustomerId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customerId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&amp;&amp;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Update(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context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context.Accounts.Find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account.Id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theoretically, could do "if not changed"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accountEf.Balance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account.Balance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accountEf.Title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account.Title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context.SaveChanges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AccountRepository.cs</a:t>
            </a:r>
            <a:r>
              <a:rPr lang="en-US" i="1" dirty="0" smtClean="0">
                <a:highlight>
                  <a:srgbClr val="FFFFFF"/>
                </a:highlight>
                <a:ea typeface="Calibri"/>
                <a:cs typeface="Times New Roman"/>
              </a:rPr>
              <a:t> (Data)</a:t>
            </a:r>
            <a:endParaRPr lang="en-US" i="1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515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01208"/>
            <a:ext cx="8229600" cy="12961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That looks fine … but is it ?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413" y="304775"/>
            <a:ext cx="9648826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72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nti-pattern : </a:t>
            </a:r>
            <a:r>
              <a:rPr lang="en-US" b="1" dirty="0" smtClean="0"/>
              <a:t>Control Freak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“Control-Freak” anti-pattern</a:t>
            </a:r>
          </a:p>
          <a:p>
            <a:pPr lvl="1"/>
            <a:r>
              <a:rPr lang="en-US" dirty="0" smtClean="0"/>
              <a:t>Code insists on how the dependencies are built</a:t>
            </a:r>
          </a:p>
          <a:p>
            <a:pPr lvl="1"/>
            <a:r>
              <a:rPr lang="en-US" dirty="0" smtClean="0"/>
              <a:t>Makes it impossible to use component in isolation</a:t>
            </a:r>
          </a:p>
          <a:p>
            <a:pPr lvl="1"/>
            <a:r>
              <a:rPr lang="en-US" dirty="0" smtClean="0"/>
              <a:t>Not testable without full stack</a:t>
            </a:r>
          </a:p>
          <a:p>
            <a:endParaRPr lang="en-US" dirty="0"/>
          </a:p>
          <a:p>
            <a:r>
              <a:rPr lang="en-US" dirty="0" smtClean="0"/>
              <a:t>Easy to spot : “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/>
              <a:t>” everywhere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3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 as a Coupling Detector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Unit-tests are “just another client” for your code</a:t>
            </a:r>
          </a:p>
          <a:p>
            <a:r>
              <a:rPr lang="en-US" dirty="0" smtClean="0"/>
              <a:t>If unit-tests are hard to write, the code is probably too tightly coupled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88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it testable - Properties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124744"/>
            <a:ext cx="8424936" cy="34901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BankingContext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#region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Dependency Management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}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endregion</a:t>
            </a:r>
            <a:r>
              <a:rPr lang="en-US" sz="1600" dirty="0">
                <a:ea typeface="Calibri"/>
                <a:cs typeface="Times New Roman"/>
              </a:rPr>
              <a:t> 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9592" y="2799416"/>
            <a:ext cx="7821701" cy="1349664"/>
            <a:chOff x="899592" y="2799416"/>
            <a:chExt cx="7821701" cy="1349664"/>
          </a:xfrm>
        </p:grpSpPr>
        <p:sp>
          <p:nvSpPr>
            <p:cNvPr id="6" name="Rounded Rectangle 5"/>
            <p:cNvSpPr/>
            <p:nvPr/>
          </p:nvSpPr>
          <p:spPr>
            <a:xfrm>
              <a:off x="899592" y="3501008"/>
              <a:ext cx="6408712" cy="64807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80112" y="2799416"/>
              <a:ext cx="31411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Settable property allows </a:t>
              </a:r>
            </a:p>
            <a:p>
              <a:r>
                <a:rPr lang="en-US" sz="2000" b="1" dirty="0" smtClean="0">
                  <a:solidFill>
                    <a:srgbClr val="FF0000"/>
                  </a:solidFill>
                </a:rPr>
                <a:t>to “inject” another instance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79512" y="1124744"/>
            <a:ext cx="8784976" cy="531735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TestMethod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RenameAccount_must_UpdateAccountName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Arrange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someName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AnAccount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sut.AccountRepository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FAIL FAIL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 want to put a fake here !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Act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sut.RenameAccount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existingAccount.CustomerId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Assert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I want to verify what happened ..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i="1" dirty="0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Times New Roman"/>
              </a:rPr>
              <a:t>In </a:t>
            </a:r>
            <a:r>
              <a:rPr lang="en-US" sz="16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Times New Roman"/>
              </a:rPr>
              <a:t>UserAccountServiceTest.cs</a:t>
            </a:r>
            <a:r>
              <a:rPr lang="en-US" sz="1600" i="1" dirty="0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Times New Roman"/>
              </a:rPr>
              <a:t> , in test project </a:t>
            </a:r>
            <a:r>
              <a:rPr lang="en-US" sz="16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Times New Roman"/>
              </a:rPr>
              <a:t>Business.Tests</a:t>
            </a:r>
            <a:endParaRPr lang="en-US" sz="2000" i="1" dirty="0">
              <a:latin typeface="+mj-lt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016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80"/>
            <a:ext cx="91440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Dependency Injection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right way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4005064"/>
            <a:ext cx="8496944" cy="64807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Thibaud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DESODT</a:t>
            </a:r>
          </a:p>
          <a:p>
            <a:pPr algn="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sz="1700" dirty="0" err="1" smtClean="0">
                <a:solidFill>
                  <a:schemeClr val="bg1">
                    <a:lumMod val="50000"/>
                  </a:schemeClr>
                </a:solidFill>
              </a:rPr>
              <a:t>tsimbalar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4" name="Picture 2" descr="C:\Users\tibal\Downloads\sos14-slide-ba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13784"/>
            <a:ext cx="914400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59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to an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1" y="1196752"/>
            <a:ext cx="9042653" cy="332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399" y="1162950"/>
            <a:ext cx="8784976" cy="34901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BankingContext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#region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Dependency Management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endregion</a:t>
            </a:r>
            <a:endParaRPr lang="en-US" sz="2000" i="1" dirty="0">
              <a:latin typeface="+mj-lt"/>
              <a:ea typeface="Calibri"/>
              <a:cs typeface="Times New Roman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22284" y="3573016"/>
            <a:ext cx="7950055" cy="976174"/>
            <a:chOff x="922284" y="3573016"/>
            <a:chExt cx="7950055" cy="976174"/>
          </a:xfrm>
        </p:grpSpPr>
        <p:sp>
          <p:nvSpPr>
            <p:cNvPr id="7" name="Rounded Rectangle 6"/>
            <p:cNvSpPr/>
            <p:nvPr/>
          </p:nvSpPr>
          <p:spPr>
            <a:xfrm>
              <a:off x="922284" y="3573016"/>
              <a:ext cx="2929636" cy="57606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387102" y="4149080"/>
              <a:ext cx="64852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Use an interface (or abstract class) instead of concrete class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-756592" y="1197093"/>
            <a:ext cx="10656868" cy="54722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TestMethod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RenameAccount_must_UpdateAccountName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Arrange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someName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AnAccount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mockRepo.Setup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 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r.GetAccountForCustomer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.IsAny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.IsAny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&gt;()))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.Returns(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sut.AccountRepository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//I want to put a fake here !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Act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sut.RenameAccount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existingAccount.CustomerId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Assert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mockRepo.Verify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r.Update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Data.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&gt;(a=&gt;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a.Title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i="1" dirty="0">
              <a:latin typeface="+mj-lt"/>
              <a:ea typeface="Calibri"/>
              <a:cs typeface="Times New Roman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11560" y="4349135"/>
            <a:ext cx="4536504" cy="735143"/>
            <a:chOff x="611560" y="4349135"/>
            <a:chExt cx="4536504" cy="735143"/>
          </a:xfrm>
        </p:grpSpPr>
        <p:sp>
          <p:nvSpPr>
            <p:cNvPr id="10" name="Rounded Rectangle 9"/>
            <p:cNvSpPr/>
            <p:nvPr/>
          </p:nvSpPr>
          <p:spPr>
            <a:xfrm>
              <a:off x="611560" y="4349135"/>
              <a:ext cx="4536504" cy="41404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32366" y="4684168"/>
              <a:ext cx="2236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Inject fake instance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073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attern : </a:t>
            </a:r>
            <a:r>
              <a:rPr lang="en-US" b="1" dirty="0" smtClean="0"/>
              <a:t>Property Injection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Benefits</a:t>
            </a:r>
          </a:p>
          <a:p>
            <a:r>
              <a:rPr lang="en-US" dirty="0" smtClean="0"/>
              <a:t>Useful to provide optional extensibility</a:t>
            </a:r>
          </a:p>
          <a:p>
            <a:r>
              <a:rPr lang="en-US" dirty="0" smtClean="0"/>
              <a:t>There must be a good “local default” implementation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Caveats</a:t>
            </a:r>
            <a:endParaRPr lang="en-US" b="1" dirty="0"/>
          </a:p>
          <a:p>
            <a:r>
              <a:rPr lang="en-US" dirty="0" smtClean="0"/>
              <a:t>Not very easy to discover point of extension</a:t>
            </a:r>
          </a:p>
          <a:p>
            <a:r>
              <a:rPr lang="en-US" dirty="0" smtClean="0"/>
              <a:t>Easy to forget</a:t>
            </a:r>
          </a:p>
          <a:p>
            <a:r>
              <a:rPr lang="en-US" dirty="0" smtClean="0"/>
              <a:t>Extra care to avoid </a:t>
            </a:r>
            <a:r>
              <a:rPr lang="en-US" dirty="0" err="1" smtClean="0"/>
              <a:t>NullReferenceExceptions</a:t>
            </a:r>
            <a:r>
              <a:rPr lang="en-US" dirty="0" smtClean="0"/>
              <a:t>, handle thread</a:t>
            </a:r>
            <a:r>
              <a:rPr lang="fr-FR" dirty="0" smtClean="0"/>
              <a:t>-</a:t>
            </a:r>
            <a:r>
              <a:rPr lang="en-US" dirty="0" smtClean="0"/>
              <a:t>safety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6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Making it </a:t>
            </a:r>
            <a:r>
              <a:rPr lang="en-US" dirty="0" smtClean="0"/>
              <a:t>more explicit </a:t>
            </a:r>
            <a:r>
              <a:rPr lang="en-US" dirty="0" smtClean="0"/>
              <a:t>-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468560" y="1124744"/>
            <a:ext cx="12241360" cy="61093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readonly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ArgumentNullException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: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BankingContext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#region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Dependency Management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}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endregion</a:t>
            </a:r>
            <a:endParaRPr lang="en-US" sz="2000" dirty="0">
              <a:ea typeface="Calibri"/>
              <a:cs typeface="Times New Roman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21420" y="1988840"/>
            <a:ext cx="9511220" cy="1008112"/>
            <a:chOff x="821420" y="1988840"/>
            <a:chExt cx="9511220" cy="1008112"/>
          </a:xfrm>
        </p:grpSpPr>
        <p:sp>
          <p:nvSpPr>
            <p:cNvPr id="5" name="Rounded Rectangle 4"/>
            <p:cNvSpPr/>
            <p:nvPr/>
          </p:nvSpPr>
          <p:spPr>
            <a:xfrm>
              <a:off x="1259632" y="2600908"/>
              <a:ext cx="6336704" cy="39604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21420" y="1988840"/>
              <a:ext cx="95112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rgbClr val="FF0000"/>
                  </a:solidFill>
                </a:rPr>
                <a:t>Injection </a:t>
              </a:r>
              <a:r>
                <a:rPr lang="fr-FR" b="1" dirty="0" err="1" smtClean="0">
                  <a:solidFill>
                    <a:srgbClr val="FF0000"/>
                  </a:solidFill>
                </a:rPr>
                <a:t>constructor</a:t>
              </a:r>
              <a:r>
                <a:rPr lang="fr-FR" b="1" dirty="0" smtClean="0">
                  <a:solidFill>
                    <a:srgbClr val="FF0000"/>
                  </a:solidFill>
                </a:rPr>
                <a:t> </a:t>
              </a:r>
            </a:p>
            <a:p>
              <a:r>
                <a:rPr lang="fr-FR" dirty="0" err="1">
                  <a:solidFill>
                    <a:srgbClr val="FF0000"/>
                  </a:solidFill>
                </a:rPr>
                <a:t>u</a:t>
              </a:r>
              <a:r>
                <a:rPr lang="fr-FR" dirty="0" err="1" smtClean="0">
                  <a:solidFill>
                    <a:srgbClr val="FF0000"/>
                  </a:solidFill>
                </a:rPr>
                <a:t>sed</a:t>
              </a:r>
              <a:r>
                <a:rPr lang="fr-FR" dirty="0" smtClean="0">
                  <a:solidFill>
                    <a:srgbClr val="FF0000"/>
                  </a:solidFill>
                </a:rPr>
                <a:t> in tests - </a:t>
              </a:r>
              <a:r>
                <a:rPr lang="fr-FR" dirty="0" err="1" smtClean="0">
                  <a:solidFill>
                    <a:srgbClr val="FF0000"/>
                  </a:solidFill>
                </a:rPr>
                <a:t>declare</a:t>
              </a:r>
              <a:r>
                <a:rPr lang="fr-FR" dirty="0" smtClean="0">
                  <a:solidFill>
                    <a:srgbClr val="FF0000"/>
                  </a:solidFill>
                </a:rPr>
                <a:t> </a:t>
              </a:r>
              <a:r>
                <a:rPr lang="fr-FR" dirty="0" err="1" smtClean="0">
                  <a:solidFill>
                    <a:srgbClr val="FF0000"/>
                  </a:solidFill>
                </a:rPr>
                <a:t>required</a:t>
              </a:r>
              <a:r>
                <a:rPr lang="fr-FR" dirty="0" smtClean="0">
                  <a:solidFill>
                    <a:srgbClr val="FF0000"/>
                  </a:solidFill>
                </a:rPr>
                <a:t> </a:t>
              </a:r>
              <a:r>
                <a:rPr lang="fr-FR" dirty="0" err="1" smtClean="0">
                  <a:solidFill>
                    <a:srgbClr val="FF0000"/>
                  </a:solidFill>
                </a:rPr>
                <a:t>dependencies</a:t>
              </a:r>
              <a:r>
                <a:rPr lang="fr-FR" dirty="0" smtClean="0">
                  <a:solidFill>
                    <a:srgbClr val="FF0000"/>
                  </a:solidFill>
                </a:rPr>
                <a:t> as </a:t>
              </a:r>
              <a:r>
                <a:rPr lang="fr-FR" dirty="0" err="1" smtClean="0">
                  <a:solidFill>
                    <a:srgbClr val="FF0000"/>
                  </a:solidFill>
                </a:rPr>
                <a:t>constructor</a:t>
              </a:r>
              <a:r>
                <a:rPr lang="fr-FR" dirty="0" smtClean="0">
                  <a:solidFill>
                    <a:srgbClr val="FF0000"/>
                  </a:solidFill>
                </a:rPr>
                <a:t> </a:t>
              </a:r>
              <a:r>
                <a:rPr lang="fr-FR" dirty="0" err="1" smtClean="0">
                  <a:solidFill>
                    <a:srgbClr val="FF0000"/>
                  </a:solidFill>
                </a:rPr>
                <a:t>parameters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6922" y="4329100"/>
            <a:ext cx="8148177" cy="646331"/>
            <a:chOff x="3347863" y="2600908"/>
            <a:chExt cx="8148177" cy="646331"/>
          </a:xfrm>
        </p:grpSpPr>
        <p:sp>
          <p:nvSpPr>
            <p:cNvPr id="9" name="Rounded Rectangle 8"/>
            <p:cNvSpPr/>
            <p:nvPr/>
          </p:nvSpPr>
          <p:spPr>
            <a:xfrm>
              <a:off x="3347863" y="2600908"/>
              <a:ext cx="5731261" cy="61206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039149" y="2600908"/>
              <a:ext cx="24568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b="1" dirty="0" smtClean="0">
                  <a:solidFill>
                    <a:srgbClr val="FF0000"/>
                  </a:solidFill>
                </a:rPr>
                <a:t>Default </a:t>
              </a:r>
              <a:r>
                <a:rPr lang="fr-FR" b="1" dirty="0" err="1" smtClean="0">
                  <a:solidFill>
                    <a:srgbClr val="FF0000"/>
                  </a:solidFill>
                </a:rPr>
                <a:t>constructor</a:t>
              </a:r>
              <a:r>
                <a:rPr lang="fr-FR" b="1" dirty="0" smtClean="0">
                  <a:solidFill>
                    <a:srgbClr val="FF0000"/>
                  </a:solidFill>
                </a:rPr>
                <a:t> </a:t>
              </a:r>
            </a:p>
            <a:p>
              <a:pPr algn="ctr"/>
              <a:r>
                <a:rPr lang="fr-FR" dirty="0" err="1" smtClean="0">
                  <a:solidFill>
                    <a:srgbClr val="FF0000"/>
                  </a:solidFill>
                </a:rPr>
                <a:t>used</a:t>
              </a:r>
              <a:r>
                <a:rPr lang="fr-FR" dirty="0" smtClean="0">
                  <a:solidFill>
                    <a:srgbClr val="FF0000"/>
                  </a:solidFill>
                </a:rPr>
                <a:t> in production code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-316160" y="1277144"/>
            <a:ext cx="12241360" cy="518911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TestMethod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RenameAccount_must_UpdateAccountName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Arrange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someName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AnAccount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mockRepo.Setup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 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r.GetAccountForCustomer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.IsAny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.IsAny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&gt;()))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.Returns(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Act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sut.RenameAccount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existingAccount.CustomerId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Assert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mockRepo.Verify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r.Update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Data.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&gt;(a=&gt;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a.Title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58999" y="4104236"/>
            <a:ext cx="2236061" cy="836932"/>
            <a:chOff x="282535" y="4349135"/>
            <a:chExt cx="2236061" cy="836932"/>
          </a:xfrm>
        </p:grpSpPr>
        <p:sp>
          <p:nvSpPr>
            <p:cNvPr id="13" name="Rounded Rectangle 12"/>
            <p:cNvSpPr/>
            <p:nvPr/>
          </p:nvSpPr>
          <p:spPr>
            <a:xfrm>
              <a:off x="611560" y="4349135"/>
              <a:ext cx="1720806" cy="41404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2535" y="4785957"/>
              <a:ext cx="2236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Inject fake instance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25216"/>
            <a:ext cx="8454272" cy="3103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892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anti-pattern : </a:t>
            </a:r>
            <a:r>
              <a:rPr lang="fr-FR" b="1" dirty="0" err="1"/>
              <a:t>Bastard</a:t>
            </a:r>
            <a:r>
              <a:rPr lang="fr-FR" b="1" dirty="0"/>
              <a:t>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Paradox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Lots of efforts to </a:t>
            </a:r>
            <a:r>
              <a:rPr lang="fr-FR" dirty="0" err="1" smtClean="0"/>
              <a:t>reduce</a:t>
            </a:r>
            <a:r>
              <a:rPr lang="fr-FR" dirty="0" smtClean="0"/>
              <a:t> </a:t>
            </a:r>
            <a:r>
              <a:rPr lang="fr-FR" dirty="0" err="1" smtClean="0"/>
              <a:t>coupling</a:t>
            </a:r>
            <a:endParaRPr lang="fr-FR" dirty="0"/>
          </a:p>
          <a:p>
            <a:pPr lvl="1"/>
            <a:r>
              <a:rPr lang="fr-FR" dirty="0" smtClean="0"/>
              <a:t>… but forcing a hard-</a:t>
            </a:r>
            <a:r>
              <a:rPr lang="fr-FR" dirty="0" err="1" smtClean="0"/>
              <a:t>coded</a:t>
            </a:r>
            <a:r>
              <a:rPr lang="fr-FR" dirty="0" smtClean="0"/>
              <a:t> value</a:t>
            </a:r>
          </a:p>
          <a:p>
            <a:r>
              <a:rPr lang="fr-FR" dirty="0" smtClean="0"/>
              <a:t>Code </a:t>
            </a:r>
            <a:r>
              <a:rPr lang="fr-FR" dirty="0" err="1" smtClean="0"/>
              <a:t>just</a:t>
            </a:r>
            <a:r>
              <a:rPr lang="fr-FR" dirty="0" smtClean="0"/>
              <a:t> </a:t>
            </a:r>
            <a:r>
              <a:rPr lang="fr-FR" dirty="0" err="1" smtClean="0"/>
              <a:t>there</a:t>
            </a:r>
            <a:r>
              <a:rPr lang="fr-FR" dirty="0" smtClean="0"/>
              <a:t> for tests but not use in production</a:t>
            </a:r>
          </a:p>
          <a:p>
            <a:endParaRPr lang="fr-FR" dirty="0" smtClean="0"/>
          </a:p>
          <a:p>
            <a:endParaRPr lang="fr-FR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1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Cutting the dependency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3931"/>
            <a:ext cx="8964488" cy="329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&quot;No&quot; Symbol 4"/>
          <p:cNvSpPr/>
          <p:nvPr/>
        </p:nvSpPr>
        <p:spPr>
          <a:xfrm>
            <a:off x="4211960" y="3284984"/>
            <a:ext cx="432048" cy="432048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&quot;No&quot; Symbol 5"/>
          <p:cNvSpPr/>
          <p:nvPr/>
        </p:nvSpPr>
        <p:spPr>
          <a:xfrm>
            <a:off x="2123728" y="2276872"/>
            <a:ext cx="432048" cy="432048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68560" y="1268760"/>
            <a:ext cx="12241360" cy="297389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BaseController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readonly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ArgumentNullException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4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fr-FR" sz="1400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fr-FR" sz="14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WebPortal</a:t>
            </a:r>
            <a:r>
              <a:rPr lang="fr-FR" sz="1400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i="1" dirty="0">
              <a:ea typeface="Calibri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2880491"/>
            <a:ext cx="12241360" cy="306878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readonly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ArgumentNullException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6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UserAccountService.cs</a:t>
            </a:r>
            <a:r>
              <a:rPr lang="fr-FR" sz="1600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(Business)</a:t>
            </a:r>
            <a:endParaRPr lang="en-US" i="1" dirty="0">
              <a:ea typeface="Calibri"/>
              <a:cs typeface="Times New Roman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66913"/>
            <a:ext cx="95535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855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pattern : </a:t>
            </a:r>
            <a:r>
              <a:rPr lang="fr-FR" b="1" dirty="0" err="1" smtClean="0"/>
              <a:t>Constructor</a:t>
            </a:r>
            <a:r>
              <a:rPr lang="fr-FR" b="1" dirty="0" smtClean="0"/>
              <a:t> Injection</a:t>
            </a:r>
            <a:r>
              <a:rPr lang="fr-FR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i="1" dirty="0" err="1" smtClean="0"/>
              <a:t>Declare</a:t>
            </a:r>
            <a:r>
              <a:rPr lang="fr-FR" b="1" i="1" dirty="0" smtClean="0"/>
              <a:t> </a:t>
            </a:r>
            <a:r>
              <a:rPr lang="fr-FR" b="1" i="1" dirty="0" err="1" smtClean="0"/>
              <a:t>required</a:t>
            </a:r>
            <a:r>
              <a:rPr lang="fr-FR" b="1" i="1" dirty="0" smtClean="0"/>
              <a:t> </a:t>
            </a:r>
            <a:r>
              <a:rPr lang="fr-FR" b="1" i="1" dirty="0" err="1" smtClean="0"/>
              <a:t>dependencies</a:t>
            </a:r>
            <a:r>
              <a:rPr lang="fr-FR" b="1" i="1" dirty="0" smtClean="0"/>
              <a:t> as </a:t>
            </a:r>
            <a:r>
              <a:rPr lang="fr-FR" b="1" i="1" dirty="0" err="1" smtClean="0"/>
              <a:t>constructor</a:t>
            </a:r>
            <a:r>
              <a:rPr lang="fr-FR" b="1" i="1" dirty="0" smtClean="0"/>
              <a:t> </a:t>
            </a:r>
            <a:r>
              <a:rPr lang="fr-FR" b="1" i="1" dirty="0" err="1" smtClean="0"/>
              <a:t>parameters</a:t>
            </a:r>
            <a:endParaRPr lang="fr-FR" b="1" i="1" dirty="0" smtClean="0"/>
          </a:p>
          <a:p>
            <a:r>
              <a:rPr lang="fr-FR" dirty="0" err="1" smtClean="0"/>
              <a:t>Declarative</a:t>
            </a:r>
            <a:r>
              <a:rPr lang="fr-FR" dirty="0" smtClean="0"/>
              <a:t> and </a:t>
            </a:r>
            <a:r>
              <a:rPr lang="fr-FR" dirty="0" err="1" smtClean="0"/>
              <a:t>discoverable</a:t>
            </a:r>
            <a:endParaRPr lang="fr-FR" dirty="0" smtClean="0"/>
          </a:p>
          <a:p>
            <a:r>
              <a:rPr lang="fr-FR" dirty="0" smtClean="0"/>
              <a:t>Type-</a:t>
            </a:r>
            <a:r>
              <a:rPr lang="fr-FR" dirty="0" err="1" smtClean="0"/>
              <a:t>safe</a:t>
            </a:r>
            <a:endParaRPr lang="fr-FR" dirty="0" smtClean="0"/>
          </a:p>
          <a:p>
            <a:r>
              <a:rPr lang="fr-FR" dirty="0" err="1" smtClean="0"/>
              <a:t>Recommended</a:t>
            </a:r>
            <a:r>
              <a:rPr lang="fr-FR" dirty="0" smtClean="0"/>
              <a:t> </a:t>
            </a:r>
            <a:r>
              <a:rPr lang="fr-FR" dirty="0" err="1" smtClean="0"/>
              <a:t>approach</a:t>
            </a:r>
            <a:r>
              <a:rPr lang="fr-FR" dirty="0" smtClean="0"/>
              <a:t> in 99.9% of cases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sz="2400" dirty="0" err="1" smtClean="0"/>
              <a:t>Need</a:t>
            </a:r>
            <a:r>
              <a:rPr lang="fr-FR" sz="2400" dirty="0" smtClean="0"/>
              <a:t> </a:t>
            </a:r>
            <a:r>
              <a:rPr lang="fr-FR" sz="2400" dirty="0" err="1" smtClean="0"/>
              <a:t>Guard</a:t>
            </a:r>
            <a:r>
              <a:rPr lang="fr-FR" sz="2400" dirty="0" smtClean="0"/>
              <a:t> clause </a:t>
            </a:r>
            <a:r>
              <a:rPr lang="fr-FR" sz="2400" dirty="0" err="1" smtClean="0"/>
              <a:t>because</a:t>
            </a:r>
            <a:r>
              <a:rPr lang="fr-FR" sz="2400" dirty="0" smtClean="0"/>
              <a:t> C# </a:t>
            </a:r>
            <a:r>
              <a:rPr lang="fr-FR" sz="2400" dirty="0" err="1" smtClean="0"/>
              <a:t>does</a:t>
            </a:r>
            <a:r>
              <a:rPr lang="fr-FR" sz="2400" dirty="0" smtClean="0"/>
              <a:t> not support non-</a:t>
            </a:r>
            <a:r>
              <a:rPr lang="fr-FR" sz="2400" dirty="0" err="1" smtClean="0"/>
              <a:t>nullable</a:t>
            </a:r>
            <a:r>
              <a:rPr lang="fr-FR" sz="2400" dirty="0" smtClean="0"/>
              <a:t> </a:t>
            </a:r>
            <a:r>
              <a:rPr lang="fr-FR" sz="2400" dirty="0" err="1" smtClean="0"/>
              <a:t>reference</a:t>
            </a:r>
            <a:r>
              <a:rPr lang="fr-FR" sz="2400" dirty="0" smtClean="0"/>
              <a:t> types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2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great</a:t>
            </a:r>
            <a:r>
              <a:rPr lang="fr-FR" dirty="0" smtClean="0"/>
              <a:t> and </a:t>
            </a:r>
            <a:r>
              <a:rPr lang="fr-FR" dirty="0" err="1" smtClean="0"/>
              <a:t>everything</a:t>
            </a:r>
            <a:r>
              <a:rPr lang="fr-FR" dirty="0" smtClean="0"/>
              <a:t> </a:t>
            </a:r>
            <a:r>
              <a:rPr lang="fr-FR" dirty="0" err="1" smtClean="0"/>
              <a:t>except</a:t>
            </a:r>
            <a:r>
              <a:rPr lang="fr-FR" dirty="0" smtClean="0"/>
              <a:t>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0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viral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Composition 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66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DI aka Poor Man’s 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9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Extensibility with 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Composability</a:t>
            </a:r>
            <a:r>
              <a:rPr lang="en-US" dirty="0" smtClean="0"/>
              <a:t> </a:t>
            </a:r>
          </a:p>
          <a:p>
            <a:r>
              <a:rPr lang="en-US" dirty="0" smtClean="0"/>
              <a:t>Testability</a:t>
            </a:r>
          </a:p>
          <a:p>
            <a:r>
              <a:rPr lang="en-US" dirty="0" smtClean="0"/>
              <a:t>Decorator</a:t>
            </a:r>
          </a:p>
          <a:p>
            <a:endParaRPr lang="en-US" dirty="0"/>
          </a:p>
          <a:p>
            <a:r>
              <a:rPr lang="en-US" dirty="0" smtClean="0"/>
              <a:t>Late binding</a:t>
            </a:r>
          </a:p>
          <a:p>
            <a:endParaRPr lang="en-US" dirty="0"/>
          </a:p>
          <a:p>
            <a:r>
              <a:rPr lang="en-US" dirty="0" smtClean="0"/>
              <a:t>Examples 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4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it is about</a:t>
            </a:r>
          </a:p>
          <a:p>
            <a:pPr lvl="1"/>
            <a:r>
              <a:rPr lang="en-US" dirty="0" smtClean="0"/>
              <a:t>Dependency Injection patterns</a:t>
            </a:r>
          </a:p>
          <a:p>
            <a:pPr lvl="1"/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Common pitfalls</a:t>
            </a:r>
          </a:p>
          <a:p>
            <a:r>
              <a:rPr lang="en-US" dirty="0" smtClean="0"/>
              <a:t>What it is not about</a:t>
            </a:r>
          </a:p>
          <a:p>
            <a:pPr lvl="1"/>
            <a:r>
              <a:rPr lang="en-US" dirty="0" smtClean="0"/>
              <a:t>Specific </a:t>
            </a:r>
            <a:r>
              <a:rPr lang="en-US" dirty="0" err="1" smtClean="0"/>
              <a:t>IoC</a:t>
            </a:r>
            <a:r>
              <a:rPr lang="en-US" dirty="0" smtClean="0"/>
              <a:t>/DI Container implementations</a:t>
            </a:r>
          </a:p>
          <a:p>
            <a:r>
              <a:rPr lang="en-US" dirty="0" smtClean="0"/>
              <a:t>Pre-requisites</a:t>
            </a:r>
          </a:p>
          <a:p>
            <a:pPr lvl="1"/>
            <a:r>
              <a:rPr lang="en-US" dirty="0" smtClean="0"/>
              <a:t>OOP</a:t>
            </a:r>
          </a:p>
          <a:p>
            <a:pPr lvl="1"/>
            <a:r>
              <a:rPr lang="en-US" dirty="0" smtClean="0"/>
              <a:t>Class-based statically-typed languages</a:t>
            </a:r>
          </a:p>
          <a:p>
            <a:r>
              <a:rPr lang="en-US" dirty="0" smtClean="0"/>
              <a:t>Based on examples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it works / what it does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0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Service Locator – DI container misusage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5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Composition, but not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creation and composition</a:t>
            </a:r>
          </a:p>
          <a:p>
            <a:r>
              <a:rPr lang="en-US" dirty="0" smtClean="0"/>
              <a:t>Other important parts of DI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63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LifeTime</a:t>
            </a:r>
            <a:r>
              <a:rPr lang="en-US" dirty="0" smtClean="0"/>
              <a:t>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8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4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6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further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</a:t>
            </a:r>
            <a:r>
              <a:rPr lang="en-US" dirty="0" err="1" smtClean="0"/>
              <a:t>Seemann’s</a:t>
            </a:r>
            <a:r>
              <a:rPr lang="en-US" dirty="0" smtClean="0"/>
              <a:t> book and blog posts</a:t>
            </a:r>
          </a:p>
          <a:p>
            <a:r>
              <a:rPr lang="en-US" dirty="0" smtClean="0"/>
              <a:t>Conversation about DI in </a:t>
            </a:r>
            <a:r>
              <a:rPr lang="en-US" dirty="0" err="1" smtClean="0"/>
              <a:t>aspnet</a:t>
            </a:r>
            <a:r>
              <a:rPr lang="en-US" dirty="0" smtClean="0"/>
              <a:t> </a:t>
            </a:r>
            <a:r>
              <a:rPr lang="en-US" dirty="0" err="1" smtClean="0"/>
              <a:t>vNext</a:t>
            </a:r>
            <a:endParaRPr lang="en-US" dirty="0" smtClean="0"/>
          </a:p>
          <a:p>
            <a:r>
              <a:rPr lang="en-US" dirty="0" smtClean="0"/>
              <a:t>SOLID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521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2.bp.blogspot.com/-wFAM1wOjtSA/UrPXBNzJTsI/AAAAAAAACgk/xackmNcLQzI/s1600/Master-Yoda.opt_.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77264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10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</a:t>
            </a:r>
            <a:r>
              <a:rPr lang="en-US" dirty="0" smtClean="0"/>
              <a:t>Injection (DI)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3528" y="1534642"/>
            <a:ext cx="8424936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3200" b="1" i="1" dirty="0" err="1"/>
              <a:t>Dependency</a:t>
            </a:r>
            <a:r>
              <a:rPr lang="fr-FR" sz="3200" b="1" i="1" dirty="0"/>
              <a:t> Injection </a:t>
            </a:r>
            <a:r>
              <a:rPr lang="fr-FR" sz="3200" i="1" dirty="0" err="1"/>
              <a:t>is</a:t>
            </a:r>
            <a:r>
              <a:rPr lang="fr-FR" sz="3200" i="1" dirty="0"/>
              <a:t> a set of practices </a:t>
            </a:r>
            <a:r>
              <a:rPr lang="fr-FR" sz="3200" i="1" dirty="0" err="1"/>
              <a:t>that</a:t>
            </a:r>
            <a:r>
              <a:rPr lang="fr-FR" sz="3200" i="1" dirty="0"/>
              <a:t> </a:t>
            </a:r>
            <a:r>
              <a:rPr lang="fr-FR" sz="3200" i="1" dirty="0" err="1"/>
              <a:t>allow</a:t>
            </a:r>
            <a:r>
              <a:rPr lang="fr-FR" sz="3200" i="1" dirty="0"/>
              <a:t> to </a:t>
            </a:r>
            <a:r>
              <a:rPr lang="fr-FR" sz="3200" i="1" dirty="0" err="1"/>
              <a:t>build</a:t>
            </a:r>
            <a:r>
              <a:rPr lang="fr-FR" sz="3200" i="1" dirty="0"/>
              <a:t> </a:t>
            </a:r>
            <a:r>
              <a:rPr lang="fr-FR" sz="3200" i="1" dirty="0" err="1"/>
              <a:t>loosely</a:t>
            </a:r>
            <a:r>
              <a:rPr lang="fr-FR" sz="3200" i="1" dirty="0"/>
              <a:t> </a:t>
            </a:r>
            <a:r>
              <a:rPr lang="fr-FR" sz="3200" i="1" dirty="0" err="1"/>
              <a:t>coupled</a:t>
            </a:r>
            <a:r>
              <a:rPr lang="fr-FR" sz="3200" i="1" dirty="0"/>
              <a:t> </a:t>
            </a:r>
            <a:r>
              <a:rPr lang="fr-FR" sz="3200" i="1" dirty="0" smtClean="0"/>
              <a:t>applications</a:t>
            </a:r>
            <a:endParaRPr lang="fr-FR" sz="3200" i="1" dirty="0"/>
          </a:p>
        </p:txBody>
      </p:sp>
    </p:spTree>
    <p:extLst>
      <p:ext uri="{BB962C8B-B14F-4D97-AF65-F5344CB8AC3E}">
        <p14:creationId xmlns:p14="http://schemas.microsoft.com/office/powerpoint/2010/main" val="230619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</a:t>
            </a:r>
            <a:r>
              <a:rPr lang="en-US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996952"/>
            <a:ext cx="4038600" cy="3129211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fr-FR" dirty="0" err="1" smtClean="0"/>
              <a:t>It’s</a:t>
            </a:r>
            <a:r>
              <a:rPr lang="fr-FR" dirty="0" smtClean="0"/>
              <a:t> NOT : </a:t>
            </a:r>
          </a:p>
          <a:p>
            <a:pPr lvl="1"/>
            <a:r>
              <a:rPr lang="fr-FR" dirty="0"/>
              <a:t>A</a:t>
            </a:r>
            <a:r>
              <a:rPr lang="fr-FR" dirty="0" smtClean="0"/>
              <a:t> </a:t>
            </a:r>
            <a:r>
              <a:rPr lang="fr-FR" dirty="0" err="1" smtClean="0"/>
              <a:t>library</a:t>
            </a:r>
            <a:endParaRPr lang="fr-FR" dirty="0" smtClean="0"/>
          </a:p>
          <a:p>
            <a:pPr lvl="1"/>
            <a:r>
              <a:rPr lang="fr-FR" dirty="0" smtClean="0"/>
              <a:t>A </a:t>
            </a:r>
            <a:r>
              <a:rPr lang="fr-FR" dirty="0" err="1" smtClean="0"/>
              <a:t>framework</a:t>
            </a:r>
            <a:endParaRPr lang="fr-FR" dirty="0" smtClean="0"/>
          </a:p>
          <a:p>
            <a:pPr lvl="1"/>
            <a:r>
              <a:rPr lang="fr-FR" dirty="0"/>
              <a:t>A</a:t>
            </a:r>
            <a:r>
              <a:rPr lang="fr-FR" dirty="0" smtClean="0"/>
              <a:t> </a:t>
            </a:r>
            <a:r>
              <a:rPr lang="fr-FR" dirty="0" err="1" smtClean="0"/>
              <a:t>tool</a:t>
            </a:r>
            <a:endParaRPr lang="fr-FR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2996952"/>
            <a:ext cx="4038600" cy="3129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It IS : </a:t>
            </a:r>
          </a:p>
          <a:p>
            <a:pPr>
              <a:buFontTx/>
              <a:buChar char="-"/>
            </a:pPr>
            <a:r>
              <a:rPr lang="fr-FR" sz="2400" dirty="0" smtClean="0"/>
              <a:t>A </a:t>
            </a:r>
            <a:r>
              <a:rPr lang="fr-FR" sz="2400" dirty="0" err="1" smtClean="0"/>
              <a:t>way</a:t>
            </a:r>
            <a:r>
              <a:rPr lang="fr-FR" sz="2400" dirty="0" smtClean="0"/>
              <a:t> of </a:t>
            </a:r>
            <a:r>
              <a:rPr lang="fr-FR" sz="2400" dirty="0" err="1" smtClean="0"/>
              <a:t>thinking</a:t>
            </a:r>
            <a:endParaRPr lang="fr-FR" sz="2400" dirty="0"/>
          </a:p>
          <a:p>
            <a:pPr>
              <a:buFontTx/>
              <a:buChar char="-"/>
            </a:pPr>
            <a:r>
              <a:rPr lang="fr-FR" sz="2400" dirty="0" smtClean="0"/>
              <a:t>A </a:t>
            </a:r>
            <a:r>
              <a:rPr lang="fr-FR" sz="2400" dirty="0" err="1"/>
              <a:t>way</a:t>
            </a:r>
            <a:r>
              <a:rPr lang="fr-FR" sz="2400" dirty="0"/>
              <a:t> of </a:t>
            </a:r>
            <a:r>
              <a:rPr lang="fr-FR" sz="2400" dirty="0" err="1"/>
              <a:t>designing</a:t>
            </a:r>
            <a:r>
              <a:rPr lang="fr-FR" sz="2400" dirty="0"/>
              <a:t> </a:t>
            </a:r>
            <a:r>
              <a:rPr lang="fr-FR" sz="2400" dirty="0" smtClean="0"/>
              <a:t>code</a:t>
            </a:r>
          </a:p>
          <a:p>
            <a:pPr>
              <a:buFontTx/>
              <a:buChar char="-"/>
            </a:pPr>
            <a:r>
              <a:rPr lang="fr-FR" sz="2400" dirty="0" smtClean="0"/>
              <a:t>General </a:t>
            </a:r>
            <a:r>
              <a:rPr lang="fr-FR" sz="2400" dirty="0" smtClean="0"/>
              <a:t>guidelines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23528" y="1534642"/>
            <a:ext cx="8424936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3200" b="1" i="1" dirty="0" err="1"/>
              <a:t>Dependency</a:t>
            </a:r>
            <a:r>
              <a:rPr lang="fr-FR" sz="3200" b="1" i="1" dirty="0"/>
              <a:t> Injection</a:t>
            </a:r>
            <a:r>
              <a:rPr lang="fr-FR" sz="3200" i="1" dirty="0"/>
              <a:t> </a:t>
            </a:r>
            <a:r>
              <a:rPr lang="fr-FR" sz="3200" i="1" dirty="0" err="1"/>
              <a:t>is</a:t>
            </a:r>
            <a:r>
              <a:rPr lang="fr-FR" sz="3200" i="1" dirty="0"/>
              <a:t> a </a:t>
            </a:r>
            <a:r>
              <a:rPr lang="fr-FR" sz="3200" b="1" i="1" dirty="0"/>
              <a:t>set of practices</a:t>
            </a:r>
            <a:r>
              <a:rPr lang="fr-FR" sz="3200" i="1" dirty="0"/>
              <a:t> </a:t>
            </a:r>
            <a:r>
              <a:rPr lang="fr-FR" sz="3200" i="1" dirty="0" err="1"/>
              <a:t>that</a:t>
            </a:r>
            <a:r>
              <a:rPr lang="fr-FR" sz="3200" i="1" dirty="0"/>
              <a:t> </a:t>
            </a:r>
            <a:r>
              <a:rPr lang="fr-FR" sz="3200" i="1" dirty="0" err="1"/>
              <a:t>allow</a:t>
            </a:r>
            <a:r>
              <a:rPr lang="fr-FR" sz="3200" i="1" dirty="0"/>
              <a:t> to </a:t>
            </a:r>
            <a:r>
              <a:rPr lang="fr-FR" sz="3200" i="1" dirty="0" err="1"/>
              <a:t>build</a:t>
            </a:r>
            <a:r>
              <a:rPr lang="fr-FR" sz="3200" i="1" dirty="0"/>
              <a:t> </a:t>
            </a:r>
            <a:r>
              <a:rPr lang="fr-FR" sz="3200" i="1" dirty="0" err="1"/>
              <a:t>loosely</a:t>
            </a:r>
            <a:r>
              <a:rPr lang="fr-FR" sz="3200" i="1" dirty="0"/>
              <a:t> </a:t>
            </a:r>
            <a:r>
              <a:rPr lang="fr-FR" sz="3200" i="1" dirty="0" err="1"/>
              <a:t>coupled</a:t>
            </a:r>
            <a:r>
              <a:rPr lang="fr-FR" sz="3200" i="1" dirty="0"/>
              <a:t> </a:t>
            </a:r>
            <a:r>
              <a:rPr lang="fr-FR" sz="3200" i="1" dirty="0" smtClean="0"/>
              <a:t>applications</a:t>
            </a:r>
            <a:endParaRPr lang="fr-FR" sz="3200" i="1" dirty="0"/>
          </a:p>
        </p:txBody>
      </p:sp>
    </p:spTree>
    <p:extLst>
      <p:ext uri="{BB962C8B-B14F-4D97-AF65-F5344CB8AC3E}">
        <p14:creationId xmlns:p14="http://schemas.microsoft.com/office/powerpoint/2010/main" val="162703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</a:t>
            </a:r>
            <a:r>
              <a:rPr lang="en-US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964085"/>
            <a:ext cx="4038600" cy="3417243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fr-FR" dirty="0" smtClean="0"/>
              <a:t>Small components …</a:t>
            </a:r>
          </a:p>
          <a:p>
            <a:pPr>
              <a:buFontTx/>
              <a:buChar char="-"/>
            </a:pPr>
            <a:r>
              <a:rPr lang="fr-FR" dirty="0" smtClean="0"/>
              <a:t>Independent</a:t>
            </a:r>
          </a:p>
          <a:p>
            <a:pPr>
              <a:buFontTx/>
              <a:buChar char="-"/>
            </a:pPr>
            <a:r>
              <a:rPr lang="fr-FR" dirty="0" err="1" smtClean="0"/>
              <a:t>Reusable</a:t>
            </a: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Interchangeable</a:t>
            </a:r>
          </a:p>
          <a:p>
            <a:pPr marL="0" indent="0">
              <a:buNone/>
            </a:pPr>
            <a:r>
              <a:rPr lang="fr-FR" dirty="0" smtClean="0"/>
              <a:t>… </a:t>
            </a:r>
            <a:r>
              <a:rPr lang="fr-FR" dirty="0" err="1"/>
              <a:t>p</a:t>
            </a:r>
            <a:r>
              <a:rPr lang="fr-FR" dirty="0" err="1" smtClean="0"/>
              <a:t>lugged</a:t>
            </a:r>
            <a:r>
              <a:rPr lang="fr-FR" dirty="0" smtClean="0"/>
              <a:t> </a:t>
            </a:r>
            <a:r>
              <a:rPr lang="fr-FR" dirty="0" err="1" smtClean="0"/>
              <a:t>together</a:t>
            </a:r>
            <a:r>
              <a:rPr lang="fr-FR" dirty="0" smtClean="0"/>
              <a:t> to </a:t>
            </a:r>
            <a:r>
              <a:rPr lang="fr-FR" dirty="0" err="1" smtClean="0"/>
              <a:t>form</a:t>
            </a:r>
            <a:r>
              <a:rPr lang="fr-FR" dirty="0" smtClean="0"/>
              <a:t> a </a:t>
            </a:r>
            <a:r>
              <a:rPr lang="fr-FR" dirty="0" err="1" smtClean="0"/>
              <a:t>bigger</a:t>
            </a:r>
            <a:r>
              <a:rPr lang="fr-FR" dirty="0" smtClean="0"/>
              <a:t> system</a:t>
            </a:r>
          </a:p>
          <a:p>
            <a:pPr lvl="1"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endParaRPr lang="fr-FR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2964085"/>
            <a:ext cx="4038600" cy="3417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Benefits : </a:t>
            </a:r>
          </a:p>
          <a:p>
            <a:pPr>
              <a:buFontTx/>
              <a:buChar char="-"/>
            </a:pPr>
            <a:r>
              <a:rPr lang="en-US" dirty="0" smtClean="0"/>
              <a:t>Small classes with single responsibility</a:t>
            </a:r>
          </a:p>
          <a:p>
            <a:pPr>
              <a:buFontTx/>
              <a:buChar char="-"/>
            </a:pPr>
            <a:r>
              <a:rPr lang="en-US" dirty="0" smtClean="0"/>
              <a:t>Easier maintenance</a:t>
            </a:r>
          </a:p>
          <a:p>
            <a:pPr>
              <a:buFontTx/>
              <a:buChar char="-"/>
            </a:pPr>
            <a:r>
              <a:rPr lang="en-US" dirty="0" smtClean="0"/>
              <a:t>Extensibility</a:t>
            </a:r>
          </a:p>
          <a:p>
            <a:pPr>
              <a:buFontTx/>
              <a:buChar char="-"/>
            </a:pPr>
            <a:r>
              <a:rPr lang="en-US" dirty="0" smtClean="0"/>
              <a:t>Testable by definition</a:t>
            </a:r>
          </a:p>
          <a:p>
            <a:pPr>
              <a:buFontTx/>
              <a:buChar char="-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23528" y="1534642"/>
            <a:ext cx="8424936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3200" b="1" i="1" dirty="0" err="1"/>
              <a:t>Dependency</a:t>
            </a:r>
            <a:r>
              <a:rPr lang="fr-FR" sz="3200" b="1" i="1" dirty="0"/>
              <a:t> Injection</a:t>
            </a:r>
            <a:r>
              <a:rPr lang="fr-FR" sz="3200" i="1" dirty="0"/>
              <a:t> </a:t>
            </a:r>
            <a:r>
              <a:rPr lang="fr-FR" sz="3200" i="1" dirty="0" err="1"/>
              <a:t>is</a:t>
            </a:r>
            <a:r>
              <a:rPr lang="fr-FR" sz="3200" i="1" dirty="0"/>
              <a:t> a set of practices </a:t>
            </a:r>
            <a:r>
              <a:rPr lang="fr-FR" sz="3200" i="1" dirty="0" err="1"/>
              <a:t>that</a:t>
            </a:r>
            <a:r>
              <a:rPr lang="fr-FR" sz="3200" i="1" dirty="0"/>
              <a:t> </a:t>
            </a:r>
            <a:r>
              <a:rPr lang="fr-FR" sz="3200" i="1" dirty="0" err="1"/>
              <a:t>allow</a:t>
            </a:r>
            <a:r>
              <a:rPr lang="fr-FR" sz="3200" i="1" dirty="0"/>
              <a:t> to </a:t>
            </a:r>
            <a:r>
              <a:rPr lang="fr-FR" sz="3200" i="1" dirty="0" err="1"/>
              <a:t>build</a:t>
            </a:r>
            <a:r>
              <a:rPr lang="fr-FR" sz="3200" i="1" dirty="0"/>
              <a:t> </a:t>
            </a:r>
            <a:r>
              <a:rPr lang="fr-FR" sz="3200" b="1" i="1" dirty="0" err="1"/>
              <a:t>loosely</a:t>
            </a:r>
            <a:r>
              <a:rPr lang="fr-FR" sz="3200" b="1" i="1" dirty="0"/>
              <a:t> </a:t>
            </a:r>
            <a:r>
              <a:rPr lang="fr-FR" sz="3200" b="1" i="1" dirty="0" err="1"/>
              <a:t>coupled</a:t>
            </a:r>
            <a:r>
              <a:rPr lang="fr-FR" sz="3200" b="1" i="1" dirty="0"/>
              <a:t> </a:t>
            </a:r>
            <a:r>
              <a:rPr lang="fr-FR" sz="3200" b="1" i="1" dirty="0" smtClean="0"/>
              <a:t>applications</a:t>
            </a:r>
            <a:endParaRPr lang="fr-FR" sz="3200" b="1" i="1" dirty="0"/>
          </a:p>
        </p:txBody>
      </p:sp>
    </p:spTree>
    <p:extLst>
      <p:ext uri="{BB962C8B-B14F-4D97-AF65-F5344CB8AC3E}">
        <p14:creationId xmlns:p14="http://schemas.microsoft.com/office/powerpoint/2010/main" val="266093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Loosely coupled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Independent components</a:t>
            </a:r>
          </a:p>
          <a:p>
            <a:r>
              <a:rPr lang="en-US" dirty="0" smtClean="0"/>
              <a:t>Reusable</a:t>
            </a:r>
          </a:p>
          <a:p>
            <a:r>
              <a:rPr lang="en-US" dirty="0" smtClean="0"/>
              <a:t>Interchangeable</a:t>
            </a:r>
          </a:p>
          <a:p>
            <a:r>
              <a:rPr lang="en-US" dirty="0" smtClean="0"/>
              <a:t>Glued together to form a bigger system</a:t>
            </a:r>
          </a:p>
          <a:p>
            <a:r>
              <a:rPr lang="en-US" dirty="0" smtClean="0"/>
              <a:t> TODO: image ? Big containing application + components that do not really know each other’s internals</a:t>
            </a:r>
          </a:p>
          <a:p>
            <a:r>
              <a:rPr lang="en-US" dirty="0" smtClean="0"/>
              <a:t>Ultimate goal : </a:t>
            </a:r>
          </a:p>
          <a:p>
            <a:pPr lvl="1"/>
            <a:r>
              <a:rPr lang="en-US" dirty="0" smtClean="0"/>
              <a:t>Maintainability : change should impact only a module</a:t>
            </a:r>
          </a:p>
          <a:p>
            <a:pPr lvl="1"/>
            <a:r>
              <a:rPr lang="en-US" dirty="0" smtClean="0"/>
              <a:t>Make the system evolve without pain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10914</TotalTime>
  <Words>1317</Words>
  <Application>Microsoft Office PowerPoint</Application>
  <PresentationFormat>On-screen Show (4:3)</PresentationFormat>
  <Paragraphs>430</Paragraphs>
  <Slides>37</Slides>
  <Notes>11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PowerPoint Presentation</vt:lpstr>
      <vt:lpstr>Dependency Injection,  the right way</vt:lpstr>
      <vt:lpstr>This talk</vt:lpstr>
      <vt:lpstr>PowerPoint Presentation</vt:lpstr>
      <vt:lpstr>Dependency Injection</vt:lpstr>
      <vt:lpstr>Dependency Injection (DI)</vt:lpstr>
      <vt:lpstr>Dependency Injection</vt:lpstr>
      <vt:lpstr>Dependency Injection</vt:lpstr>
      <vt:lpstr>Loosely coupled code</vt:lpstr>
      <vt:lpstr>From Tightly to Loosely Coupled</vt:lpstr>
      <vt:lpstr>Example : Boring Bank™ System</vt:lpstr>
      <vt:lpstr>Starting from scratch</vt:lpstr>
      <vt:lpstr>Tightly-coupled code</vt:lpstr>
      <vt:lpstr>Separation of Concerns</vt:lpstr>
      <vt:lpstr>PowerPoint Presentation</vt:lpstr>
      <vt:lpstr>PowerPoint Presentation</vt:lpstr>
      <vt:lpstr>anti-pattern : Control Freak</vt:lpstr>
      <vt:lpstr>Unit tests as a Coupling Detector</vt:lpstr>
      <vt:lpstr>Making it testable - Properties</vt:lpstr>
      <vt:lpstr>Programming to an interface</vt:lpstr>
      <vt:lpstr>pattern : Property Injection</vt:lpstr>
      <vt:lpstr>Making it more explicit - Constructor</vt:lpstr>
      <vt:lpstr>anti-pattern : Bastard Injection</vt:lpstr>
      <vt:lpstr>Cutting the dependency chain</vt:lpstr>
      <vt:lpstr>pattern : Constructor Injection </vt:lpstr>
      <vt:lpstr>This is great and everything except …</vt:lpstr>
      <vt:lpstr>It’s viral !</vt:lpstr>
      <vt:lpstr>Pure DI aka Poor Man’s DI</vt:lpstr>
      <vt:lpstr>Extensibility with DI</vt:lpstr>
      <vt:lpstr>DI Container</vt:lpstr>
      <vt:lpstr>Service Locator – DI container misusage</vt:lpstr>
      <vt:lpstr>Composition, but not only</vt:lpstr>
      <vt:lpstr>LifeTime Management</vt:lpstr>
      <vt:lpstr>Interception</vt:lpstr>
      <vt:lpstr>Conclusion</vt:lpstr>
      <vt:lpstr>Remember</vt:lpstr>
      <vt:lpstr>Going further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tibal</dc:creator>
  <cp:lastModifiedBy>tibal</cp:lastModifiedBy>
  <cp:revision>56</cp:revision>
  <dcterms:created xsi:type="dcterms:W3CDTF">2014-10-13T06:05:26Z</dcterms:created>
  <dcterms:modified xsi:type="dcterms:W3CDTF">2014-10-20T20:29:01Z</dcterms:modified>
</cp:coreProperties>
</file>