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75" r:id="rId6"/>
    <p:sldId id="259" r:id="rId7"/>
    <p:sldId id="258" r:id="rId8"/>
    <p:sldId id="261" r:id="rId9"/>
    <p:sldId id="260" r:id="rId10"/>
    <p:sldId id="266" r:id="rId11"/>
    <p:sldId id="272" r:id="rId12"/>
    <p:sldId id="284" r:id="rId13"/>
    <p:sldId id="285" r:id="rId14"/>
    <p:sldId id="286" r:id="rId15"/>
    <p:sldId id="287" r:id="rId16"/>
    <p:sldId id="268" r:id="rId17"/>
    <p:sldId id="273" r:id="rId18"/>
    <p:sldId id="280" r:id="rId19"/>
    <p:sldId id="281" r:id="rId20"/>
    <p:sldId id="282" r:id="rId21"/>
    <p:sldId id="283" r:id="rId22"/>
    <p:sldId id="267" r:id="rId23"/>
    <p:sldId id="274" r:id="rId24"/>
    <p:sldId id="276" r:id="rId25"/>
    <p:sldId id="277" r:id="rId26"/>
    <p:sldId id="278" r:id="rId2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https://www.nature.com/articles/s41586-018-0414-6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1122680"/>
            <a:ext cx="9474200" cy="2387600"/>
          </a:xfrm>
        </p:spPr>
        <p:txBody>
          <a:bodyPr/>
          <a:p>
            <a:r>
              <a:rPr lang="en-US" sz="5400"/>
              <a:t>RNA velocity of </a:t>
            </a:r>
            <a:r>
              <a:rPr lang="en-US" sz="5400">
                <a:solidFill>
                  <a:srgbClr val="FF0000"/>
                </a:solidFill>
              </a:rPr>
              <a:t>single</a:t>
            </a:r>
            <a:r>
              <a:rPr lang="en-US" sz="5400"/>
              <a:t> cells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2"/>
          <p:cNvPicPr>
            <a:picLocks noChangeAspect="1"/>
          </p:cNvPicPr>
          <p:nvPr/>
        </p:nvPicPr>
        <p:blipFill>
          <a:blip r:embed="rId1"/>
          <a:srcRect l="36005" b="65545"/>
          <a:stretch>
            <a:fillRect/>
          </a:stretch>
        </p:blipFill>
        <p:spPr>
          <a:xfrm>
            <a:off x="1499235" y="1691005"/>
            <a:ext cx="9037955" cy="4812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1400" y="5906770"/>
            <a:ext cx="3145790" cy="5962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2730" y="650303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Phase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757795" y="6426835"/>
            <a:ext cx="241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unspliced residual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377950" y="6261735"/>
            <a:ext cx="241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spliced expression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7635" y="458533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induced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350" y="274383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repressed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2"/>
          <p:cNvPicPr>
            <a:picLocks noChangeAspect="1"/>
          </p:cNvPicPr>
          <p:nvPr/>
        </p:nvPicPr>
        <p:blipFill>
          <a:blip r:embed="rId1"/>
          <a:srcRect t="27495" r="55993" b="35811"/>
          <a:stretch>
            <a:fillRect/>
          </a:stretch>
        </p:blipFill>
        <p:spPr>
          <a:xfrm>
            <a:off x="2495550" y="1825625"/>
            <a:ext cx="5981065" cy="4932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77200" y="1825625"/>
            <a:ext cx="656590" cy="5962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2"/>
          <p:cNvPicPr>
            <a:picLocks noChangeAspect="1"/>
          </p:cNvPicPr>
          <p:nvPr/>
        </p:nvPicPr>
        <p:blipFill>
          <a:blip r:embed="rId1"/>
          <a:srcRect l="47859" t="30192" b="35511"/>
          <a:stretch>
            <a:fillRect/>
          </a:stretch>
        </p:blipFill>
        <p:spPr>
          <a:xfrm>
            <a:off x="2228850" y="1825625"/>
            <a:ext cx="7552690" cy="4912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7700" y="1825625"/>
            <a:ext cx="3145790" cy="5962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2"/>
          <p:cNvPicPr>
            <a:picLocks noChangeAspect="1"/>
          </p:cNvPicPr>
          <p:nvPr/>
        </p:nvPicPr>
        <p:blipFill>
          <a:blip r:embed="rId1"/>
          <a:srcRect t="64579"/>
          <a:stretch>
            <a:fillRect/>
          </a:stretch>
        </p:blipFill>
        <p:spPr>
          <a:xfrm>
            <a:off x="132715" y="2151380"/>
            <a:ext cx="11925935" cy="4177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RNA velocity field describes fate decisions of major neural lineages in the hippocampus</a:t>
            </a:r>
            <a:endParaRPr lang="en-US" sz="4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3"/>
          <p:cNvPicPr>
            <a:picLocks noChangeAspect="1"/>
          </p:cNvPicPr>
          <p:nvPr/>
        </p:nvPicPr>
        <p:blipFill>
          <a:blip r:embed="rId1"/>
          <a:srcRect r="78515" b="49596"/>
          <a:stretch>
            <a:fillRect/>
          </a:stretch>
        </p:blipFill>
        <p:spPr>
          <a:xfrm>
            <a:off x="1790700" y="1825625"/>
            <a:ext cx="4418965" cy="46539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61250" y="2432050"/>
            <a:ext cx="1351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PCA</a:t>
            </a:r>
            <a:endParaRPr lang="en-US" altLang="en-US"/>
          </a:p>
          <a:p>
            <a:r>
              <a:rPr lang="en-US" altLang="en-US"/>
              <a:t>Single cell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3"/>
          <p:cNvPicPr>
            <a:picLocks noChangeAspect="1"/>
          </p:cNvPicPr>
          <p:nvPr/>
        </p:nvPicPr>
        <p:blipFill>
          <a:blip r:embed="rId1"/>
          <a:srcRect l="21336" t="-99" r="43695" b="48935"/>
          <a:stretch>
            <a:fillRect/>
          </a:stretch>
        </p:blipFill>
        <p:spPr>
          <a:xfrm>
            <a:off x="590550" y="1715770"/>
            <a:ext cx="6960870" cy="4572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489950" y="2813050"/>
            <a:ext cx="20072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Pre-OPC -&gt; OPC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Pdgfra induced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403350" y="641985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Phase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181350" y="6419850"/>
            <a:ext cx="241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unspliced residual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492750" y="6419850"/>
            <a:ext cx="241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spliced expression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3"/>
          <p:cNvPicPr>
            <a:picLocks noChangeAspect="1"/>
          </p:cNvPicPr>
          <p:nvPr/>
        </p:nvPicPr>
        <p:blipFill>
          <a:blip r:embed="rId1"/>
          <a:srcRect l="55119" t="-99"/>
          <a:stretch>
            <a:fillRect/>
          </a:stretch>
        </p:blipFill>
        <p:spPr>
          <a:xfrm>
            <a:off x="1085850" y="1825625"/>
            <a:ext cx="4874895" cy="48806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00950" y="2609850"/>
            <a:ext cx="3565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Maekov walk find tip and root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3"/>
          <p:cNvPicPr>
            <a:picLocks noChangeAspect="1"/>
          </p:cNvPicPr>
          <p:nvPr/>
        </p:nvPicPr>
        <p:blipFill>
          <a:blip r:embed="rId1"/>
          <a:srcRect t="52055" r="73329"/>
          <a:stretch>
            <a:fillRect/>
          </a:stretch>
        </p:blipFill>
        <p:spPr>
          <a:xfrm>
            <a:off x="3270885" y="1914525"/>
            <a:ext cx="5650865" cy="45599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3"/>
          <p:cNvPicPr>
            <a:picLocks noChangeAspect="1"/>
          </p:cNvPicPr>
          <p:nvPr/>
        </p:nvPicPr>
        <p:blipFill>
          <a:blip r:embed="rId1"/>
          <a:srcRect l="26819" t="50404" r="44733"/>
          <a:stretch>
            <a:fillRect/>
          </a:stretch>
        </p:blipFill>
        <p:spPr>
          <a:xfrm>
            <a:off x="3511550" y="1798955"/>
            <a:ext cx="603059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unspliced / spliced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4400"/>
              <a:t>cellular dynamics</a:t>
            </a:r>
            <a:endParaRPr lang="en-US" altLang="en-US" sz="4400"/>
          </a:p>
          <a:p>
            <a:r>
              <a:rPr lang="en-US" altLang="en-US" sz="4400"/>
              <a:t>cell differentation</a:t>
            </a:r>
            <a:endParaRPr lang="en-US" altLang="en-US" sz="4400"/>
          </a:p>
          <a:p>
            <a:r>
              <a:rPr lang="en-US" altLang="en-US" sz="4400"/>
              <a:t>lineage decision</a:t>
            </a:r>
            <a:endParaRPr lang="en-US" altLang="en-US" sz="4400"/>
          </a:p>
          <a:p>
            <a:r>
              <a:rPr lang="en-US" altLang="en-US" sz="4400"/>
              <a:t>apply to human</a:t>
            </a:r>
            <a:endParaRPr lang="en-US" altLang="en-US"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Kinetics of transcription during human embryonic glutamatergic neurogenesis</a:t>
            </a:r>
            <a:endParaRPr lang="en-US" sz="4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4"/>
          <p:cNvPicPr>
            <a:picLocks noChangeAspect="1"/>
          </p:cNvPicPr>
          <p:nvPr/>
        </p:nvPicPr>
        <p:blipFill>
          <a:blip r:embed="rId1"/>
          <a:srcRect r="25401" b="65088"/>
          <a:stretch>
            <a:fillRect/>
          </a:stretch>
        </p:blipFill>
        <p:spPr>
          <a:xfrm>
            <a:off x="3536315" y="1584960"/>
            <a:ext cx="7164705" cy="52279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6050" y="3028950"/>
            <a:ext cx="3390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human neuronal lineage</a:t>
            </a:r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confirm predicted expression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4"/>
          <p:cNvPicPr>
            <a:picLocks noChangeAspect="1"/>
          </p:cNvPicPr>
          <p:nvPr/>
        </p:nvPicPr>
        <p:blipFill>
          <a:blip r:embed="rId1"/>
          <a:srcRect l="74599" t="-63" b="66919"/>
          <a:stretch>
            <a:fillRect/>
          </a:stretch>
        </p:blipFill>
        <p:spPr>
          <a:xfrm>
            <a:off x="838200" y="1691005"/>
            <a:ext cx="2426335" cy="4935220"/>
          </a:xfrm>
          <a:prstGeom prst="rect">
            <a:avLst/>
          </a:prstGeom>
        </p:spPr>
      </p:pic>
      <p:pic>
        <p:nvPicPr>
          <p:cNvPr id="8" name="Picture 7" descr="fig4"/>
          <p:cNvPicPr>
            <a:picLocks noChangeAspect="1"/>
          </p:cNvPicPr>
          <p:nvPr/>
        </p:nvPicPr>
        <p:blipFill>
          <a:blip r:embed="rId1"/>
          <a:srcRect l="74796" t="32102" b="35859"/>
          <a:stretch>
            <a:fillRect/>
          </a:stretch>
        </p:blipFill>
        <p:spPr>
          <a:xfrm>
            <a:off x="3264535" y="1691005"/>
            <a:ext cx="2489835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4"/>
          <p:cNvPicPr>
            <a:picLocks noChangeAspect="1"/>
          </p:cNvPicPr>
          <p:nvPr/>
        </p:nvPicPr>
        <p:blipFill>
          <a:blip r:embed="rId1"/>
          <a:srcRect t="35101" r="26188" b="35669"/>
          <a:stretch>
            <a:fillRect/>
          </a:stretch>
        </p:blipFill>
        <p:spPr>
          <a:xfrm>
            <a:off x="2470150" y="1825625"/>
            <a:ext cx="7846695" cy="48444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unsplice preceded splice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4"/>
          <p:cNvPicPr>
            <a:picLocks noChangeAspect="1"/>
          </p:cNvPicPr>
          <p:nvPr/>
        </p:nvPicPr>
        <p:blipFill>
          <a:blip r:embed="rId1"/>
          <a:srcRect t="64394"/>
          <a:stretch>
            <a:fillRect/>
          </a:stretch>
        </p:blipFill>
        <p:spPr>
          <a:xfrm>
            <a:off x="2051050" y="1825625"/>
            <a:ext cx="8372475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Balance between unspliced and spliced mRNAs is predictive of cellular state progression</a:t>
            </a:r>
            <a:endParaRPr lang="en-US" sz="4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1"/>
          <p:cNvPicPr>
            <a:picLocks noChangeAspect="1"/>
          </p:cNvPicPr>
          <p:nvPr/>
        </p:nvPicPr>
        <p:blipFill>
          <a:blip r:embed="rId1"/>
          <a:srcRect r="64770" b="47550"/>
          <a:stretch>
            <a:fillRect/>
          </a:stretch>
        </p:blipFill>
        <p:spPr>
          <a:xfrm>
            <a:off x="311150" y="1691005"/>
            <a:ext cx="7443470" cy="49377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589520" y="2584450"/>
            <a:ext cx="376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~20% reads: unspliced intronic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589520" y="3168650"/>
            <a:ext cx="3274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correlate with exonic reads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754620" y="5403850"/>
            <a:ext cx="4011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confirm: metabolic labelling STRT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754620" y="4171950"/>
            <a:ext cx="3221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unspliced precursor mRNA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fig1"/>
          <p:cNvPicPr>
            <a:picLocks noChangeAspect="1"/>
          </p:cNvPicPr>
          <p:nvPr>
            <p:ph idx="1"/>
          </p:nvPr>
        </p:nvPicPr>
        <p:blipFill>
          <a:blip r:embed="rId1"/>
          <a:srcRect l="34333" t="-266" r="491" b="48920"/>
          <a:stretch>
            <a:fillRect/>
          </a:stretch>
        </p:blipFill>
        <p:spPr>
          <a:xfrm>
            <a:off x="482600" y="1957705"/>
            <a:ext cx="10794365" cy="3789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59800" y="5480050"/>
            <a:ext cx="2565400" cy="355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15950" y="6089650"/>
            <a:ext cx="1043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upregulation: u</a:t>
            </a:r>
            <a:r>
              <a:rPr lang="en-US" altLang="en-US">
                <a:latin typeface="东文宋体" charset="0"/>
                <a:cs typeface="东文宋体" charset="0"/>
              </a:rPr>
              <a:t>↑ ，s↑</a:t>
            </a:r>
            <a:endParaRPr lang="en-US" altLang="en-US">
              <a:latin typeface="东文宋体" charset="0"/>
              <a:cs typeface="东文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5125"/>
            <a:ext cx="11365865" cy="1325880"/>
          </a:xfrm>
        </p:spPr>
        <p:txBody>
          <a:bodyPr/>
          <a:p>
            <a:r>
              <a:rPr lang="en-US" altLang="en-US" sz="2800">
                <a:sym typeface="+mn-ea"/>
              </a:rPr>
              <a:t>unspliced RNA predictes spliced mRNA at the next time point</a:t>
            </a:r>
            <a:endParaRPr lang="en-US" altLang="en-US" sz="2800">
              <a:sym typeface="+mn-ea"/>
            </a:endParaRPr>
          </a:p>
        </p:txBody>
      </p:sp>
      <p:pic>
        <p:nvPicPr>
          <p:cNvPr id="4" name="Content Placeholder 3" descr="fig1"/>
          <p:cNvPicPr>
            <a:picLocks noChangeAspect="1"/>
          </p:cNvPicPr>
          <p:nvPr>
            <p:ph idx="1"/>
          </p:nvPr>
        </p:nvPicPr>
        <p:blipFill>
          <a:blip r:embed="rId1"/>
          <a:srcRect t="52153" r="72511"/>
          <a:stretch>
            <a:fillRect/>
          </a:stretch>
        </p:blipFill>
        <p:spPr>
          <a:xfrm>
            <a:off x="2837815" y="1691005"/>
            <a:ext cx="6255385" cy="4851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6910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645150" y="2012950"/>
            <a:ext cx="685800" cy="3784600"/>
          </a:xfrm>
          <a:prstGeom prst="rect">
            <a:avLst/>
          </a:prstGeom>
          <a:noFill/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3050" y="5822950"/>
            <a:ext cx="220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三羧酸循环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fig1"/>
          <p:cNvPicPr>
            <a:picLocks noChangeAspect="1"/>
          </p:cNvPicPr>
          <p:nvPr>
            <p:ph idx="1"/>
          </p:nvPr>
        </p:nvPicPr>
        <p:blipFill>
          <a:blip r:embed="rId1"/>
          <a:srcRect l="30726" t="47606"/>
          <a:stretch>
            <a:fillRect/>
          </a:stretch>
        </p:blipFill>
        <p:spPr>
          <a:xfrm>
            <a:off x="307340" y="2068830"/>
            <a:ext cx="11577320" cy="3901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2900" y="2068830"/>
            <a:ext cx="2565400" cy="355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62050" y="1911350"/>
            <a:ext cx="2197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i="1"/>
              <a:t>Fgf1</a:t>
            </a:r>
            <a:endParaRPr lang="en-US" altLang="en-US" sz="2800" i="1"/>
          </a:p>
        </p:txBody>
      </p:sp>
      <p:sp>
        <p:nvSpPr>
          <p:cNvPr id="7" name="Text Box 6"/>
          <p:cNvSpPr txBox="1"/>
          <p:nvPr/>
        </p:nvSpPr>
        <p:spPr>
          <a:xfrm>
            <a:off x="5289550" y="1985645"/>
            <a:ext cx="2197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i="1"/>
              <a:t>Cbs</a:t>
            </a:r>
            <a:endParaRPr lang="en-US" altLang="en-US" sz="28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RNA velocity recapitulates dynamics of chromaffin cell differentiation</a:t>
            </a:r>
            <a:endParaRPr lang="en-US" sz="4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ig2"/>
          <p:cNvPicPr>
            <a:picLocks noChangeAspect="1"/>
          </p:cNvPicPr>
          <p:nvPr/>
        </p:nvPicPr>
        <p:blipFill>
          <a:blip r:embed="rId1"/>
          <a:srcRect r="66069" b="73120"/>
          <a:stretch>
            <a:fillRect/>
          </a:stretch>
        </p:blipFill>
        <p:spPr>
          <a:xfrm>
            <a:off x="1479550" y="1748155"/>
            <a:ext cx="5752465" cy="45065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31685" y="3663950"/>
            <a:ext cx="413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SCP differentiating -&gt; chromaffin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Presentation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东文宋体</vt:lpstr>
      <vt:lpstr>Calibri Light</vt:lpstr>
      <vt:lpstr>DejaVu Sans</vt:lpstr>
      <vt:lpstr>Calibri</vt:lpstr>
      <vt:lpstr>微软雅黑</vt:lpstr>
      <vt:lpstr>FZHei-B01</vt:lpstr>
      <vt:lpstr>Arial Unicode MS</vt:lpstr>
      <vt:lpstr>Times New Roman</vt:lpstr>
      <vt:lpstr>FZShuSong-Z01</vt:lpstr>
      <vt:lpstr>SimSun</vt:lpstr>
      <vt:lpstr>Office Theme</vt:lpstr>
      <vt:lpstr>RNA velocity of single cells</vt:lpstr>
      <vt:lpstr>unspliced / spliced</vt:lpstr>
      <vt:lpstr>Balance between unspliced and spliced mRNAs is predictive of cellular state progression</vt:lpstr>
      <vt:lpstr>PowerPoint 演示文稿</vt:lpstr>
      <vt:lpstr>PowerPoint 演示文稿</vt:lpstr>
      <vt:lpstr>unspliced RNA predictes spliced mRNA at the next time point</vt:lpstr>
      <vt:lpstr>PowerPoint 演示文稿</vt:lpstr>
      <vt:lpstr>RNA velocity recapitulates dynamics of chromaffin cell differentiation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RNA velocity field describes fate decisions of major neural lineages in the hippocampus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Kinetics of transcription during human embryonic glutamatergic neurogenesis</vt:lpstr>
      <vt:lpstr>PowerPoint 演示文稿</vt:lpstr>
      <vt:lpstr>confirm predicted expression</vt:lpstr>
      <vt:lpstr>PowerPoint 演示文稿</vt:lpstr>
      <vt:lpstr>unsplice preceded splice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zhuoer</dc:creator>
  <cp:lastModifiedBy>zhuoer</cp:lastModifiedBy>
  <cp:revision>32</cp:revision>
  <dcterms:created xsi:type="dcterms:W3CDTF">2018-10-05T02:55:23Z</dcterms:created>
  <dcterms:modified xsi:type="dcterms:W3CDTF">2018-10-05T02:55:23Z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