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5" r:id="rId2"/>
  </p:sldIdLst>
  <p:sldSz cx="43891200" cy="219456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BD97"/>
    <a:srgbClr val="E46C0A"/>
    <a:srgbClr val="4F81BD"/>
    <a:srgbClr val="823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90885" autoAdjust="0"/>
  </p:normalViewPr>
  <p:slideViewPr>
    <p:cSldViewPr snapToGrid="0">
      <p:cViewPr>
        <p:scale>
          <a:sx n="10" d="100"/>
          <a:sy n="10" d="100"/>
        </p:scale>
        <p:origin x="5464" y="277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86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4770EC-B5C9-452E-86AE-6AAC76C5DA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  <a:prstGeom prst="rect">
            <a:avLst/>
          </a:prstGeom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altLang="zh-CN" sz="2000" b="0" strike="noStrike" spc="-1" dirty="0"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0D6E0E-BCF7-48F4-8CE7-CBC3B6DB5F1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517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0280" y="410040"/>
            <a:ext cx="28128240" cy="100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49810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95808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图片 3"/>
          <p:cNvPicPr/>
          <p:nvPr/>
        </p:nvPicPr>
        <p:blipFill>
          <a:blip r:embed="rId14"/>
          <a:stretch/>
        </p:blipFill>
        <p:spPr>
          <a:xfrm>
            <a:off x="37124640" y="548640"/>
            <a:ext cx="6126480" cy="1923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00.pn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hyperlink" Target="mailto:xufluo@microsoft.com" TargetMode="External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>
            <a:extLst>
              <a:ext uri="{FF2B5EF4-FFF2-40B4-BE49-F238E27FC236}">
                <a16:creationId xmlns:a16="http://schemas.microsoft.com/office/drawing/2014/main" id="{AB9209AF-443F-9A94-4DE9-3D43D352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2918" y="8155401"/>
            <a:ext cx="5751443" cy="3491564"/>
          </a:xfrm>
          <a:prstGeom prst="rect">
            <a:avLst/>
          </a:prstGeom>
        </p:spPr>
      </p:pic>
      <p:sp>
        <p:nvSpPr>
          <p:cNvPr id="47" name="TextShape 1"/>
          <p:cNvSpPr txBox="1"/>
          <p:nvPr/>
        </p:nvSpPr>
        <p:spPr>
          <a:xfrm>
            <a:off x="10269182" y="692347"/>
            <a:ext cx="23884583" cy="207756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i="1" strike="noStrike" spc="-1" dirty="0" err="1">
                <a:solidFill>
                  <a:srgbClr val="000000"/>
                </a:solidFill>
                <a:latin typeface="Arial"/>
                <a:ea typeface="MS PGothic"/>
              </a:rPr>
              <a:t>VisRL</a:t>
            </a: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: Intention-Driven Visual Perception via Reinforced Reasoning</a:t>
            </a:r>
          </a:p>
          <a:p>
            <a:pPr algn="ctr">
              <a:lnSpc>
                <a:spcPct val="150000"/>
              </a:lnSpc>
            </a:pPr>
            <a:r>
              <a:rPr lang="en-US" altLang="zh-CN" sz="3600" b="1" spc="-1" dirty="0" err="1">
                <a:solidFill>
                  <a:srgbClr val="000000"/>
                </a:solidFill>
                <a:latin typeface="Arial"/>
                <a:ea typeface="MS PGothic"/>
              </a:rPr>
              <a:t>Zhangquan</a:t>
            </a:r>
            <a:r>
              <a:rPr lang="en-US" altLang="zh-CN" sz="3600" b="1" spc="-1" dirty="0">
                <a:solidFill>
                  <a:srgbClr val="000000"/>
                </a:solidFill>
                <a:latin typeface="Arial"/>
                <a:ea typeface="MS PGothic"/>
              </a:rPr>
              <a:t> Chen, Xufang Luo, Dongsheng Li</a:t>
            </a: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lang="en-US" sz="4500" spc="-1" dirty="0">
              <a:solidFill>
                <a:srgbClr val="000000"/>
              </a:solidFill>
              <a:latin typeface="Arial"/>
              <a:ea typeface="MS PGothic"/>
            </a:endParaRPr>
          </a:p>
          <a:p>
            <a:pPr algn="ctr">
              <a:lnSpc>
                <a:spcPct val="150000"/>
              </a:lnSpc>
            </a:pPr>
            <a:endParaRPr lang="en-US" sz="3600" b="1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13DC32-F293-41F1-B575-E8EFD9F05F4B}"/>
              </a:ext>
            </a:extLst>
          </p:cNvPr>
          <p:cNvSpPr txBox="1"/>
          <p:nvPr/>
        </p:nvSpPr>
        <p:spPr>
          <a:xfrm>
            <a:off x="7069316" y="2593376"/>
            <a:ext cx="289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Code available</a:t>
            </a:r>
            <a:endParaRPr lang="zh-CN" altLang="en-US" sz="2800" b="1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402B363-F1EA-4AE2-8E2E-33185D3D9F0F}"/>
              </a:ext>
            </a:extLst>
          </p:cNvPr>
          <p:cNvGrpSpPr/>
          <p:nvPr/>
        </p:nvGrpSpPr>
        <p:grpSpPr>
          <a:xfrm>
            <a:off x="26765249" y="3377494"/>
            <a:ext cx="16097251" cy="18201825"/>
            <a:chOff x="1028698" y="9077323"/>
            <a:chExt cx="11506202" cy="17671614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32590ECD-273F-4A73-B665-F50433B97C43}"/>
                </a:ext>
              </a:extLst>
            </p:cNvPr>
            <p:cNvSpPr/>
            <p:nvPr/>
          </p:nvSpPr>
          <p:spPr>
            <a:xfrm>
              <a:off x="1028698" y="9093043"/>
              <a:ext cx="11506200" cy="924628"/>
            </a:xfrm>
            <a:prstGeom prst="rect">
              <a:avLst/>
            </a:prstGeom>
            <a:solidFill>
              <a:srgbClr val="82358E"/>
            </a:solidFill>
            <a:ln>
              <a:solidFill>
                <a:srgbClr val="823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b="1" dirty="0">
                  <a:latin typeface="Arial" panose="020B0604020202020204" pitchFamily="34" charset="0"/>
                  <a:cs typeface="Arial" panose="020B0604020202020204" pitchFamily="34" charset="0"/>
                </a:rPr>
                <a:t>3. Results</a:t>
              </a:r>
              <a:endParaRPr lang="zh-CN" altLang="en-US" sz="3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576F6B6-0EE6-4F06-B00E-A42DB87F81F3}"/>
                </a:ext>
              </a:extLst>
            </p:cNvPr>
            <p:cNvSpPr/>
            <p:nvPr/>
          </p:nvSpPr>
          <p:spPr>
            <a:xfrm>
              <a:off x="1028700" y="9077323"/>
              <a:ext cx="11506200" cy="1767161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0E101D2-1BDF-47B4-9FC9-6AB083B14BB7}"/>
              </a:ext>
            </a:extLst>
          </p:cNvPr>
          <p:cNvSpPr txBox="1"/>
          <p:nvPr/>
        </p:nvSpPr>
        <p:spPr>
          <a:xfrm>
            <a:off x="26959960" y="11455300"/>
            <a:ext cx="11817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Performance on the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VisCoT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dataset across  different LMMs</a:t>
            </a:r>
            <a:endParaRPr lang="zh-CN" altLang="en-US" sz="32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06DFB7F-7421-4085-A03D-3A8370A8AEFF}"/>
              </a:ext>
            </a:extLst>
          </p:cNvPr>
          <p:cNvGrpSpPr/>
          <p:nvPr/>
        </p:nvGrpSpPr>
        <p:grpSpPr>
          <a:xfrm>
            <a:off x="13823334" y="3597963"/>
            <a:ext cx="12600001" cy="17993677"/>
            <a:chOff x="13961723" y="3400423"/>
            <a:chExt cx="12600001" cy="1819121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30975E9-9140-4ECF-B7FF-72DE89BA40AE}"/>
                </a:ext>
              </a:extLst>
            </p:cNvPr>
            <p:cNvSpPr/>
            <p:nvPr/>
          </p:nvSpPr>
          <p:spPr>
            <a:xfrm>
              <a:off x="13961723" y="3400423"/>
              <a:ext cx="12600000" cy="1819121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6B9AE92-B6BE-48B0-8EC9-334A5BF97B49}"/>
                </a:ext>
              </a:extLst>
            </p:cNvPr>
            <p:cNvSpPr txBox="1"/>
            <p:nvPr/>
          </p:nvSpPr>
          <p:spPr>
            <a:xfrm>
              <a:off x="14027402" y="3404973"/>
              <a:ext cx="12534322" cy="6587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8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3F8F94F-0CD6-4F76-B2FD-215D2D170886}"/>
                </a:ext>
              </a:extLst>
            </p:cNvPr>
            <p:cNvSpPr txBox="1"/>
            <p:nvPr/>
          </p:nvSpPr>
          <p:spPr>
            <a:xfrm>
              <a:off x="14194071" y="8408273"/>
              <a:ext cx="12243613" cy="1835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dirty="0">
                  <a:cs typeface="Times New Roman" panose="02020603050405020304" pitchFamily="18" charset="0"/>
                </a:rPr>
                <a:t>We first conduct a small-scale SFT warm-up, then perform RL training on large-scale data without bounding box annotations. The RL phase iterates between 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self-evolution data generation </a:t>
              </a:r>
              <a:r>
                <a:rPr lang="en-US" altLang="zh-CN" sz="2800" dirty="0">
                  <a:cs typeface="Times New Roman" panose="02020603050405020304" pitchFamily="18" charset="0"/>
                </a:rPr>
                <a:t>and 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step-level DPO optimization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ensuring reasoning improvement 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without external models or annotations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 </a:t>
              </a:r>
              <a:endParaRPr lang="zh-CN" altLang="en-US" sz="28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A819929-AF26-4F1A-AAA6-EDC2A8E8991F}"/>
              </a:ext>
            </a:extLst>
          </p:cNvPr>
          <p:cNvGrpSpPr/>
          <p:nvPr/>
        </p:nvGrpSpPr>
        <p:grpSpPr>
          <a:xfrm>
            <a:off x="940466" y="3400424"/>
            <a:ext cx="25482868" cy="18178894"/>
            <a:chOff x="1028698" y="3400425"/>
            <a:chExt cx="25482868" cy="1268623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AC200E6-A8FA-4904-B25B-DF0048D15D26}"/>
                </a:ext>
              </a:extLst>
            </p:cNvPr>
            <p:cNvGrpSpPr/>
            <p:nvPr/>
          </p:nvGrpSpPr>
          <p:grpSpPr>
            <a:xfrm>
              <a:off x="1028698" y="3400425"/>
              <a:ext cx="12600000" cy="12686233"/>
              <a:chOff x="1028699" y="3400425"/>
              <a:chExt cx="10860279" cy="1268623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842A473-F825-4746-A02A-B45E20E08E71}"/>
                  </a:ext>
                </a:extLst>
              </p:cNvPr>
              <p:cNvSpPr/>
              <p:nvPr/>
            </p:nvSpPr>
            <p:spPr>
              <a:xfrm>
                <a:off x="1028699" y="3400425"/>
                <a:ext cx="10860279" cy="666000"/>
              </a:xfrm>
              <a:prstGeom prst="rect">
                <a:avLst/>
              </a:prstGeom>
              <a:solidFill>
                <a:srgbClr val="82358E"/>
              </a:solidFill>
              <a:ln>
                <a:solidFill>
                  <a:srgbClr val="8235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1. Overview</a:t>
                </a:r>
                <a:endParaRPr lang="zh-CN" altLang="en-US" sz="3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D214E2-3F6B-4973-A5F7-FB4FBF138A5E}"/>
                  </a:ext>
                </a:extLst>
              </p:cNvPr>
              <p:cNvSpPr/>
              <p:nvPr/>
            </p:nvSpPr>
            <p:spPr>
              <a:xfrm>
                <a:off x="1028699" y="3400426"/>
                <a:ext cx="10860279" cy="12686232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E893B2-49E4-4A8A-A106-C11679386D63}"/>
                  </a:ext>
                </a:extLst>
              </p:cNvPr>
              <p:cNvSpPr txBox="1"/>
              <p:nvPr/>
            </p:nvSpPr>
            <p:spPr>
              <a:xfrm>
                <a:off x="1153959" y="4065154"/>
                <a:ext cx="10561995" cy="375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  <a:r>
                  <a:rPr lang="zh-CN" alt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lang="en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Learn inten</a:t>
                </a:r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ion-driven visual perceptron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Common models process entire image uniformly</a:t>
                </a:r>
                <a:endParaRPr lang="en-US" sz="28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Human focus on different aspects of a scene depending on their goals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Intelligent models should also adapt their focus based on the task at hand</a:t>
                </a:r>
              </a:p>
              <a:p>
                <a:endPara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Multimodal large language models (MLLMs) can help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intension can now be expressed in a highly flexible way, </a:t>
                </a:r>
                <a:r>
                  <a:rPr lang="en-US" altLang="zh-CN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nature language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MLLMs </a:t>
                </a:r>
                <a:r>
                  <a:rPr lang="en-US" altLang="zh-CN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 the location of the focusing area as the intermedia step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Disadvantages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Huge annotation complexity (image × query)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a human-like learning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68F3A53-8FED-4874-91EF-121D355B6A40}"/>
                </a:ext>
              </a:extLst>
            </p:cNvPr>
            <p:cNvSpPr txBox="1"/>
            <p:nvPr/>
          </p:nvSpPr>
          <p:spPr>
            <a:xfrm>
              <a:off x="1198057" y="13757733"/>
              <a:ext cx="12340398" cy="2263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8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VisRL</a:t>
              </a:r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the first RL-based framework for</a:t>
              </a:r>
              <a:r>
                <a: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intention-driven visual perception</a:t>
              </a: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, removing reliance on</a:t>
              </a:r>
              <a:r>
                <a: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dense annotations</a:t>
              </a: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Self-Evolution Pipeline: </a:t>
              </a: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a novel data generation pipeline, integrating a </a:t>
              </a:r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diversity controller</a:t>
              </a: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step-level DPO optimization</a:t>
              </a: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Effectiveness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: 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outperforms</a:t>
              </a:r>
              <a:r>
                <a:rPr lang="en-US" altLang="zh-CN" sz="2800" dirty="0">
                  <a:cs typeface="Times New Roman" panose="02020603050405020304" pitchFamily="18" charset="0"/>
                </a:rPr>
                <a:t> strong baselines and generalizes well.</a:t>
              </a:r>
              <a:endParaRPr lang="en-US" altLang="zh-CN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6109F30-051F-4346-A94C-EBD85B203634}"/>
                </a:ext>
              </a:extLst>
            </p:cNvPr>
            <p:cNvSpPr/>
            <p:nvPr/>
          </p:nvSpPr>
          <p:spPr>
            <a:xfrm>
              <a:off x="13911566" y="3415557"/>
              <a:ext cx="12600000" cy="664617"/>
            </a:xfrm>
            <a:prstGeom prst="rect">
              <a:avLst/>
            </a:prstGeom>
            <a:solidFill>
              <a:srgbClr val="82358E"/>
            </a:solidFill>
            <a:ln>
              <a:solidFill>
                <a:srgbClr val="823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b="1" dirty="0">
                  <a:latin typeface="Arial" panose="020B0604020202020204" pitchFamily="34" charset="0"/>
                  <a:cs typeface="Arial" panose="020B0604020202020204" pitchFamily="34" charset="0"/>
                </a:rPr>
                <a:t>2. Method</a:t>
              </a:r>
              <a:endParaRPr lang="zh-CN" altLang="en-US" sz="3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1EC2172-9B0F-4E8D-9A34-6893F4E49F89}"/>
                </a:ext>
              </a:extLst>
            </p:cNvPr>
            <p:cNvSpPr txBox="1"/>
            <p:nvPr/>
          </p:nvSpPr>
          <p:spPr>
            <a:xfrm>
              <a:off x="1275546" y="13406204"/>
              <a:ext cx="33724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Contributions:</a:t>
              </a:r>
              <a:endParaRPr lang="zh-CN" altLang="en-US" sz="3200" b="1" dirty="0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46B5B319-DC35-469F-855D-24F751BC5A28}"/>
              </a:ext>
            </a:extLst>
          </p:cNvPr>
          <p:cNvSpPr txBox="1"/>
          <p:nvPr/>
        </p:nvSpPr>
        <p:spPr>
          <a:xfrm>
            <a:off x="1128841" y="9858838"/>
            <a:ext cx="12210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Solution: developing an intrinsic reinforced reasoning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3D1DD1C-2BB2-44F8-9263-D7C0ADB81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80" y="-255311"/>
            <a:ext cx="4438312" cy="258901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9EE7DD2-54B4-B90C-5683-0C1DD5678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33" y="531991"/>
            <a:ext cx="2187255" cy="2187255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BCAB80EF-BA06-9F86-40DD-9737A024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17844" y="2074748"/>
            <a:ext cx="4403442" cy="1065843"/>
          </a:xfrm>
          <a:prstGeom prst="rect">
            <a:avLst/>
          </a:prstGeom>
          <a:noFill/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6351AB7-79D7-019E-FE6A-1C9D04BCE38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189"/>
          <a:stretch>
            <a:fillRect/>
          </a:stretch>
        </p:blipFill>
        <p:spPr>
          <a:xfrm>
            <a:off x="2382363" y="10457378"/>
            <a:ext cx="9408994" cy="680665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C3BC163-8F6C-2399-06D4-C56A963A7CA1}"/>
              </a:ext>
            </a:extLst>
          </p:cNvPr>
          <p:cNvSpPr txBox="1"/>
          <p:nvPr/>
        </p:nvSpPr>
        <p:spPr>
          <a:xfrm>
            <a:off x="13969895" y="10486183"/>
            <a:ext cx="10805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  <a:endParaRPr lang="zh-CN" altLang="en-US" sz="3200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EF554D8-9195-019C-332C-0C0EF297A4C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914"/>
          <a:stretch>
            <a:fillRect/>
          </a:stretch>
        </p:blipFill>
        <p:spPr>
          <a:xfrm>
            <a:off x="13929558" y="11182001"/>
            <a:ext cx="6614068" cy="389686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B503198-E057-9393-59FC-A9609C75E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33587" y="13973281"/>
            <a:ext cx="5066898" cy="1062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24934A9-9331-BF9A-99DD-7973227C6DF5}"/>
                  </a:ext>
                </a:extLst>
              </p:cNvPr>
              <p:cNvSpPr txBox="1"/>
              <p:nvPr/>
            </p:nvSpPr>
            <p:spPr>
              <a:xfrm>
                <a:off x="20733588" y="11257344"/>
                <a:ext cx="5505426" cy="2718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" altLang="zh-CN" sz="2800" i="1" dirty="0"/>
                  <a:t>VisRL</a:t>
                </a:r>
                <a:r>
                  <a:rPr lang="en" altLang="zh-CN" sz="2800" dirty="0"/>
                  <a:t> self-evolves by </a:t>
                </a:r>
                <a:r>
                  <a:rPr lang="en" altLang="zh-CN" sz="2800" dirty="0">
                    <a:solidFill>
                      <a:srgbClr val="FF0000"/>
                    </a:solidFill>
                  </a:rPr>
                  <a:t>sampling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𝑆𝐹𝑇</m:t>
                        </m:r>
                      </m:sub>
                    </m:sSub>
                  </m:oMath>
                </a14:m>
                <a:r>
                  <a:rPr lang="en" altLang="zh-CN" sz="2800" dirty="0">
                    <a:solidFill>
                      <a:srgbClr val="FF0000"/>
                    </a:solidFill>
                  </a:rPr>
                  <a:t> for diverse </a:t>
                </a:r>
                <a:r>
                  <a:rPr lang="en" altLang="zh-CN" sz="2800" dirty="0" err="1">
                    <a:solidFill>
                      <a:srgbClr val="FF0000"/>
                    </a:solidFill>
                  </a:rPr>
                  <a:t>CoT</a:t>
                </a:r>
                <a:r>
                  <a:rPr lang="en" altLang="zh-CN" sz="2800" dirty="0">
                    <a:solidFill>
                      <a:srgbClr val="FF0000"/>
                    </a:solidFill>
                  </a:rPr>
                  <a:t> data</a:t>
                </a:r>
                <a:r>
                  <a:rPr lang="en" altLang="zh-CN" sz="2800" dirty="0"/>
                  <a:t> and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𝑜𝑟𝑔</m:t>
                        </m:r>
                      </m:sub>
                    </m:sSub>
                  </m:oMath>
                </a14:m>
                <a:r>
                  <a:rPr lang="en" altLang="zh-CN" sz="2800" dirty="0">
                    <a:solidFill>
                      <a:srgbClr val="FF0000"/>
                    </a:solidFill>
                  </a:rPr>
                  <a:t> for self-criticism</a:t>
                </a:r>
                <a:r>
                  <a:rPr lang="en" altLang="zh-CN" sz="2800" dirty="0"/>
                  <a:t>. </a:t>
                </a:r>
              </a:p>
              <a:p>
                <a:pPr algn="just"/>
                <a:r>
                  <a:rPr lang="en" altLang="zh-CN" sz="2800" dirty="0"/>
                  <a:t>This enables intrinsic learning, refining probability distributions without external dependencies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24934A9-9331-BF9A-99DD-7973227C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588" y="11257344"/>
                <a:ext cx="5505426" cy="2718436"/>
              </a:xfrm>
              <a:prstGeom prst="rect">
                <a:avLst/>
              </a:prstGeom>
              <a:blipFill>
                <a:blip r:embed="rId12"/>
                <a:stretch>
                  <a:fillRect l="-2304" t="-2326" r="-2304" b="-5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A0AA4780-C35D-7E84-3288-0D529F0B5EAB}"/>
              </a:ext>
            </a:extLst>
          </p:cNvPr>
          <p:cNvSpPr txBox="1"/>
          <p:nvPr/>
        </p:nvSpPr>
        <p:spPr>
          <a:xfrm>
            <a:off x="13989686" y="4579781"/>
            <a:ext cx="10805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Schematic illustration of </a:t>
            </a:r>
            <a:r>
              <a:rPr lang="en-US" altLang="zh-CN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VisRL</a:t>
            </a:r>
            <a:endParaRPr lang="zh-CN" altLang="en-US" sz="3200" i="1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65E5E26-AC5F-0B4C-825E-B545F89A1B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63238" y="5027498"/>
            <a:ext cx="12436057" cy="3393029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E7F25470-70EF-4DF7-00AD-92EB95E10811}"/>
              </a:ext>
            </a:extLst>
          </p:cNvPr>
          <p:cNvSpPr txBox="1"/>
          <p:nvPr/>
        </p:nvSpPr>
        <p:spPr>
          <a:xfrm>
            <a:off x="13969895" y="15193036"/>
            <a:ext cx="10805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Step-level DPO</a:t>
            </a:r>
            <a:endParaRPr lang="zh-CN" altLang="en-US" sz="3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F0E9C8E-5CDA-2931-732D-4D86D1ED765B}"/>
              </a:ext>
            </a:extLst>
          </p:cNvPr>
          <p:cNvSpPr txBox="1"/>
          <p:nvPr/>
        </p:nvSpPr>
        <p:spPr>
          <a:xfrm>
            <a:off x="13989686" y="15958790"/>
            <a:ext cx="974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i="1" dirty="0" err="1">
                <a:cs typeface="Times New Roman" panose="02020603050405020304" pitchFamily="18" charset="0"/>
              </a:rPr>
              <a:t>VisRL</a:t>
            </a:r>
            <a:r>
              <a:rPr lang="en" altLang="zh-CN" sz="2800" dirty="0">
                <a:cs typeface="Times New Roman" panose="02020603050405020304" pitchFamily="18" charset="0"/>
              </a:rPr>
              <a:t> uses a step-level DPO method </a:t>
            </a:r>
            <a:r>
              <a:rPr lang="en" altLang="zh-CN" sz="2800" b="1" dirty="0">
                <a:cs typeface="Times New Roman" panose="02020603050405020304" pitchFamily="18" charset="0"/>
              </a:rPr>
              <a:t>in two stages</a:t>
            </a:r>
            <a:r>
              <a:rPr lang="en" altLang="zh-CN" sz="2800" dirty="0">
                <a:cs typeface="Times New Roman" panose="02020603050405020304" pitchFamily="18" charset="0"/>
              </a:rPr>
              <a:t>.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536F24A-FDCD-3A95-25CA-BCE4180A77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99443" y="17175115"/>
            <a:ext cx="9069399" cy="1187659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6CAA69C7-F907-7EFD-B0D6-E8D4F18167AD}"/>
              </a:ext>
            </a:extLst>
          </p:cNvPr>
          <p:cNvSpPr txBox="1"/>
          <p:nvPr/>
        </p:nvSpPr>
        <p:spPr>
          <a:xfrm>
            <a:off x="14043211" y="16739926"/>
            <a:ext cx="610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 b="1" dirty="0">
                <a:cs typeface="Times New Roman" panose="02020603050405020304" pitchFamily="18" charset="0"/>
              </a:rPr>
              <a:t>Stage 1: </a:t>
            </a:r>
            <a:r>
              <a:rPr lang="en" altLang="zh-CN" sz="2800" dirty="0">
                <a:cs typeface="Times New Roman" panose="02020603050405020304" pitchFamily="18" charset="0"/>
              </a:rPr>
              <a:t>optimizes the bounding box</a:t>
            </a:r>
            <a:endParaRPr kumimoji="1" lang="zh-CN" altLang="en-US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5FB95E0A-CAE1-E88B-6294-1900AEAAB118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2099"/>
          <a:stretch>
            <a:fillRect/>
          </a:stretch>
        </p:blipFill>
        <p:spPr>
          <a:xfrm>
            <a:off x="13983083" y="18154346"/>
            <a:ext cx="6163081" cy="836843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4BD9587D-ABF5-A0D5-0343-6E4ED4F31DC9}"/>
              </a:ext>
            </a:extLst>
          </p:cNvPr>
          <p:cNvSpPr txBox="1"/>
          <p:nvPr/>
        </p:nvSpPr>
        <p:spPr>
          <a:xfrm>
            <a:off x="14023042" y="19157773"/>
            <a:ext cx="1050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 b="1" dirty="0">
                <a:cs typeface="Times New Roman" panose="02020603050405020304" pitchFamily="18" charset="0"/>
              </a:rPr>
              <a:t>Stage 2: </a:t>
            </a:r>
            <a:r>
              <a:rPr lang="en" altLang="zh-CN" sz="2800" dirty="0">
                <a:cs typeface="Times New Roman" panose="02020603050405020304" pitchFamily="18" charset="0"/>
              </a:rPr>
              <a:t>optimizes both the bounding box and the final response</a:t>
            </a:r>
            <a:endParaRPr kumimoji="1" lang="zh-CN" altLang="en-US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1E787AD8-CD83-4705-7700-EFD640C57D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982497" y="19645654"/>
            <a:ext cx="8453965" cy="112988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220B6C3-6C93-2A71-A9D8-D7F2C69A97D4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3487"/>
          <a:stretch>
            <a:fillRect/>
          </a:stretch>
        </p:blipFill>
        <p:spPr>
          <a:xfrm>
            <a:off x="13956722" y="20634447"/>
            <a:ext cx="6229401" cy="92563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D70C8CA-E30A-7789-4C66-0BEB73C5EA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926405" y="11985581"/>
            <a:ext cx="11623349" cy="5641024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21666EE9-DFC9-33B0-F8D1-A332936143A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903042" y="8187380"/>
            <a:ext cx="9115676" cy="324088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7F9F3EA1-E256-4EFB-8897-44DCA76269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898950" y="18130849"/>
            <a:ext cx="9579567" cy="3410783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FF961B83-958D-49C5-245E-CEB727F8E231}"/>
              </a:ext>
            </a:extLst>
          </p:cNvPr>
          <p:cNvSpPr txBox="1"/>
          <p:nvPr/>
        </p:nvSpPr>
        <p:spPr>
          <a:xfrm>
            <a:off x="26926405" y="17572111"/>
            <a:ext cx="100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3200" b="1" dirty="0"/>
              <a:t>Referring Expression Comprehension (REC) tasks</a:t>
            </a:r>
            <a:endParaRPr kumimoji="1" lang="zh-CN" altLang="en-US" sz="3200" b="1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142D12C9-7E91-0D3E-6116-3978186981D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896639" y="19076743"/>
            <a:ext cx="5326399" cy="2128870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287ED49A-60D9-D54F-6544-8C823E4A0FEF}"/>
              </a:ext>
            </a:extLst>
          </p:cNvPr>
          <p:cNvSpPr txBox="1"/>
          <p:nvPr/>
        </p:nvSpPr>
        <p:spPr>
          <a:xfrm>
            <a:off x="36872662" y="18406414"/>
            <a:ext cx="5599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3200" b="1" dirty="0"/>
              <a:t>Ablation on data generation</a:t>
            </a:r>
            <a:endParaRPr kumimoji="1"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E2CCFE-5BA1-B2B7-A144-EA2EAD7AB15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877642" y="4391042"/>
            <a:ext cx="14222819" cy="3408232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ACD7D50-F571-AC1C-F1FD-1C2799DFA813}"/>
              </a:ext>
            </a:extLst>
          </p:cNvPr>
          <p:cNvSpPr txBox="1"/>
          <p:nvPr/>
        </p:nvSpPr>
        <p:spPr>
          <a:xfrm>
            <a:off x="36671911" y="7567040"/>
            <a:ext cx="11817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VisRL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over multiple iterations</a:t>
            </a:r>
            <a:endParaRPr lang="zh-CN" altLang="en-US" sz="3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E9B2893-189C-94FE-445E-77CD1541DA7F}"/>
              </a:ext>
            </a:extLst>
          </p:cNvPr>
          <p:cNvSpPr txBox="1"/>
          <p:nvPr/>
        </p:nvSpPr>
        <p:spPr>
          <a:xfrm>
            <a:off x="26959960" y="7585196"/>
            <a:ext cx="12891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Comparison with different baselines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E53C5-80DC-FECF-830E-0FA2F2C577C1}"/>
              </a:ext>
            </a:extLst>
          </p:cNvPr>
          <p:cNvSpPr txBox="1"/>
          <p:nvPr/>
        </p:nvSpPr>
        <p:spPr>
          <a:xfrm>
            <a:off x="18579935" y="2568847"/>
            <a:ext cx="6731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Cont</a:t>
            </a:r>
            <a:r>
              <a:rPr lang="en-US" altLang="zh-CN" sz="3600" dirty="0"/>
              <a:t>act: </a:t>
            </a:r>
            <a:r>
              <a:rPr lang="en-US" altLang="zh-CN" sz="3600" dirty="0">
                <a:hlinkClick r:id="rId23"/>
              </a:rPr>
              <a:t>xufluo@microsoft.com</a:t>
            </a:r>
            <a:r>
              <a:rPr lang="en-US" altLang="zh-CN" sz="3600" dirty="0"/>
              <a:t> </a:t>
            </a:r>
            <a:endParaRPr lang="en-US" sz="3600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F8C3072-B59E-8D77-CE66-AB9BB2C75F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812059" y="637586"/>
            <a:ext cx="7772400" cy="21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8293</TotalTime>
  <Words>309</Words>
  <Application>Microsoft Macintosh PowerPoint</Application>
  <PresentationFormat>自定义</PresentationFormat>
  <Paragraphs>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演示文稿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subject/>
  <dc:creator>Terry Boult</dc:creator>
  <dc:description/>
  <cp:lastModifiedBy>Microsoft Office User</cp:lastModifiedBy>
  <cp:revision>298</cp:revision>
  <dcterms:created xsi:type="dcterms:W3CDTF">2014-05-29T01:41:03Z</dcterms:created>
  <dcterms:modified xsi:type="dcterms:W3CDTF">2025-07-05T03:54:52Z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