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2"/>
  </p:notesMasterIdLst>
  <p:sldIdLst>
    <p:sldId id="2345" r:id="rId3"/>
    <p:sldId id="2334" r:id="rId4"/>
    <p:sldId id="2392" r:id="rId5"/>
    <p:sldId id="2391" r:id="rId6"/>
    <p:sldId id="2393" r:id="rId7"/>
    <p:sldId id="2394" r:id="rId8"/>
    <p:sldId id="2403" r:id="rId9"/>
    <p:sldId id="2401" r:id="rId10"/>
    <p:sldId id="236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424F"/>
    <a:srgbClr val="9B754F"/>
    <a:srgbClr val="FCDC95"/>
    <a:srgbClr val="BC9B7B"/>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1" autoAdjust="0"/>
    <p:restoredTop sz="94660"/>
  </p:normalViewPr>
  <p:slideViewPr>
    <p:cSldViewPr snapToGrid="0" showGuides="1">
      <p:cViewPr varScale="1">
        <p:scale>
          <a:sx n="84" d="100"/>
          <a:sy n="84" d="100"/>
        </p:scale>
        <p:origin x="970" y="67"/>
      </p:cViewPr>
      <p:guideLst>
        <p:guide orient="horz" pos="2164"/>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R" panose="00020600040101010101" pitchFamily="18" charset="-122"/>
                <a:ea typeface="阿里巴巴普惠体 R" panose="00020600040101010101" pitchFamily="18" charset="-122"/>
              </a:defRPr>
            </a:lvl1pPr>
          </a:lstStyle>
          <a:p>
            <a:fld id="{160DAEDB-F8EB-4B37-B651-17F046B807DC}" type="datetimeFigureOut">
              <a:rPr lang="zh-CN" altLang="en-US" smtClean="0"/>
              <a:t>2023/9/14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R" panose="00020600040101010101" pitchFamily="18" charset="-122"/>
                <a:ea typeface="阿里巴巴普惠体 R" panose="00020600040101010101" pitchFamily="18" charset="-122"/>
              </a:defRPr>
            </a:lvl1pPr>
          </a:lstStyle>
          <a:p>
            <a:fld id="{86751F25-9338-4986-A1F2-54D37A03FFF1}"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1pPr>
    <a:lvl2pPr marL="4572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2pPr>
    <a:lvl3pPr marL="9144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3pPr>
    <a:lvl4pPr marL="13716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4pPr>
    <a:lvl5pPr marL="18288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7</a:t>
            </a:fld>
            <a:endParaRPr lang="zh-CN" altLang="en-US"/>
          </a:p>
        </p:txBody>
      </p:sp>
    </p:spTree>
    <p:extLst>
      <p:ext uri="{BB962C8B-B14F-4D97-AF65-F5344CB8AC3E}">
        <p14:creationId xmlns:p14="http://schemas.microsoft.com/office/powerpoint/2010/main" val="3548856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2123604" y="685800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838200" y="6356350"/>
            <a:ext cx="2743200" cy="365125"/>
          </a:xfrm>
          <a:prstGeom prst="rect">
            <a:avLst/>
          </a:prstGeom>
        </p:spPr>
        <p:txBody>
          <a:bodyPr/>
          <a:lstStyle/>
          <a:p>
            <a:fld id="{E06B1A8A-55B5-4F19-874D-0C60564A09FD}" type="datetimeFigureOut">
              <a:rPr lang="zh-CN" altLang="en-US" smtClean="0"/>
              <a:t>2023/9/14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B7647445-41D0-4638-80E9-D5D5C07ADD39}" type="slidenum">
              <a:rPr lang="zh-CN" altLang="en-US" smtClean="0"/>
              <a:t>‹#›</a:t>
            </a:fld>
            <a:endParaRPr lang="zh-CN" altLang="en-US"/>
          </a:p>
        </p:txBody>
      </p:sp>
      <p:sp>
        <p:nvSpPr>
          <p:cNvPr id="8" name="矩形 7"/>
          <p:cNvSpPr/>
          <p:nvPr userDrawn="1"/>
        </p:nvSpPr>
        <p:spPr>
          <a:xfrm rot="2700000">
            <a:off x="-2228743" y="2716767"/>
            <a:ext cx="3796239" cy="3796239"/>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rot="2700000">
            <a:off x="4393110" y="-321325"/>
            <a:ext cx="5268941" cy="5268941"/>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nvSpPr>
        <p:spPr>
          <a:xfrm rot="2700000">
            <a:off x="6185755" y="3736325"/>
            <a:ext cx="5268941" cy="5268941"/>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userDrawn="1"/>
        </p:nvSpPr>
        <p:spPr>
          <a:xfrm rot="2700000" flipH="1">
            <a:off x="-298770" y="237519"/>
            <a:ext cx="801313" cy="801313"/>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 name="组合 12"/>
          <p:cNvGrpSpPr/>
          <p:nvPr userDrawn="1"/>
        </p:nvGrpSpPr>
        <p:grpSpPr>
          <a:xfrm>
            <a:off x="11093727" y="285352"/>
            <a:ext cx="948117" cy="370212"/>
            <a:chOff x="11093727" y="285352"/>
            <a:chExt cx="948117" cy="370212"/>
          </a:xfrm>
        </p:grpSpPr>
        <p:sp>
          <p:nvSpPr>
            <p:cNvPr id="14" name="矩形: 圆角 13"/>
            <p:cNvSpPr/>
            <p:nvPr userDrawn="1"/>
          </p:nvSpPr>
          <p:spPr>
            <a:xfrm>
              <a:off x="11173216" y="315251"/>
              <a:ext cx="789139" cy="340313"/>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1093727" y="285352"/>
              <a:ext cx="948117" cy="369332"/>
            </a:xfrm>
            <a:prstGeom prst="rect">
              <a:avLst/>
            </a:prstGeom>
          </p:spPr>
          <p:txBody>
            <a:bodyPr wrap="square">
              <a:spAutoFit/>
            </a:bodyPr>
            <a:lstStyle/>
            <a:p>
              <a:pPr algn="ctr"/>
              <a:r>
                <a:rPr lang="en-US" altLang="zh-CN" i="1" dirty="0">
                  <a:solidFill>
                    <a:schemeClr val="tx1">
                      <a:lumMod val="75000"/>
                      <a:lumOff val="25000"/>
                    </a:schemeClr>
                  </a:solidFill>
                  <a:latin typeface="Segoe UI" panose="020B0502040204020203" pitchFamily="34" charset="0"/>
                  <a:cs typeface="Segoe UI" panose="020B0502040204020203" pitchFamily="34" charset="0"/>
                </a:rPr>
                <a:t>LOGO</a:t>
              </a:r>
              <a:endParaRPr lang="zh-CN" altLang="en-US" i="1" dirty="0">
                <a:solidFill>
                  <a:schemeClr val="tx1">
                    <a:lumMod val="75000"/>
                    <a:lumOff val="25000"/>
                  </a:schemeClr>
                </a:solidFill>
                <a:latin typeface="Segoe UI" panose="020B0502040204020203" pitchFamily="34" charset="0"/>
                <a:cs typeface="Segoe UI" panose="020B0502040204020203" pitchFamily="34" charset="0"/>
              </a:endParaRPr>
            </a:p>
          </p:txBody>
        </p:sp>
      </p:grpSp>
      <p:pic>
        <p:nvPicPr>
          <p:cNvPr id="16" name="图片 15"/>
          <p:cNvPicPr>
            <a:picLocks noChangeAspect="1"/>
          </p:cNvPicPr>
          <p:nvPr userDrawn="1"/>
        </p:nvPicPr>
        <p:blipFill>
          <a:blip r:embed="rId2" cstate="screen">
            <a:clrChange>
              <a:clrFrom>
                <a:srgbClr val="FEFEFE"/>
              </a:clrFrom>
              <a:clrTo>
                <a:srgbClr val="FEFEFE">
                  <a:alpha val="0"/>
                </a:srgbClr>
              </a:clrTo>
            </a:clrChange>
          </a:blip>
          <a:stretch>
            <a:fillRect/>
          </a:stretch>
        </p:blipFill>
        <p:spPr>
          <a:xfrm flipH="1">
            <a:off x="393700" y="273050"/>
            <a:ext cx="752800" cy="730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000" fill="hold"/>
                                        <p:tgtEl>
                                          <p:spTgt spid="10"/>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000" fill="hold"/>
                                        <p:tgtEl>
                                          <p:spTgt spid="9"/>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6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2023/9/14</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2023/9/14</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平行四边形 2"/>
          <p:cNvSpPr/>
          <p:nvPr userDrawn="1"/>
        </p:nvSpPr>
        <p:spPr>
          <a:xfrm>
            <a:off x="-1290682" y="294519"/>
            <a:ext cx="2584540" cy="2365194"/>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4" name="平行四边形 3"/>
          <p:cNvSpPr/>
          <p:nvPr userDrawn="1"/>
        </p:nvSpPr>
        <p:spPr>
          <a:xfrm>
            <a:off x="511671" y="-888078"/>
            <a:ext cx="2584540" cy="2365194"/>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平行四边形 4"/>
          <p:cNvSpPr/>
          <p:nvPr userDrawn="1"/>
        </p:nvSpPr>
        <p:spPr>
          <a:xfrm>
            <a:off x="9095790" y="5427303"/>
            <a:ext cx="2584540" cy="2365194"/>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平行四边形 5"/>
          <p:cNvSpPr/>
          <p:nvPr userDrawn="1"/>
        </p:nvSpPr>
        <p:spPr>
          <a:xfrm>
            <a:off x="10898143" y="4244706"/>
            <a:ext cx="2584540" cy="2365194"/>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平行四边形 2"/>
          <p:cNvSpPr/>
          <p:nvPr userDrawn="1"/>
        </p:nvSpPr>
        <p:spPr>
          <a:xfrm>
            <a:off x="-1764002" y="-20138"/>
            <a:ext cx="6772289" cy="930128"/>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4" name="平行四边形 3"/>
          <p:cNvSpPr/>
          <p:nvPr userDrawn="1"/>
        </p:nvSpPr>
        <p:spPr>
          <a:xfrm>
            <a:off x="-1788384" y="-155534"/>
            <a:ext cx="6772289" cy="930128"/>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平行四边形 4"/>
          <p:cNvSpPr/>
          <p:nvPr userDrawn="1"/>
        </p:nvSpPr>
        <p:spPr>
          <a:xfrm>
            <a:off x="7834860" y="6399026"/>
            <a:ext cx="6772289" cy="930128"/>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平行四边形 5"/>
          <p:cNvSpPr/>
          <p:nvPr userDrawn="1"/>
        </p:nvSpPr>
        <p:spPr>
          <a:xfrm>
            <a:off x="8084593" y="6396864"/>
            <a:ext cx="6772289" cy="930128"/>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EA17E80-96A6-4509-A64B-F86AA87E1762}" type="datetimeFigureOut">
              <a:rPr lang="zh-CN" altLang="en-US" smtClean="0"/>
              <a:t>2023/9/14</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0C9BE40-34EB-4680-AB44-538561DC2FE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0"/>
            <a:ext cx="12194037"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p:cNvSpPr/>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1" name="直角三角形 70"/>
          <p:cNvSpPr/>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3" name="平行四边形 72"/>
          <p:cNvSpPr/>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4" name="平行四边形 73"/>
          <p:cNvSpPr/>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0" name="文本框 19"/>
          <p:cNvSpPr txBox="1"/>
          <p:nvPr/>
        </p:nvSpPr>
        <p:spPr>
          <a:xfrm>
            <a:off x="1048512" y="1443269"/>
            <a:ext cx="10094976" cy="2438488"/>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5400" b="1" dirty="0">
                <a:effectLst/>
                <a:latin typeface="Arial" panose="020B0604020202020204" pitchFamily="34" charset="0"/>
                <a:cs typeface="Arial" panose="020B0604020202020204" pitchFamily="34" charset="0"/>
              </a:rPr>
              <a:t>Mini Redis</a:t>
            </a:r>
          </a:p>
          <a:p>
            <a:pPr algn="ctr">
              <a:lnSpc>
                <a:spcPct val="150000"/>
              </a:lnSpc>
            </a:pPr>
            <a:endParaRPr kumimoji="0" lang="zh-CN" altLang="en-US" sz="54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charset="-122"/>
              <a:cs typeface="Arial" panose="020B0604020202020204" pitchFamily="34" charset="0"/>
              <a:sym typeface="+mn-ea"/>
            </a:endParaRPr>
          </a:p>
        </p:txBody>
      </p:sp>
      <p:sp>
        <p:nvSpPr>
          <p:cNvPr id="6" name="文本框 5">
            <a:extLst>
              <a:ext uri="{FF2B5EF4-FFF2-40B4-BE49-F238E27FC236}">
                <a16:creationId xmlns:a16="http://schemas.microsoft.com/office/drawing/2014/main" id="{97D8B1FB-7EB0-EB6D-0701-06F0EAF8CDDC}"/>
              </a:ext>
            </a:extLst>
          </p:cNvPr>
          <p:cNvSpPr txBox="1"/>
          <p:nvPr/>
        </p:nvSpPr>
        <p:spPr>
          <a:xfrm>
            <a:off x="5181600" y="4919596"/>
            <a:ext cx="1828800" cy="584775"/>
          </a:xfrm>
          <a:prstGeom prst="rect">
            <a:avLst/>
          </a:prstGeom>
          <a:noFill/>
        </p:spPr>
        <p:txBody>
          <a:bodyPr wrap="square" rtlCol="0">
            <a:spAutoFit/>
          </a:bodyPr>
          <a:lstStyle/>
          <a:p>
            <a:pPr algn="ctr"/>
            <a:r>
              <a:rPr lang="zh-CN" altLang="en-US" sz="3200" dirty="0">
                <a:latin typeface="黑体" panose="02010609060101010101" pitchFamily="49" charset="-122"/>
                <a:ea typeface="黑体" panose="02010609060101010101" pitchFamily="49" charset="-122"/>
              </a:rPr>
              <a:t>第四组</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057275" y="2755900"/>
            <a:ext cx="2052955" cy="2771140"/>
            <a:chOff x="622854" y="2140222"/>
            <a:chExt cx="2570922" cy="3551582"/>
          </a:xfrm>
          <a:solidFill>
            <a:srgbClr val="002060"/>
          </a:solidFill>
        </p:grpSpPr>
        <p:sp>
          <p:nvSpPr>
            <p:cNvPr id="37" name="矩形 36"/>
            <p:cNvSpPr/>
            <p:nvPr/>
          </p:nvSpPr>
          <p:spPr>
            <a:xfrm>
              <a:off x="622854"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8" name="矩形 37"/>
            <p:cNvSpPr/>
            <p:nvPr/>
          </p:nvSpPr>
          <p:spPr>
            <a:xfrm>
              <a:off x="622854" y="4648668"/>
              <a:ext cx="2526403" cy="394457"/>
            </a:xfrm>
            <a:prstGeom prst="rect">
              <a:avLst/>
            </a:prstGeom>
            <a:grpFill/>
          </p:spPr>
          <p:txBody>
            <a:bodyPr wrap="square">
              <a:spAutoFit/>
            </a:bodyPr>
            <a:lstStyle/>
            <a:p>
              <a:pPr algn="ctr"/>
              <a:r>
                <a:rPr lang="zh-CN" altLang="en-US" sz="1400" dirty="0">
                  <a:solidFill>
                    <a:schemeClr val="bg1"/>
                  </a:solidFill>
                  <a:effectLst/>
                </a:rPr>
                <a:t>实现持久化</a:t>
              </a:r>
            </a:p>
          </p:txBody>
        </p:sp>
        <p:sp>
          <p:nvSpPr>
            <p:cNvPr id="39" name="文本框 38"/>
            <p:cNvSpPr txBox="1"/>
            <p:nvPr/>
          </p:nvSpPr>
          <p:spPr>
            <a:xfrm>
              <a:off x="964098" y="4106955"/>
              <a:ext cx="1818860" cy="590031"/>
            </a:xfrm>
            <a:prstGeom prst="rect">
              <a:avLst/>
            </a:prstGeom>
            <a:grpFill/>
          </p:spPr>
          <p:txBody>
            <a:bodyPr wrap="square" rtlCol="0">
              <a:spAutoFit/>
            </a:bodyPr>
            <a:lstStyle/>
            <a:p>
              <a:pPr algn="ctr"/>
              <a:r>
                <a:rPr lang="en-US" altLang="zh-CN" sz="2400" b="1" dirty="0">
                  <a:solidFill>
                    <a:schemeClr val="bg1"/>
                  </a:solidFill>
                  <a:cs typeface="+mn-ea"/>
                  <a:sym typeface="+mn-lt"/>
                </a:rPr>
                <a:t>AOF</a:t>
              </a:r>
              <a:endParaRPr lang="zh-CN" altLang="en-US" sz="2400" b="1" dirty="0">
                <a:solidFill>
                  <a:schemeClr val="bg1"/>
                </a:solidFill>
                <a:cs typeface="+mn-ea"/>
                <a:sym typeface="+mn-lt"/>
              </a:endParaRPr>
            </a:p>
          </p:txBody>
        </p:sp>
        <p:sp>
          <p:nvSpPr>
            <p:cNvPr id="40" name="文本框 39"/>
            <p:cNvSpPr txBox="1"/>
            <p:nvPr/>
          </p:nvSpPr>
          <p:spPr>
            <a:xfrm>
              <a:off x="1143001" y="2833116"/>
              <a:ext cx="1461053" cy="1063684"/>
            </a:xfrm>
            <a:prstGeom prst="rect">
              <a:avLst/>
            </a:prstGeom>
            <a:grpFill/>
          </p:spPr>
          <p:txBody>
            <a:bodyPr wrap="square" rtlCol="0">
              <a:spAutoFit/>
            </a:bodyPr>
            <a:lstStyle/>
            <a:p>
              <a:pPr algn="ctr"/>
              <a:r>
                <a:rPr lang="en-US" altLang="zh-CN" sz="4800" b="1" dirty="0">
                  <a:solidFill>
                    <a:schemeClr val="bg1"/>
                  </a:solidFill>
                  <a:cs typeface="+mn-ea"/>
                  <a:sym typeface="+mn-lt"/>
                </a:rPr>
                <a:t>01</a:t>
              </a:r>
              <a:endParaRPr lang="zh-CN" altLang="en-US" sz="4800" b="1" dirty="0">
                <a:solidFill>
                  <a:schemeClr val="bg1"/>
                </a:solidFill>
                <a:cs typeface="+mn-ea"/>
                <a:sym typeface="+mn-lt"/>
              </a:endParaRPr>
            </a:p>
          </p:txBody>
        </p:sp>
        <p:cxnSp>
          <p:nvCxnSpPr>
            <p:cNvPr id="41" name="直接连接符 40"/>
            <p:cNvCxnSpPr/>
            <p:nvPr/>
          </p:nvCxnSpPr>
          <p:spPr>
            <a:xfrm>
              <a:off x="1378228"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321906"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7369820" y="2530846"/>
            <a:ext cx="854517" cy="692785"/>
            <a:chOff x="4118114" y="2928475"/>
            <a:chExt cx="1070114" cy="887895"/>
          </a:xfrm>
          <a:solidFill>
            <a:srgbClr val="0070C0"/>
          </a:solidFill>
        </p:grpSpPr>
        <p:cxnSp>
          <p:nvCxnSpPr>
            <p:cNvPr id="48" name="直接连接符 47"/>
            <p:cNvCxnSpPr/>
            <p:nvPr/>
          </p:nvCxnSpPr>
          <p:spPr>
            <a:xfrm>
              <a:off x="4174436"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118114"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9010650" y="2755900"/>
            <a:ext cx="2033270" cy="2771140"/>
            <a:chOff x="9011478" y="2140222"/>
            <a:chExt cx="2570922" cy="3551582"/>
          </a:xfrm>
          <a:solidFill>
            <a:srgbClr val="002060"/>
          </a:solidFill>
        </p:grpSpPr>
        <p:sp>
          <p:nvSpPr>
            <p:cNvPr id="58" name="矩形 57"/>
            <p:cNvSpPr/>
            <p:nvPr/>
          </p:nvSpPr>
          <p:spPr>
            <a:xfrm>
              <a:off x="9011478"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cs typeface="+mn-ea"/>
                <a:sym typeface="+mn-lt"/>
              </a:endParaRPr>
            </a:p>
          </p:txBody>
        </p:sp>
        <p:sp>
          <p:nvSpPr>
            <p:cNvPr id="59" name="矩形 58"/>
            <p:cNvSpPr/>
            <p:nvPr/>
          </p:nvSpPr>
          <p:spPr>
            <a:xfrm>
              <a:off x="9011478" y="4648668"/>
              <a:ext cx="2526403" cy="353202"/>
            </a:xfrm>
            <a:prstGeom prst="rect">
              <a:avLst/>
            </a:prstGeom>
            <a:grpFill/>
          </p:spPr>
          <p:txBody>
            <a:bodyPr wrap="square">
              <a:spAutoFit/>
            </a:bodyPr>
            <a:lstStyle/>
            <a:p>
              <a:pPr lvl="0" algn="ctr">
                <a:lnSpc>
                  <a:spcPct val="150000"/>
                </a:lnSpc>
                <a:defRPr/>
              </a:pPr>
              <a:endParaRPr lang="zh-CN" altLang="en-US" sz="900" b="1" dirty="0">
                <a:solidFill>
                  <a:schemeClr val="bg1"/>
                </a:solidFill>
                <a:cs typeface="+mn-ea"/>
                <a:sym typeface="+mn-lt"/>
              </a:endParaRPr>
            </a:p>
          </p:txBody>
        </p:sp>
        <p:sp>
          <p:nvSpPr>
            <p:cNvPr id="60" name="文本框 59"/>
            <p:cNvSpPr txBox="1"/>
            <p:nvPr/>
          </p:nvSpPr>
          <p:spPr>
            <a:xfrm>
              <a:off x="9194412" y="4335601"/>
              <a:ext cx="2343469" cy="473348"/>
            </a:xfrm>
            <a:prstGeom prst="rect">
              <a:avLst/>
            </a:prstGeom>
            <a:grpFill/>
          </p:spPr>
          <p:txBody>
            <a:bodyPr wrap="square" rtlCol="0">
              <a:spAutoFit/>
            </a:bodyPr>
            <a:lstStyle/>
            <a:p>
              <a:pPr algn="ctr"/>
              <a:r>
                <a:rPr lang="en-US" altLang="zh-CN" dirty="0">
                  <a:solidFill>
                    <a:schemeClr val="bg1"/>
                  </a:solidFill>
                  <a:effectLst/>
                </a:rPr>
                <a:t>Redis Cluster </a:t>
              </a:r>
            </a:p>
          </p:txBody>
        </p:sp>
        <p:sp>
          <p:nvSpPr>
            <p:cNvPr id="61" name="文本框 60"/>
            <p:cNvSpPr txBox="1"/>
            <p:nvPr/>
          </p:nvSpPr>
          <p:spPr>
            <a:xfrm>
              <a:off x="9486899" y="2814339"/>
              <a:ext cx="1461053" cy="1063684"/>
            </a:xfrm>
            <a:prstGeom prst="rect">
              <a:avLst/>
            </a:prstGeom>
            <a:grpFill/>
          </p:spPr>
          <p:txBody>
            <a:bodyPr wrap="square" rtlCol="0">
              <a:spAutoFit/>
            </a:bodyPr>
            <a:lstStyle/>
            <a:p>
              <a:pPr algn="ctr"/>
              <a:r>
                <a:rPr lang="en-US" altLang="zh-CN" sz="4800" b="1" dirty="0">
                  <a:solidFill>
                    <a:schemeClr val="bg1"/>
                  </a:solidFill>
                  <a:cs typeface="+mn-ea"/>
                  <a:sym typeface="+mn-lt"/>
                </a:rPr>
                <a:t>03</a:t>
              </a:r>
              <a:endParaRPr lang="zh-CN" altLang="en-US" sz="4800" b="1" dirty="0">
                <a:solidFill>
                  <a:schemeClr val="bg1"/>
                </a:solidFill>
                <a:cs typeface="+mn-ea"/>
                <a:sym typeface="+mn-lt"/>
              </a:endParaRPr>
            </a:p>
          </p:txBody>
        </p:sp>
        <p:cxnSp>
          <p:nvCxnSpPr>
            <p:cNvPr id="62" name="直接连接符 61"/>
            <p:cNvCxnSpPr/>
            <p:nvPr/>
          </p:nvCxnSpPr>
          <p:spPr>
            <a:xfrm>
              <a:off x="9766852"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9710530"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65" name="文本框 64"/>
          <p:cNvSpPr txBox="1"/>
          <p:nvPr/>
        </p:nvSpPr>
        <p:spPr>
          <a:xfrm>
            <a:off x="4274302" y="838762"/>
            <a:ext cx="3398525" cy="769441"/>
          </a:xfrm>
          <a:prstGeom prst="rect">
            <a:avLst/>
          </a:prstGeom>
          <a:noFill/>
        </p:spPr>
        <p:txBody>
          <a:bodyPr wrap="square" rtlCol="0">
            <a:spAutoFit/>
          </a:bodyPr>
          <a:lstStyle/>
          <a:p>
            <a:pPr algn="ctr"/>
            <a:r>
              <a:rPr lang="zh-CN" altLang="en-US" sz="4400" b="1" dirty="0">
                <a:solidFill>
                  <a:schemeClr val="tx1">
                    <a:lumMod val="95000"/>
                    <a:lumOff val="5000"/>
                  </a:schemeClr>
                </a:solidFill>
                <a:cs typeface="+mn-ea"/>
                <a:sym typeface="+mn-lt"/>
              </a:rPr>
              <a:t>作业目标</a:t>
            </a:r>
          </a:p>
        </p:txBody>
      </p:sp>
      <p:grpSp>
        <p:nvGrpSpPr>
          <p:cNvPr id="13" name="组合 12">
            <a:extLst>
              <a:ext uri="{FF2B5EF4-FFF2-40B4-BE49-F238E27FC236}">
                <a16:creationId xmlns:a16="http://schemas.microsoft.com/office/drawing/2014/main" id="{AE2B0306-A176-C9F1-1074-5E3370BB9F9E}"/>
              </a:ext>
            </a:extLst>
          </p:cNvPr>
          <p:cNvGrpSpPr/>
          <p:nvPr/>
        </p:nvGrpSpPr>
        <p:grpSpPr>
          <a:xfrm>
            <a:off x="5079365" y="2755900"/>
            <a:ext cx="2033270" cy="2771140"/>
            <a:chOff x="9011478" y="2140222"/>
            <a:chExt cx="2570922" cy="3551582"/>
          </a:xfrm>
          <a:solidFill>
            <a:srgbClr val="002060"/>
          </a:solidFill>
        </p:grpSpPr>
        <p:sp>
          <p:nvSpPr>
            <p:cNvPr id="14" name="矩形 13">
              <a:extLst>
                <a:ext uri="{FF2B5EF4-FFF2-40B4-BE49-F238E27FC236}">
                  <a16:creationId xmlns:a16="http://schemas.microsoft.com/office/drawing/2014/main" id="{69E8300E-5080-98EF-5D88-E999A3E1BB03}"/>
                </a:ext>
              </a:extLst>
            </p:cNvPr>
            <p:cNvSpPr/>
            <p:nvPr/>
          </p:nvSpPr>
          <p:spPr>
            <a:xfrm>
              <a:off x="9011478"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cs typeface="+mn-ea"/>
                <a:sym typeface="+mn-lt"/>
              </a:endParaRPr>
            </a:p>
          </p:txBody>
        </p:sp>
        <p:sp>
          <p:nvSpPr>
            <p:cNvPr id="15" name="矩形 14">
              <a:extLst>
                <a:ext uri="{FF2B5EF4-FFF2-40B4-BE49-F238E27FC236}">
                  <a16:creationId xmlns:a16="http://schemas.microsoft.com/office/drawing/2014/main" id="{0D95AE41-017E-9E90-0634-BF67F7B12715}"/>
                </a:ext>
              </a:extLst>
            </p:cNvPr>
            <p:cNvSpPr/>
            <p:nvPr/>
          </p:nvSpPr>
          <p:spPr>
            <a:xfrm>
              <a:off x="9011478" y="4648668"/>
              <a:ext cx="2526403" cy="353202"/>
            </a:xfrm>
            <a:prstGeom prst="rect">
              <a:avLst/>
            </a:prstGeom>
            <a:grpFill/>
          </p:spPr>
          <p:txBody>
            <a:bodyPr wrap="square">
              <a:spAutoFit/>
            </a:bodyPr>
            <a:lstStyle/>
            <a:p>
              <a:pPr lvl="0" algn="ctr">
                <a:lnSpc>
                  <a:spcPct val="150000"/>
                </a:lnSpc>
                <a:defRPr/>
              </a:pPr>
              <a:endParaRPr lang="zh-CN" altLang="en-US" sz="900" b="1" dirty="0">
                <a:solidFill>
                  <a:schemeClr val="bg1"/>
                </a:solidFill>
                <a:cs typeface="+mn-ea"/>
                <a:sym typeface="+mn-lt"/>
              </a:endParaRPr>
            </a:p>
          </p:txBody>
        </p:sp>
        <p:sp>
          <p:nvSpPr>
            <p:cNvPr id="16" name="文本框 15">
              <a:extLst>
                <a:ext uri="{FF2B5EF4-FFF2-40B4-BE49-F238E27FC236}">
                  <a16:creationId xmlns:a16="http://schemas.microsoft.com/office/drawing/2014/main" id="{1E0D34F6-7490-222B-0313-D289898BFB9E}"/>
                </a:ext>
              </a:extLst>
            </p:cNvPr>
            <p:cNvSpPr txBox="1"/>
            <p:nvPr/>
          </p:nvSpPr>
          <p:spPr>
            <a:xfrm>
              <a:off x="9194412" y="4335601"/>
              <a:ext cx="2343469" cy="828359"/>
            </a:xfrm>
            <a:prstGeom prst="rect">
              <a:avLst/>
            </a:prstGeom>
            <a:grpFill/>
          </p:spPr>
          <p:txBody>
            <a:bodyPr wrap="square" rtlCol="0">
              <a:spAutoFit/>
            </a:bodyPr>
            <a:lstStyle/>
            <a:p>
              <a:pPr algn="ctr"/>
              <a:r>
                <a:rPr lang="en-US" altLang="zh-CN" dirty="0">
                  <a:solidFill>
                    <a:schemeClr val="bg1"/>
                  </a:solidFill>
                  <a:effectLst/>
                </a:rPr>
                <a:t>Redis </a:t>
              </a:r>
              <a:r>
                <a:rPr lang="zh-CN" altLang="en-US" dirty="0">
                  <a:solidFill>
                    <a:schemeClr val="bg1"/>
                  </a:solidFill>
                  <a:effectLst/>
                </a:rPr>
                <a:t>主从架构</a:t>
              </a:r>
            </a:p>
            <a:p>
              <a:pPr algn="ctr"/>
              <a:r>
                <a:rPr lang="en-US" altLang="zh-CN" dirty="0">
                  <a:solidFill>
                    <a:schemeClr val="bg1"/>
                  </a:solidFill>
                  <a:effectLst/>
                </a:rPr>
                <a:t> </a:t>
              </a:r>
            </a:p>
          </p:txBody>
        </p:sp>
        <p:sp>
          <p:nvSpPr>
            <p:cNvPr id="17" name="文本框 16">
              <a:extLst>
                <a:ext uri="{FF2B5EF4-FFF2-40B4-BE49-F238E27FC236}">
                  <a16:creationId xmlns:a16="http://schemas.microsoft.com/office/drawing/2014/main" id="{EDFAB4BE-FA49-8AAB-3873-590E1B57D5CC}"/>
                </a:ext>
              </a:extLst>
            </p:cNvPr>
            <p:cNvSpPr txBox="1"/>
            <p:nvPr/>
          </p:nvSpPr>
          <p:spPr>
            <a:xfrm>
              <a:off x="9486899" y="2814339"/>
              <a:ext cx="1461053" cy="1063684"/>
            </a:xfrm>
            <a:prstGeom prst="rect">
              <a:avLst/>
            </a:prstGeom>
            <a:grpFill/>
          </p:spPr>
          <p:txBody>
            <a:bodyPr wrap="square" rtlCol="0">
              <a:spAutoFit/>
            </a:bodyPr>
            <a:lstStyle/>
            <a:p>
              <a:pPr algn="ctr"/>
              <a:r>
                <a:rPr lang="en-US" altLang="zh-CN" sz="4800" b="1" dirty="0">
                  <a:solidFill>
                    <a:schemeClr val="bg1"/>
                  </a:solidFill>
                  <a:cs typeface="+mn-ea"/>
                  <a:sym typeface="+mn-lt"/>
                </a:rPr>
                <a:t>02</a:t>
              </a:r>
              <a:endParaRPr lang="zh-CN" altLang="en-US" sz="4800" b="1" dirty="0">
                <a:solidFill>
                  <a:schemeClr val="bg1"/>
                </a:solidFill>
                <a:cs typeface="+mn-ea"/>
                <a:sym typeface="+mn-lt"/>
              </a:endParaRPr>
            </a:p>
          </p:txBody>
        </p:sp>
        <p:cxnSp>
          <p:nvCxnSpPr>
            <p:cNvPr id="18" name="直接连接符 17">
              <a:extLst>
                <a:ext uri="{FF2B5EF4-FFF2-40B4-BE49-F238E27FC236}">
                  <a16:creationId xmlns:a16="http://schemas.microsoft.com/office/drawing/2014/main" id="{F8E99B1C-F015-3146-B49C-715B3BE776B5}"/>
                </a:ext>
              </a:extLst>
            </p:cNvPr>
            <p:cNvCxnSpPr/>
            <p:nvPr/>
          </p:nvCxnSpPr>
          <p:spPr>
            <a:xfrm>
              <a:off x="9766852"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3B79433-02E5-0335-CB03-B7C6C98DB320}"/>
                </a:ext>
              </a:extLst>
            </p:cNvPr>
            <p:cNvCxnSpPr/>
            <p:nvPr/>
          </p:nvCxnSpPr>
          <p:spPr>
            <a:xfrm>
              <a:off x="9710530"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ppt_x"/>
                                          </p:val>
                                        </p:tav>
                                        <p:tav tm="100000">
                                          <p:val>
                                            <p:strVal val="#ppt_x"/>
                                          </p:val>
                                        </p:tav>
                                      </p:tavLst>
                                    </p:anim>
                                    <p:anim calcmode="lin" valueType="num">
                                      <p:cBhvr additive="base">
                                        <p:cTn id="13" dur="500" fill="hold"/>
                                        <p:tgtEl>
                                          <p:spTgt spid="4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additive="base">
                                        <p:cTn id="17" dur="500" fill="hold"/>
                                        <p:tgtEl>
                                          <p:spTgt spid="57"/>
                                        </p:tgtEl>
                                        <p:attrNameLst>
                                          <p:attrName>ppt_x</p:attrName>
                                        </p:attrNameLst>
                                      </p:cBhvr>
                                      <p:tavLst>
                                        <p:tav tm="0">
                                          <p:val>
                                            <p:strVal val="#ppt_x"/>
                                          </p:val>
                                        </p:tav>
                                        <p:tav tm="100000">
                                          <p:val>
                                            <p:strVal val="#ppt_x"/>
                                          </p:val>
                                        </p:tav>
                                      </p:tavLst>
                                    </p:anim>
                                    <p:anim calcmode="lin" valueType="num">
                                      <p:cBhvr additive="base">
                                        <p:cTn id="18" dur="500" fill="hold"/>
                                        <p:tgtEl>
                                          <p:spTgt spid="5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FCB3FC-5EC7-BE75-528E-7D7F1B4CC534}"/>
              </a:ext>
            </a:extLst>
          </p:cNvPr>
          <p:cNvSpPr txBox="1"/>
          <p:nvPr/>
        </p:nvSpPr>
        <p:spPr>
          <a:xfrm>
            <a:off x="6519671" y="1951672"/>
            <a:ext cx="3264407" cy="1477328"/>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dirty="0"/>
              <a:t>struct </a:t>
            </a:r>
            <a:r>
              <a:rPr lang="en-US" altLang="zh-CN" dirty="0" err="1"/>
              <a:t>GetItemRequest</a:t>
            </a:r>
            <a:r>
              <a:rPr lang="en-US" altLang="zh-CN" dirty="0"/>
              <a:t> {</a:t>
            </a:r>
          </a:p>
          <a:p>
            <a:r>
              <a:rPr lang="en-US" altLang="zh-CN" dirty="0"/>
              <a:t>    1: required string op,</a:t>
            </a:r>
          </a:p>
          <a:p>
            <a:r>
              <a:rPr lang="en-US" altLang="zh-CN" dirty="0"/>
              <a:t>    2: required string key,</a:t>
            </a:r>
          </a:p>
          <a:p>
            <a:r>
              <a:rPr lang="en-US" altLang="zh-CN" dirty="0"/>
              <a:t>    3: required string </a:t>
            </a:r>
            <a:r>
              <a:rPr lang="en-US" altLang="zh-CN" dirty="0" err="1"/>
              <a:t>val</a:t>
            </a:r>
            <a:r>
              <a:rPr lang="en-US" altLang="zh-CN" dirty="0"/>
              <a:t>,</a:t>
            </a:r>
          </a:p>
          <a:p>
            <a:r>
              <a:rPr lang="en-US" altLang="zh-CN" dirty="0"/>
              <a:t>}</a:t>
            </a:r>
          </a:p>
        </p:txBody>
      </p:sp>
      <p:sp>
        <p:nvSpPr>
          <p:cNvPr id="6" name="文本框 5">
            <a:extLst>
              <a:ext uri="{FF2B5EF4-FFF2-40B4-BE49-F238E27FC236}">
                <a16:creationId xmlns:a16="http://schemas.microsoft.com/office/drawing/2014/main" id="{CE27AAC1-7DB8-A080-FD9C-0364974EC786}"/>
              </a:ext>
            </a:extLst>
          </p:cNvPr>
          <p:cNvSpPr txBox="1"/>
          <p:nvPr/>
        </p:nvSpPr>
        <p:spPr>
          <a:xfrm>
            <a:off x="6519672" y="4768490"/>
            <a:ext cx="3264407" cy="181798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dirty="0"/>
              <a:t>struct </a:t>
            </a:r>
            <a:r>
              <a:rPr lang="en-US" altLang="zh-CN" dirty="0" err="1"/>
              <a:t>GetItemResponse</a:t>
            </a:r>
            <a:r>
              <a:rPr lang="en-US" altLang="zh-CN" dirty="0"/>
              <a:t> {</a:t>
            </a:r>
          </a:p>
          <a:p>
            <a:r>
              <a:rPr lang="en-US" altLang="zh-CN" dirty="0"/>
              <a:t>    1: required string op,</a:t>
            </a:r>
          </a:p>
          <a:p>
            <a:r>
              <a:rPr lang="en-US" altLang="zh-CN" dirty="0"/>
              <a:t>    2: required string key,</a:t>
            </a:r>
          </a:p>
          <a:p>
            <a:r>
              <a:rPr lang="en-US" altLang="zh-CN" dirty="0"/>
              <a:t>    3: required string </a:t>
            </a:r>
            <a:r>
              <a:rPr lang="en-US" altLang="zh-CN" dirty="0" err="1"/>
              <a:t>val</a:t>
            </a:r>
            <a:r>
              <a:rPr lang="en-US" altLang="zh-CN" dirty="0"/>
              <a:t>,</a:t>
            </a:r>
          </a:p>
          <a:p>
            <a:r>
              <a:rPr lang="en-US" altLang="zh-CN" dirty="0"/>
              <a:t>    4: required bool status,</a:t>
            </a:r>
          </a:p>
          <a:p>
            <a:r>
              <a:rPr lang="en-US" altLang="zh-CN" dirty="0"/>
              <a:t>}</a:t>
            </a:r>
          </a:p>
        </p:txBody>
      </p:sp>
      <p:sp>
        <p:nvSpPr>
          <p:cNvPr id="8" name="文本框 7">
            <a:extLst>
              <a:ext uri="{FF2B5EF4-FFF2-40B4-BE49-F238E27FC236}">
                <a16:creationId xmlns:a16="http://schemas.microsoft.com/office/drawing/2014/main" id="{693FFF53-F8E3-8A0E-82AF-3BC0EE8694FA}"/>
              </a:ext>
            </a:extLst>
          </p:cNvPr>
          <p:cNvSpPr txBox="1"/>
          <p:nvPr/>
        </p:nvSpPr>
        <p:spPr>
          <a:xfrm>
            <a:off x="1261872" y="502920"/>
            <a:ext cx="3267882" cy="461665"/>
          </a:xfrm>
          <a:prstGeom prst="rect">
            <a:avLst/>
          </a:prstGeom>
          <a:noFill/>
        </p:spPr>
        <p:txBody>
          <a:bodyPr wrap="none" rtlCol="0">
            <a:spAutoFit/>
          </a:bodyPr>
          <a:lstStyle/>
          <a:p>
            <a:r>
              <a:rPr lang="en-US" altLang="zh-CN" sz="2400" dirty="0"/>
              <a:t>Request </a:t>
            </a:r>
            <a:r>
              <a:rPr lang="zh-CN" altLang="en-US" sz="2400" dirty="0"/>
              <a:t>和 </a:t>
            </a:r>
            <a:r>
              <a:rPr lang="en-US" altLang="zh-CN" sz="2400" dirty="0"/>
              <a:t>Response</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4B5F3E5-73B7-5FA7-267C-1F677EE44470}"/>
              </a:ext>
            </a:extLst>
          </p:cNvPr>
          <p:cNvSpPr txBox="1"/>
          <p:nvPr/>
        </p:nvSpPr>
        <p:spPr>
          <a:xfrm>
            <a:off x="1282700" y="139700"/>
            <a:ext cx="2641600" cy="1200329"/>
          </a:xfrm>
          <a:prstGeom prst="rect">
            <a:avLst/>
          </a:prstGeom>
          <a:noFill/>
        </p:spPr>
        <p:txBody>
          <a:bodyPr wrap="square" rtlCol="0">
            <a:spAutoFit/>
          </a:bodyPr>
          <a:lstStyle/>
          <a:p>
            <a:pPr algn="just"/>
            <a:r>
              <a:rPr lang="en-US" altLang="zh-CN" sz="2400" dirty="0"/>
              <a:t>1.</a:t>
            </a:r>
            <a:r>
              <a:rPr lang="zh-CN" altLang="en-US" sz="2400" dirty="0"/>
              <a:t> </a:t>
            </a:r>
            <a:r>
              <a:rPr lang="en-US" altLang="zh-CN" sz="2400" dirty="0"/>
              <a:t>AOF (</a:t>
            </a:r>
            <a:r>
              <a:rPr lang="en-US" altLang="zh-CN" sz="2400" dirty="0">
                <a:effectLst/>
              </a:rPr>
              <a:t>Append-only File</a:t>
            </a:r>
            <a:r>
              <a:rPr lang="en-US" altLang="zh-CN" sz="2400" dirty="0"/>
              <a:t>) </a:t>
            </a:r>
            <a:r>
              <a:rPr lang="zh-CN" altLang="en-US" sz="2400" dirty="0"/>
              <a:t>实现持久化</a:t>
            </a:r>
          </a:p>
        </p:txBody>
      </p:sp>
      <p:sp>
        <p:nvSpPr>
          <p:cNvPr id="10" name="文本框 9">
            <a:extLst>
              <a:ext uri="{FF2B5EF4-FFF2-40B4-BE49-F238E27FC236}">
                <a16:creationId xmlns:a16="http://schemas.microsoft.com/office/drawing/2014/main" id="{B2741A35-83B7-4A30-1FC6-8D9B06D3DF9D}"/>
              </a:ext>
            </a:extLst>
          </p:cNvPr>
          <p:cNvSpPr txBox="1"/>
          <p:nvPr/>
        </p:nvSpPr>
        <p:spPr>
          <a:xfrm>
            <a:off x="990600" y="2644170"/>
            <a:ext cx="4089400"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b="0" i="0" dirty="0">
                <a:solidFill>
                  <a:srgbClr val="202124"/>
                </a:solidFill>
                <a:effectLst/>
                <a:latin typeface="黑体" panose="02010609060101010101" pitchFamily="49" charset="-122"/>
                <a:ea typeface="黑体" panose="02010609060101010101" pitchFamily="49" charset="-122"/>
              </a:rPr>
              <a:t>Append-only </a:t>
            </a:r>
            <a:r>
              <a:rPr lang="zh-CN" altLang="en-US" sz="2400" b="0" i="0" dirty="0">
                <a:solidFill>
                  <a:srgbClr val="202124"/>
                </a:solidFill>
                <a:effectLst/>
                <a:latin typeface="黑体" panose="02010609060101010101" pitchFamily="49" charset="-122"/>
                <a:ea typeface="黑体" panose="02010609060101010101" pitchFamily="49" charset="-122"/>
              </a:rPr>
              <a:t>是</a:t>
            </a:r>
            <a:r>
              <a:rPr lang="zh-CN" altLang="en-US" sz="2400" b="0" i="0" dirty="0">
                <a:solidFill>
                  <a:srgbClr val="040C28"/>
                </a:solidFill>
                <a:effectLst/>
                <a:latin typeface="黑体" panose="02010609060101010101" pitchFamily="49" charset="-122"/>
                <a:ea typeface="黑体" panose="02010609060101010101" pitchFamily="49" charset="-122"/>
              </a:rPr>
              <a:t>计算机数据存储的一种属性。</a:t>
            </a:r>
            <a:endParaRPr lang="en-US" altLang="zh-CN" sz="2400" b="0" i="0" dirty="0">
              <a:solidFill>
                <a:srgbClr val="040C28"/>
              </a:solidFill>
              <a:effectLst/>
              <a:latin typeface="黑体" panose="02010609060101010101" pitchFamily="49" charset="-122"/>
              <a:ea typeface="黑体" panose="02010609060101010101" pitchFamily="49" charset="-122"/>
            </a:endParaRPr>
          </a:p>
          <a:p>
            <a:r>
              <a:rPr lang="zh-CN" altLang="en-US" sz="2400" b="0" i="0" dirty="0">
                <a:solidFill>
                  <a:srgbClr val="040C28"/>
                </a:solidFill>
                <a:effectLst/>
                <a:latin typeface="黑体" panose="02010609060101010101" pitchFamily="49" charset="-122"/>
                <a:ea typeface="黑体" panose="02010609060101010101" pitchFamily="49" charset="-122"/>
              </a:rPr>
              <a:t>将新数据附加到存储中，但现有数据是不可变的。</a:t>
            </a:r>
          </a:p>
          <a:p>
            <a:r>
              <a:rPr lang="zh-CN" altLang="en-US" sz="2400" dirty="0">
                <a:solidFill>
                  <a:srgbClr val="040C28"/>
                </a:solidFill>
                <a:latin typeface="黑体" panose="02010609060101010101" pitchFamily="49" charset="-122"/>
                <a:ea typeface="黑体" panose="02010609060101010101" pitchFamily="49" charset="-122"/>
              </a:rPr>
              <a:t>这种数据结构在确保数据一致性，提高性能和允许回滚等有着很大的优势，因此常用语日志文件</a:t>
            </a:r>
            <a:endParaRPr lang="zh-CN" altLang="en-US" sz="2400" dirty="0">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a16="http://schemas.microsoft.com/office/drawing/2014/main" id="{D5D125BB-86A8-AD2A-3BC3-7396226D8591}"/>
              </a:ext>
            </a:extLst>
          </p:cNvPr>
          <p:cNvSpPr txBox="1"/>
          <p:nvPr/>
        </p:nvSpPr>
        <p:spPr>
          <a:xfrm>
            <a:off x="6553200" y="2644170"/>
            <a:ext cx="4787900" cy="304698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2400" dirty="0"/>
              <a:t>在本次作业中，由于涉及到数据变化的操作只有 </a:t>
            </a:r>
            <a:r>
              <a:rPr lang="en-US" altLang="zh-CN" sz="2400" dirty="0"/>
              <a:t>set </a:t>
            </a:r>
            <a:r>
              <a:rPr lang="zh-CN" altLang="en-US" sz="2400" dirty="0"/>
              <a:t>和 </a:t>
            </a:r>
            <a:r>
              <a:rPr lang="en-US" altLang="zh-CN" sz="2400" dirty="0"/>
              <a:t>del</a:t>
            </a:r>
            <a:r>
              <a:rPr lang="zh-CN" altLang="en-US" sz="2400" dirty="0"/>
              <a:t>，所以就是在这两个操作完成后在</a:t>
            </a:r>
            <a:r>
              <a:rPr lang="en-US" altLang="zh-CN" sz="2400" dirty="0" err="1"/>
              <a:t>LogFile</a:t>
            </a:r>
            <a:r>
              <a:rPr lang="zh-CN" altLang="en-US" sz="2400" dirty="0"/>
              <a:t>中追加相关记录。</a:t>
            </a:r>
            <a:endParaRPr lang="en-US" altLang="zh-CN" sz="2400" dirty="0"/>
          </a:p>
          <a:p>
            <a:r>
              <a:rPr lang="zh-CN" altLang="en-US" sz="2400" dirty="0"/>
              <a:t>相关读写的具体实现为</a:t>
            </a:r>
            <a:endParaRPr lang="en-US" altLang="zh-CN" sz="2400" dirty="0"/>
          </a:p>
          <a:p>
            <a:r>
              <a:rPr lang="zh-CN" altLang="en-US" sz="2400" dirty="0"/>
              <a:t>读：</a:t>
            </a:r>
            <a:r>
              <a:rPr lang="en-US" altLang="zh-CN" sz="2400" dirty="0"/>
              <a:t> .</a:t>
            </a:r>
            <a:r>
              <a:rPr lang="en-US" altLang="zh-CN" sz="2400" dirty="0" err="1"/>
              <a:t>read_to_strring</a:t>
            </a:r>
            <a:r>
              <a:rPr lang="en-US" altLang="zh-CN" sz="2400" dirty="0"/>
              <a:t>()</a:t>
            </a:r>
            <a:r>
              <a:rPr lang="zh-CN" altLang="en-US" sz="2400" dirty="0"/>
              <a:t>读到字符串后先后依据</a:t>
            </a:r>
            <a:r>
              <a:rPr lang="en-US" altLang="zh-CN" sz="2400" dirty="0"/>
              <a:t>”\n”</a:t>
            </a:r>
            <a:r>
              <a:rPr lang="zh-CN" altLang="en-US" sz="2400" dirty="0"/>
              <a:t>和 </a:t>
            </a:r>
            <a:r>
              <a:rPr lang="en-US" altLang="zh-CN" sz="2400" dirty="0"/>
              <a:t>“  ”</a:t>
            </a:r>
            <a:r>
              <a:rPr lang="zh-CN" altLang="en-US" sz="2400" dirty="0"/>
              <a:t>来划分；写： </a:t>
            </a:r>
            <a:r>
              <a:rPr lang="en-US" altLang="zh-CN" sz="2400" dirty="0"/>
              <a:t>.</a:t>
            </a:r>
            <a:r>
              <a:rPr lang="en-US" altLang="zh-CN" sz="2400" dirty="0" err="1"/>
              <a:t>write_all</a:t>
            </a:r>
            <a:r>
              <a:rPr lang="en-US" altLang="zh-CN" sz="2400" dirty="0"/>
              <a:t>()</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B3B9D879-5D7F-1C7C-C407-2CD51840447A}"/>
              </a:ext>
            </a:extLst>
          </p:cNvPr>
          <p:cNvSpPr/>
          <p:nvPr/>
        </p:nvSpPr>
        <p:spPr>
          <a:xfrm>
            <a:off x="1270000" y="2381975"/>
            <a:ext cx="939800" cy="3073400"/>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主从</a:t>
            </a:r>
            <a:endParaRPr lang="en-US" altLang="zh-CN" dirty="0"/>
          </a:p>
          <a:p>
            <a:pPr algn="ctr"/>
            <a:r>
              <a:rPr lang="en-US" altLang="zh-CN" dirty="0"/>
              <a:t>Log</a:t>
            </a:r>
          </a:p>
          <a:p>
            <a:pPr algn="ctr"/>
            <a:r>
              <a:rPr lang="zh-CN" altLang="en-US" dirty="0"/>
              <a:t>同步</a:t>
            </a:r>
          </a:p>
        </p:txBody>
      </p:sp>
      <p:sp>
        <p:nvSpPr>
          <p:cNvPr id="2" name="文本框 1">
            <a:extLst>
              <a:ext uri="{FF2B5EF4-FFF2-40B4-BE49-F238E27FC236}">
                <a16:creationId xmlns:a16="http://schemas.microsoft.com/office/drawing/2014/main" id="{AAAB25A6-FA80-529B-50CC-4CF73C7584CA}"/>
              </a:ext>
            </a:extLst>
          </p:cNvPr>
          <p:cNvSpPr txBox="1"/>
          <p:nvPr/>
        </p:nvSpPr>
        <p:spPr>
          <a:xfrm>
            <a:off x="1270000" y="444500"/>
            <a:ext cx="2641600" cy="461665"/>
          </a:xfrm>
          <a:prstGeom prst="rect">
            <a:avLst/>
          </a:prstGeom>
          <a:noFill/>
        </p:spPr>
        <p:txBody>
          <a:bodyPr wrap="square" rtlCol="0">
            <a:spAutoFit/>
          </a:bodyPr>
          <a:lstStyle/>
          <a:p>
            <a:r>
              <a:rPr lang="en-US" altLang="zh-CN" sz="2400" dirty="0">
                <a:effectLst/>
              </a:rPr>
              <a:t>Redis </a:t>
            </a:r>
            <a:r>
              <a:rPr lang="zh-CN" altLang="en-US" sz="2400" dirty="0">
                <a:effectLst/>
              </a:rPr>
              <a:t>主从架构</a:t>
            </a:r>
          </a:p>
        </p:txBody>
      </p:sp>
      <p:sp>
        <p:nvSpPr>
          <p:cNvPr id="3" name="矩形 2">
            <a:extLst>
              <a:ext uri="{FF2B5EF4-FFF2-40B4-BE49-F238E27FC236}">
                <a16:creationId xmlns:a16="http://schemas.microsoft.com/office/drawing/2014/main" id="{1A3F1D6F-30E0-5317-7859-7445256C0C6F}"/>
              </a:ext>
            </a:extLst>
          </p:cNvPr>
          <p:cNvSpPr/>
          <p:nvPr/>
        </p:nvSpPr>
        <p:spPr>
          <a:xfrm>
            <a:off x="2746375" y="1537425"/>
            <a:ext cx="8102600" cy="4711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4" name="矩形: 圆角 3">
            <a:extLst>
              <a:ext uri="{FF2B5EF4-FFF2-40B4-BE49-F238E27FC236}">
                <a16:creationId xmlns:a16="http://schemas.microsoft.com/office/drawing/2014/main" id="{D84D11F6-D34B-087D-DB9D-F55A284340DB}"/>
              </a:ext>
            </a:extLst>
          </p:cNvPr>
          <p:cNvSpPr/>
          <p:nvPr/>
        </p:nvSpPr>
        <p:spPr>
          <a:xfrm>
            <a:off x="3457575" y="1931125"/>
            <a:ext cx="2273300" cy="3975100"/>
          </a:xfrm>
          <a:prstGeom prst="roundRect">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C3324DB-ABF0-5C78-6936-A198EB43309C}"/>
              </a:ext>
            </a:extLst>
          </p:cNvPr>
          <p:cNvSpPr/>
          <p:nvPr/>
        </p:nvSpPr>
        <p:spPr>
          <a:xfrm>
            <a:off x="3876675" y="4445725"/>
            <a:ext cx="1524000" cy="1079500"/>
          </a:xfrm>
          <a:prstGeom prst="ellipse">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Slave</a:t>
            </a:r>
            <a:endParaRPr lang="zh-CN" altLang="en-US" dirty="0"/>
          </a:p>
        </p:txBody>
      </p:sp>
      <p:sp>
        <p:nvSpPr>
          <p:cNvPr id="15" name="椭圆 14">
            <a:extLst>
              <a:ext uri="{FF2B5EF4-FFF2-40B4-BE49-F238E27FC236}">
                <a16:creationId xmlns:a16="http://schemas.microsoft.com/office/drawing/2014/main" id="{99F9229D-7D81-378F-FB19-2649CD43DDD3}"/>
              </a:ext>
            </a:extLst>
          </p:cNvPr>
          <p:cNvSpPr/>
          <p:nvPr/>
        </p:nvSpPr>
        <p:spPr>
          <a:xfrm>
            <a:off x="3876675" y="2540725"/>
            <a:ext cx="1524000" cy="1244600"/>
          </a:xfrm>
          <a:prstGeom prst="ellipse">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Master</a:t>
            </a:r>
            <a:endParaRPr lang="zh-CN" altLang="en-US" dirty="0"/>
          </a:p>
        </p:txBody>
      </p:sp>
      <p:sp>
        <p:nvSpPr>
          <p:cNvPr id="18" name="箭头: 左 17">
            <a:extLst>
              <a:ext uri="{FF2B5EF4-FFF2-40B4-BE49-F238E27FC236}">
                <a16:creationId xmlns:a16="http://schemas.microsoft.com/office/drawing/2014/main" id="{AA052A26-80AE-6A23-C4A3-94E74385B0A4}"/>
              </a:ext>
            </a:extLst>
          </p:cNvPr>
          <p:cNvSpPr/>
          <p:nvPr/>
        </p:nvSpPr>
        <p:spPr>
          <a:xfrm>
            <a:off x="5502275" y="2934425"/>
            <a:ext cx="2273300" cy="596900"/>
          </a:xfrm>
          <a:prstGeom prst="leftArrow">
            <a:avLst/>
          </a:prstGeom>
          <a:ln>
            <a:solidFill>
              <a:srgbClr val="3F424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箭头: 左 20">
            <a:extLst>
              <a:ext uri="{FF2B5EF4-FFF2-40B4-BE49-F238E27FC236}">
                <a16:creationId xmlns:a16="http://schemas.microsoft.com/office/drawing/2014/main" id="{038B7AA0-B0F7-4CB8-E217-813117EC58E8}"/>
              </a:ext>
            </a:extLst>
          </p:cNvPr>
          <p:cNvSpPr/>
          <p:nvPr/>
        </p:nvSpPr>
        <p:spPr>
          <a:xfrm>
            <a:off x="5502275" y="5029925"/>
            <a:ext cx="2120900" cy="165100"/>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箭头: 左弧形 21">
            <a:extLst>
              <a:ext uri="{FF2B5EF4-FFF2-40B4-BE49-F238E27FC236}">
                <a16:creationId xmlns:a16="http://schemas.microsoft.com/office/drawing/2014/main" id="{A1C9D03B-FC9A-F345-98FB-A949EB5B03FE}"/>
              </a:ext>
            </a:extLst>
          </p:cNvPr>
          <p:cNvSpPr/>
          <p:nvPr/>
        </p:nvSpPr>
        <p:spPr>
          <a:xfrm>
            <a:off x="3654425" y="3658325"/>
            <a:ext cx="444500" cy="927100"/>
          </a:xfrm>
          <a:prstGeom prst="curv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tx1"/>
              </a:solidFill>
            </a:endParaRPr>
          </a:p>
        </p:txBody>
      </p:sp>
      <p:sp>
        <p:nvSpPr>
          <p:cNvPr id="25" name="箭头: 左 24">
            <a:extLst>
              <a:ext uri="{FF2B5EF4-FFF2-40B4-BE49-F238E27FC236}">
                <a16:creationId xmlns:a16="http://schemas.microsoft.com/office/drawing/2014/main" id="{E3A38F7B-6A57-2DF3-526F-B5B3A5AB6409}"/>
              </a:ext>
            </a:extLst>
          </p:cNvPr>
          <p:cNvSpPr/>
          <p:nvPr/>
        </p:nvSpPr>
        <p:spPr>
          <a:xfrm>
            <a:off x="1949450" y="3531325"/>
            <a:ext cx="1543050" cy="800100"/>
          </a:xfrm>
          <a:prstGeom prst="lef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4E2BD9FC-4F5B-CA4C-FFD7-968ED8A322F3}"/>
              </a:ext>
            </a:extLst>
          </p:cNvPr>
          <p:cNvSpPr txBox="1"/>
          <p:nvPr/>
        </p:nvSpPr>
        <p:spPr>
          <a:xfrm>
            <a:off x="5555557" y="2652792"/>
            <a:ext cx="2395336" cy="307777"/>
          </a:xfrm>
          <a:prstGeom prst="rect">
            <a:avLst/>
          </a:prstGeom>
          <a:noFill/>
        </p:spPr>
        <p:txBody>
          <a:bodyPr wrap="none" rtlCol="0">
            <a:spAutoFit/>
          </a:bodyPr>
          <a:lstStyle/>
          <a:p>
            <a:r>
              <a:rPr lang="en-US" altLang="zh-CN" sz="1400" dirty="0"/>
              <a:t>Master</a:t>
            </a:r>
            <a:r>
              <a:rPr lang="zh-CN" altLang="en-US" sz="1400" dirty="0"/>
              <a:t>可以执行所有的指令</a:t>
            </a:r>
          </a:p>
        </p:txBody>
      </p:sp>
      <p:sp>
        <p:nvSpPr>
          <p:cNvPr id="28" name="文本框 27">
            <a:extLst>
              <a:ext uri="{FF2B5EF4-FFF2-40B4-BE49-F238E27FC236}">
                <a16:creationId xmlns:a16="http://schemas.microsoft.com/office/drawing/2014/main" id="{269E2CBD-F17B-39E7-92E7-67C2659A9377}"/>
              </a:ext>
            </a:extLst>
          </p:cNvPr>
          <p:cNvSpPr txBox="1"/>
          <p:nvPr/>
        </p:nvSpPr>
        <p:spPr>
          <a:xfrm>
            <a:off x="5375278" y="5200740"/>
            <a:ext cx="3149599" cy="523220"/>
          </a:xfrm>
          <a:prstGeom prst="rect">
            <a:avLst/>
          </a:prstGeom>
          <a:noFill/>
        </p:spPr>
        <p:txBody>
          <a:bodyPr wrap="square" rtlCol="0">
            <a:spAutoFit/>
          </a:bodyPr>
          <a:lstStyle/>
          <a:p>
            <a:r>
              <a:rPr lang="en-US" altLang="zh-CN" sz="1400" dirty="0"/>
              <a:t>Slave</a:t>
            </a:r>
            <a:r>
              <a:rPr lang="zh-CN" altLang="en-US" sz="1400" dirty="0"/>
              <a:t>不能执行</a:t>
            </a:r>
            <a:r>
              <a:rPr lang="en-US" altLang="zh-CN" sz="1400" dirty="0"/>
              <a:t>set</a:t>
            </a:r>
            <a:r>
              <a:rPr lang="zh-CN" altLang="en-US" sz="1400" dirty="0"/>
              <a:t>、</a:t>
            </a:r>
            <a:r>
              <a:rPr lang="en-US" altLang="zh-CN" sz="1400" dirty="0"/>
              <a:t>del</a:t>
            </a:r>
            <a:r>
              <a:rPr lang="zh-CN" altLang="en-US" sz="1400" dirty="0"/>
              <a:t>等会修改</a:t>
            </a:r>
            <a:r>
              <a:rPr lang="en-US" altLang="zh-CN" sz="1400" dirty="0" err="1"/>
              <a:t>redis</a:t>
            </a:r>
            <a:r>
              <a:rPr lang="zh-CN" altLang="en-US" sz="1400" dirty="0"/>
              <a:t>内部数据的操作</a:t>
            </a:r>
          </a:p>
        </p:txBody>
      </p:sp>
      <p:sp>
        <p:nvSpPr>
          <p:cNvPr id="29" name="文本框 28">
            <a:extLst>
              <a:ext uri="{FF2B5EF4-FFF2-40B4-BE49-F238E27FC236}">
                <a16:creationId xmlns:a16="http://schemas.microsoft.com/office/drawing/2014/main" id="{B5296887-3AD9-C665-2509-8303986AC18E}"/>
              </a:ext>
            </a:extLst>
          </p:cNvPr>
          <p:cNvSpPr txBox="1"/>
          <p:nvPr/>
        </p:nvSpPr>
        <p:spPr>
          <a:xfrm rot="10800000" flipV="1">
            <a:off x="3984626" y="3852595"/>
            <a:ext cx="1511300" cy="461665"/>
          </a:xfrm>
          <a:prstGeom prst="rect">
            <a:avLst/>
          </a:prstGeom>
          <a:noFill/>
        </p:spPr>
        <p:txBody>
          <a:bodyPr wrap="square" rtlCol="0">
            <a:spAutoFit/>
          </a:bodyPr>
          <a:lstStyle/>
          <a:p>
            <a:r>
              <a:rPr lang="en-US" altLang="zh-CN" sz="800" dirty="0"/>
              <a:t>Master</a:t>
            </a:r>
            <a:r>
              <a:rPr lang="zh-CN" altLang="en-US" sz="800" dirty="0"/>
              <a:t>执行完指令后向</a:t>
            </a:r>
            <a:r>
              <a:rPr lang="en-US" altLang="zh-CN" sz="800" dirty="0"/>
              <a:t>Slave</a:t>
            </a:r>
            <a:r>
              <a:rPr lang="zh-CN" altLang="en-US" sz="800" dirty="0"/>
              <a:t>发出指令保证两者对数据的操作相同</a:t>
            </a:r>
          </a:p>
        </p:txBody>
      </p:sp>
      <p:sp>
        <p:nvSpPr>
          <p:cNvPr id="30" name="文本框 29">
            <a:extLst>
              <a:ext uri="{FF2B5EF4-FFF2-40B4-BE49-F238E27FC236}">
                <a16:creationId xmlns:a16="http://schemas.microsoft.com/office/drawing/2014/main" id="{DB1FF249-BB16-5EC7-C397-20B7E18B2D17}"/>
              </a:ext>
            </a:extLst>
          </p:cNvPr>
          <p:cNvSpPr txBox="1"/>
          <p:nvPr/>
        </p:nvSpPr>
        <p:spPr>
          <a:xfrm>
            <a:off x="7933281" y="3557171"/>
            <a:ext cx="2915694" cy="1200329"/>
          </a:xfrm>
          <a:prstGeom prst="rect">
            <a:avLst/>
          </a:prstGeom>
          <a:noFill/>
        </p:spPr>
        <p:txBody>
          <a:bodyPr wrap="square" rtlCol="0">
            <a:spAutoFit/>
          </a:bodyPr>
          <a:lstStyle/>
          <a:p>
            <a:r>
              <a:rPr lang="zh-CN" altLang="en-US" dirty="0"/>
              <a:t>因此只要一开始主从的数据一致，接下来无论执行什么主从的数据都会保持一致</a:t>
            </a:r>
          </a:p>
        </p:txBody>
      </p:sp>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36F103D-B4BD-622F-022A-FA93CBE8E83C}"/>
              </a:ext>
            </a:extLst>
          </p:cNvPr>
          <p:cNvSpPr txBox="1"/>
          <p:nvPr/>
        </p:nvSpPr>
        <p:spPr>
          <a:xfrm>
            <a:off x="1201782" y="496389"/>
            <a:ext cx="1415772" cy="461665"/>
          </a:xfrm>
          <a:prstGeom prst="rect">
            <a:avLst/>
          </a:prstGeom>
          <a:noFill/>
        </p:spPr>
        <p:txBody>
          <a:bodyPr wrap="none" rtlCol="0">
            <a:spAutoFit/>
          </a:bodyPr>
          <a:lstStyle/>
          <a:p>
            <a:r>
              <a:rPr lang="zh-CN" altLang="en-US" sz="2400" dirty="0"/>
              <a:t>实现思路</a:t>
            </a:r>
          </a:p>
        </p:txBody>
      </p:sp>
      <p:sp>
        <p:nvSpPr>
          <p:cNvPr id="8" name="文本框 7">
            <a:extLst>
              <a:ext uri="{FF2B5EF4-FFF2-40B4-BE49-F238E27FC236}">
                <a16:creationId xmlns:a16="http://schemas.microsoft.com/office/drawing/2014/main" id="{32DD6AF4-95DB-342D-DE77-09EEB6965257}"/>
              </a:ext>
            </a:extLst>
          </p:cNvPr>
          <p:cNvSpPr txBox="1"/>
          <p:nvPr/>
        </p:nvSpPr>
        <p:spPr>
          <a:xfrm>
            <a:off x="2236720" y="1946366"/>
            <a:ext cx="8300270" cy="1015663"/>
          </a:xfrm>
          <a:prstGeom prst="rect">
            <a:avLst/>
          </a:prstGeom>
          <a:noFill/>
        </p:spPr>
        <p:txBody>
          <a:bodyPr wrap="square" rtlCol="0">
            <a:spAutoFit/>
          </a:bodyPr>
          <a:lstStyle/>
          <a:p>
            <a:r>
              <a:rPr lang="en-US" altLang="zh-CN" sz="2000" dirty="0"/>
              <a:t>1. </a:t>
            </a:r>
            <a:r>
              <a:rPr lang="zh-CN" altLang="en-US" sz="2000" dirty="0"/>
              <a:t>虽然我们外界发出的如 </a:t>
            </a:r>
            <a:r>
              <a:rPr lang="en-US" altLang="zh-CN" sz="2000" dirty="0"/>
              <a:t>set del </a:t>
            </a:r>
            <a:r>
              <a:rPr lang="zh-CN" altLang="en-US" sz="2000" dirty="0"/>
              <a:t>之类的指令无法在</a:t>
            </a:r>
            <a:r>
              <a:rPr lang="en-US" altLang="zh-CN" sz="2000" dirty="0"/>
              <a:t>slave</a:t>
            </a:r>
            <a:r>
              <a:rPr lang="zh-CN" altLang="en-US" sz="2000" dirty="0"/>
              <a:t>上执行，但是我们可以定义新的运算符表示由内部发出的指令，这样就可以保证主从每次的操作都是一致的</a:t>
            </a:r>
          </a:p>
        </p:txBody>
      </p:sp>
      <p:sp>
        <p:nvSpPr>
          <p:cNvPr id="9" name="文本框 8">
            <a:extLst>
              <a:ext uri="{FF2B5EF4-FFF2-40B4-BE49-F238E27FC236}">
                <a16:creationId xmlns:a16="http://schemas.microsoft.com/office/drawing/2014/main" id="{342D5348-F089-43D4-2B36-703727F0A121}"/>
              </a:ext>
            </a:extLst>
          </p:cNvPr>
          <p:cNvSpPr txBox="1"/>
          <p:nvPr/>
        </p:nvSpPr>
        <p:spPr>
          <a:xfrm>
            <a:off x="2236720" y="3673622"/>
            <a:ext cx="8017623" cy="923330"/>
          </a:xfrm>
          <a:prstGeom prst="rect">
            <a:avLst/>
          </a:prstGeom>
          <a:noFill/>
        </p:spPr>
        <p:txBody>
          <a:bodyPr wrap="square" rtlCol="0">
            <a:spAutoFit/>
          </a:bodyPr>
          <a:lstStyle/>
          <a:p>
            <a:r>
              <a:rPr lang="en-US" altLang="zh-CN" dirty="0"/>
              <a:t>2. </a:t>
            </a:r>
            <a:r>
              <a:rPr lang="zh-CN" altLang="en-US" dirty="0"/>
              <a:t>在上一页的图中有一个主节点执行完指令后向从节点发出消息，这里可以给主节点的每一个子节点</a:t>
            </a:r>
            <a:endParaRPr lang="en-US" altLang="zh-CN" dirty="0"/>
          </a:p>
          <a:p>
            <a:r>
              <a:rPr lang="zh-CN" altLang="en-US" dirty="0"/>
              <a:t>开一个线程用来监听，每当主节点将请求发出去，从节点就能收到开始执行</a:t>
            </a:r>
          </a:p>
        </p:txBody>
      </p:sp>
    </p:spTree>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782FD95-D057-F9BF-B8CD-D9FA6FE40250}"/>
              </a:ext>
            </a:extLst>
          </p:cNvPr>
          <p:cNvSpPr txBox="1"/>
          <p:nvPr/>
        </p:nvSpPr>
        <p:spPr>
          <a:xfrm>
            <a:off x="1175657" y="457200"/>
            <a:ext cx="2086790" cy="461665"/>
          </a:xfrm>
          <a:prstGeom prst="rect">
            <a:avLst/>
          </a:prstGeom>
          <a:noFill/>
        </p:spPr>
        <p:txBody>
          <a:bodyPr wrap="none" rtlCol="0">
            <a:spAutoFit/>
          </a:bodyPr>
          <a:lstStyle/>
          <a:p>
            <a:r>
              <a:rPr lang="en-US" altLang="zh-CN" sz="2400" dirty="0">
                <a:effectLst/>
              </a:rPr>
              <a:t>Redis Cluster</a:t>
            </a:r>
          </a:p>
        </p:txBody>
      </p:sp>
      <p:pic>
        <p:nvPicPr>
          <p:cNvPr id="14" name="图片 13">
            <a:extLst>
              <a:ext uri="{FF2B5EF4-FFF2-40B4-BE49-F238E27FC236}">
                <a16:creationId xmlns:a16="http://schemas.microsoft.com/office/drawing/2014/main" id="{1B5A8E3F-5AA0-7A42-386D-7C23B1099B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933" y="2052884"/>
            <a:ext cx="8418170" cy="4169501"/>
          </a:xfrm>
          <a:prstGeom prst="rect">
            <a:avLst/>
          </a:prstGeom>
        </p:spPr>
      </p:pic>
    </p:spTree>
    <p:extLst>
      <p:ext uri="{BB962C8B-B14F-4D97-AF65-F5344CB8AC3E}">
        <p14:creationId xmlns:p14="http://schemas.microsoft.com/office/powerpoint/2010/main" val="1057537070"/>
      </p:ext>
    </p:extLst>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9055555-DFBF-742F-3D48-E3C8FA47EE96}"/>
              </a:ext>
            </a:extLst>
          </p:cNvPr>
          <p:cNvSpPr txBox="1"/>
          <p:nvPr/>
        </p:nvSpPr>
        <p:spPr>
          <a:xfrm>
            <a:off x="1275805" y="404949"/>
            <a:ext cx="1723549" cy="461665"/>
          </a:xfrm>
          <a:prstGeom prst="rect">
            <a:avLst/>
          </a:prstGeom>
          <a:noFill/>
        </p:spPr>
        <p:txBody>
          <a:bodyPr wrap="none" rtlCol="0">
            <a:spAutoFit/>
          </a:bodyPr>
          <a:lstStyle/>
          <a:p>
            <a:r>
              <a:rPr lang="zh-CN" altLang="en-US" sz="2400" dirty="0"/>
              <a:t>实现的思路</a:t>
            </a:r>
          </a:p>
        </p:txBody>
      </p:sp>
      <p:sp>
        <p:nvSpPr>
          <p:cNvPr id="7" name="文本框 6">
            <a:extLst>
              <a:ext uri="{FF2B5EF4-FFF2-40B4-BE49-F238E27FC236}">
                <a16:creationId xmlns:a16="http://schemas.microsoft.com/office/drawing/2014/main" id="{D7BEED84-D49E-DB85-EBF8-C5C8C4DD829C}"/>
              </a:ext>
            </a:extLst>
          </p:cNvPr>
          <p:cNvSpPr txBox="1"/>
          <p:nvPr/>
        </p:nvSpPr>
        <p:spPr>
          <a:xfrm rot="10800000" flipV="1">
            <a:off x="1471748" y="1610302"/>
            <a:ext cx="9248503" cy="646331"/>
          </a:xfrm>
          <a:prstGeom prst="rect">
            <a:avLst/>
          </a:prstGeom>
          <a:noFill/>
        </p:spPr>
        <p:txBody>
          <a:bodyPr wrap="square" rtlCol="0">
            <a:spAutoFit/>
          </a:bodyPr>
          <a:lstStyle/>
          <a:p>
            <a:r>
              <a:rPr lang="zh-CN" altLang="en-US" dirty="0"/>
              <a:t>如前一页所示，</a:t>
            </a:r>
            <a:r>
              <a:rPr lang="en-US" altLang="zh-CN" dirty="0"/>
              <a:t>proxy</a:t>
            </a:r>
            <a:r>
              <a:rPr lang="zh-CN" altLang="en-US" dirty="0"/>
              <a:t>通过</a:t>
            </a:r>
            <a:r>
              <a:rPr lang="en-US" altLang="zh-CN" dirty="0"/>
              <a:t>hash</a:t>
            </a:r>
            <a:r>
              <a:rPr lang="zh-CN" altLang="en-US" dirty="0"/>
              <a:t>将指令分发给不同的集群，所以我们首先需要一个包含所有主节点的向量以及包含每个主节点所拥有的从节点的向量；</a:t>
            </a:r>
          </a:p>
        </p:txBody>
      </p:sp>
      <p:sp>
        <p:nvSpPr>
          <p:cNvPr id="8" name="文本框 7">
            <a:extLst>
              <a:ext uri="{FF2B5EF4-FFF2-40B4-BE49-F238E27FC236}">
                <a16:creationId xmlns:a16="http://schemas.microsoft.com/office/drawing/2014/main" id="{AF09C1F1-F7E7-02B6-2A29-DF46EF40EC92}"/>
              </a:ext>
            </a:extLst>
          </p:cNvPr>
          <p:cNvSpPr txBox="1"/>
          <p:nvPr/>
        </p:nvSpPr>
        <p:spPr>
          <a:xfrm>
            <a:off x="1471748" y="3000321"/>
            <a:ext cx="9100457" cy="646331"/>
          </a:xfrm>
          <a:prstGeom prst="rect">
            <a:avLst/>
          </a:prstGeom>
          <a:noFill/>
        </p:spPr>
        <p:txBody>
          <a:bodyPr wrap="square" rtlCol="0">
            <a:spAutoFit/>
          </a:bodyPr>
          <a:lstStyle/>
          <a:p>
            <a:r>
              <a:rPr lang="zh-CN" altLang="en-US" dirty="0"/>
              <a:t>如果一条指令的</a:t>
            </a:r>
            <a:r>
              <a:rPr lang="en-US" altLang="zh-CN" dirty="0"/>
              <a:t>key</a:t>
            </a:r>
            <a:r>
              <a:rPr lang="zh-CN" altLang="en-US" dirty="0"/>
              <a:t>在前面执行的过程中出现过，那么这条指令也应该发往同样的集群，所以我们可以增加一个</a:t>
            </a:r>
            <a:r>
              <a:rPr lang="en-US" altLang="zh-CN" dirty="0" err="1"/>
              <a:t>hashmap</a:t>
            </a:r>
            <a:r>
              <a:rPr lang="zh-CN" altLang="en-US" dirty="0"/>
              <a:t>用来记录</a:t>
            </a:r>
            <a:r>
              <a:rPr lang="en-US" altLang="zh-CN" dirty="0"/>
              <a:t>key</a:t>
            </a:r>
            <a:r>
              <a:rPr lang="zh-CN" altLang="en-US" dirty="0"/>
              <a:t>和集群的对应关系，保证数据一致性和性能；</a:t>
            </a:r>
          </a:p>
        </p:txBody>
      </p:sp>
      <p:sp>
        <p:nvSpPr>
          <p:cNvPr id="9" name="文本框 8">
            <a:extLst>
              <a:ext uri="{FF2B5EF4-FFF2-40B4-BE49-F238E27FC236}">
                <a16:creationId xmlns:a16="http://schemas.microsoft.com/office/drawing/2014/main" id="{93F388CC-603B-F4B0-C055-A351344435C7}"/>
              </a:ext>
            </a:extLst>
          </p:cNvPr>
          <p:cNvSpPr txBox="1"/>
          <p:nvPr/>
        </p:nvSpPr>
        <p:spPr>
          <a:xfrm>
            <a:off x="1471748" y="4620682"/>
            <a:ext cx="9061268" cy="646331"/>
          </a:xfrm>
          <a:prstGeom prst="rect">
            <a:avLst/>
          </a:prstGeom>
          <a:noFill/>
        </p:spPr>
        <p:txBody>
          <a:bodyPr wrap="square" rtlCol="0">
            <a:spAutoFit/>
          </a:bodyPr>
          <a:lstStyle/>
          <a:p>
            <a:r>
              <a:rPr lang="zh-CN" altLang="en-US" dirty="0"/>
              <a:t>分发的原则是</a:t>
            </a:r>
            <a:r>
              <a:rPr lang="en-US" altLang="zh-CN" dirty="0"/>
              <a:t> get </a:t>
            </a:r>
            <a:r>
              <a:rPr lang="zh-CN" altLang="en-US" dirty="0"/>
              <a:t>之类的命令优先给从节点以减轻主节点的压力；</a:t>
            </a:r>
            <a:r>
              <a:rPr lang="en-US" altLang="zh-CN" dirty="0"/>
              <a:t>key</a:t>
            </a:r>
            <a:r>
              <a:rPr lang="zh-CN" altLang="en-US" dirty="0"/>
              <a:t>在之前出现过的指令会发给相同的集群；其余的指令是通过</a:t>
            </a:r>
            <a:r>
              <a:rPr lang="en-US" altLang="zh-CN" dirty="0"/>
              <a:t>hash</a:t>
            </a:r>
            <a:r>
              <a:rPr lang="zh-CN" altLang="en-US" dirty="0"/>
              <a:t>随机发送的。</a:t>
            </a:r>
          </a:p>
        </p:txBody>
      </p:sp>
    </p:spTree>
  </p:cSld>
  <p:clrMapOvr>
    <a:masterClrMapping/>
  </p:clrMapOvr>
  <mc:AlternateContent xmlns:mc="http://schemas.openxmlformats.org/markup-compatibility/2006" xmlns:p14="http://schemas.microsoft.com/office/powerpoint/2010/main">
    <mc:Choice Requires="p14">
      <p:transition spd="slow" p14:dur="900" advClick="0" advTm="0">
        <p14:warp/>
      </p:transition>
    </mc:Choice>
    <mc:Fallback xmlns="">
      <p:transition spd="slow"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p:cNvSpPr/>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71" name="直角三角形 70"/>
          <p:cNvSpPr/>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73" name="平行四边形 72"/>
          <p:cNvSpPr/>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74" name="平行四边形 73"/>
          <p:cNvSpPr/>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14" name="矩形 13"/>
          <p:cNvSpPr/>
          <p:nvPr/>
        </p:nvSpPr>
        <p:spPr>
          <a:xfrm>
            <a:off x="864783" y="2998581"/>
            <a:ext cx="10745765" cy="1106805"/>
          </a:xfrm>
          <a:prstGeom prst="rect">
            <a:avLst/>
          </a:prstGeom>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600" b="1" kern="100" dirty="0">
                <a:solidFill>
                  <a:srgbClr val="002060"/>
                </a:solidFill>
                <a:cs typeface="+mn-ea"/>
                <a:sym typeface="+mn-lt"/>
              </a:rPr>
              <a:t>谢谢！</a:t>
            </a:r>
            <a:endParaRPr lang="zh-CN" altLang="zh-CN" sz="6600" b="1" kern="100" dirty="0">
              <a:solidFill>
                <a:srgbClr val="002060"/>
              </a:solidFill>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699"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500" fill="hold">
                                          <p:stCondLst>
                                            <p:cond delay="0"/>
                                          </p:stCondLst>
                                        </p:cTn>
                                        <p:tgtEl>
                                          <p:spTgt spid="14"/>
                                        </p:tgtEl>
                                        <p:attrNameLst>
                                          <p:attrName>style.visibility</p:attrName>
                                        </p:attrNameLst>
                                      </p:cBhvr>
                                      <p:to>
                                        <p:strVal val="visible"/>
                                      </p:to>
                                    </p:set>
                                    <p:animEffect transition="in" filter="circle(ou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自定义 37">
      <a:dk1>
        <a:sysClr val="windowText" lastClr="000000"/>
      </a:dk1>
      <a:lt1>
        <a:sysClr val="window" lastClr="FFFFFF"/>
      </a:lt1>
      <a:dk2>
        <a:srgbClr val="455F51"/>
      </a:dk2>
      <a:lt2>
        <a:srgbClr val="E2DFCC"/>
      </a:lt2>
      <a:accent1>
        <a:srgbClr val="C00000"/>
      </a:accent1>
      <a:accent2>
        <a:srgbClr val="119169"/>
      </a:accent2>
      <a:accent3>
        <a:srgbClr val="C00000"/>
      </a:accent3>
      <a:accent4>
        <a:srgbClr val="119169"/>
      </a:accent4>
      <a:accent5>
        <a:srgbClr val="C00000"/>
      </a:accent5>
      <a:accent6>
        <a:srgbClr val="119169"/>
      </a:accent6>
      <a:hlink>
        <a:srgbClr val="C00000"/>
      </a:hlink>
      <a:folHlink>
        <a:srgbClr val="119169"/>
      </a:folHlink>
    </a:clrScheme>
    <a:fontScheme name="rmjarsww">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521</Words>
  <Application>Microsoft Office PowerPoint</Application>
  <PresentationFormat>宽屏</PresentationFormat>
  <Paragraphs>59</Paragraphs>
  <Slides>9</Slides>
  <Notes>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9</vt:i4>
      </vt:variant>
    </vt:vector>
  </HeadingPairs>
  <TitlesOfParts>
    <vt:vector size="17" baseType="lpstr">
      <vt:lpstr>阿里巴巴普惠体 R</vt:lpstr>
      <vt:lpstr>黑体</vt:lpstr>
      <vt:lpstr>微软雅黑</vt:lpstr>
      <vt:lpstr>Arial</vt:lpstr>
      <vt:lpstr>Calibri</vt:lpstr>
      <vt:lpstr>Segoe UI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蓝色商务</dc:title>
  <dc:creator>第一PPT</dc:creator>
  <cp:keywords>www.1ppt.com</cp:keywords>
  <dc:description>www.1ppt.com</dc:description>
  <cp:lastModifiedBy>仁杰 牛</cp:lastModifiedBy>
  <cp:revision>104</cp:revision>
  <dcterms:created xsi:type="dcterms:W3CDTF">2019-01-02T05:18:00Z</dcterms:created>
  <dcterms:modified xsi:type="dcterms:W3CDTF">2023-09-14T13:02:09Z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3BB5C4754E4B44ED9B5B64B728CF9E4F</vt:lpwstr>
  </property>
</Properties>
</file>