
<file path=[Content_Types].xml><?xml version="1.0" encoding="utf-8"?>
<Types xmlns="http://schemas.openxmlformats.org/package/2006/content-types">
  <Default Extension="bin" ContentType="image/unknown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embeddedFontLs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Consolas" panose="020B0609020204030204" pitchFamily="49" charset="0"/>
      <p:regular r:id="rId21"/>
      <p:bold r:id="rId22"/>
      <p:italic r:id="rId23"/>
      <p:boldItalic r:id="rId24"/>
    </p:embeddedFont>
    <p:embeddedFont>
      <p:font typeface="Merriweather" panose="00000500000000000000" pitchFamily="2" charset="0"/>
      <p:regular r:id="rId25"/>
      <p:bold r:id="rId26"/>
      <p:italic r:id="rId27"/>
      <p:boldItalic r:id="rId28"/>
    </p:embeddedFont>
    <p:embeddedFont>
      <p:font typeface="Overlock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ijA1TmKz9cUwxaQq7kybsOEj3h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16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16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" name="Google Shape;25;p16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" name="Google Shape;26;p16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" name="Google Shape;27;p16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5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>
            <a:spLocks noGrp="1"/>
          </p:cNvSpPr>
          <p:nvPr>
            <p:ph type="pic" idx="2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25"/>
          <p:cNvSpPr txBox="1">
            <a:spLocks noGrp="1"/>
          </p:cNvSpPr>
          <p:nvPr>
            <p:ph type="body" idx="1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6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2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7"/>
          <p:cNvSpPr txBox="1"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7"/>
          <p:cNvSpPr txBox="1">
            <a:spLocks noGrp="1"/>
          </p:cNvSpPr>
          <p:nvPr>
            <p:ph type="body" idx="1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95" name="Google Shape;95;p27"/>
          <p:cNvSpPr txBox="1">
            <a:spLocks noGrp="1"/>
          </p:cNvSpPr>
          <p:nvPr>
            <p:ph type="body" idx="2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2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27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0" name="Google Shape;100;p27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8"/>
          <p:cNvSpPr txBox="1"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8"/>
          <p:cNvSpPr txBox="1"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9"/>
          <p:cNvSpPr txBox="1"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body" idx="2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29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5" name="Google Shape;115;p29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0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9" name="Google Shape;119;p30"/>
          <p:cNvSpPr txBox="1">
            <a:spLocks noGrp="1"/>
          </p:cNvSpPr>
          <p:nvPr>
            <p:ph type="body" idx="2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3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1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1"/>
          <p:cNvSpPr txBox="1">
            <a:spLocks noGrp="1"/>
          </p:cNvSpPr>
          <p:nvPr>
            <p:ph type="body" idx="1"/>
          </p:nvPr>
        </p:nvSpPr>
        <p:spPr>
          <a:xfrm rot="5400000">
            <a:off x="3143778" y="-1773766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6" name="Google Shape;126;p3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2"/>
          <p:cNvSpPr txBox="1">
            <a:spLocks noGrp="1"/>
          </p:cNvSpPr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2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2" name="Google Shape;132;p3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body" idx="2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body" idx="3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body" idx="4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5943601" cy="5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68" name="Google Shape;68;p23"/>
          <p:cNvSpPr txBox="1">
            <a:spLocks noGrp="1"/>
          </p:cNvSpPr>
          <p:nvPr>
            <p:ph type="body" idx="2"/>
          </p:nvPr>
        </p:nvSpPr>
        <p:spPr>
          <a:xfrm>
            <a:off x="7085012" y="2209799"/>
            <a:ext cx="3657600" cy="209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>
            <a:spLocks noGrp="1"/>
          </p:cNvSpPr>
          <p:nvPr>
            <p:ph type="pic" idx="2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24"/>
          <p:cNvSpPr txBox="1">
            <a:spLocks noGrp="1"/>
          </p:cNvSpPr>
          <p:nvPr>
            <p:ph type="body" idx="1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5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7" name="Google Shape;7;p15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15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9;p15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0;p15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1;p15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12;p15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3200" b="0" i="0" u="none" strike="noStrike" cap="non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>
            <a:spLocks noGrp="1"/>
          </p:cNvSpPr>
          <p:nvPr>
            <p:ph type="ctrTitle"/>
          </p:nvPr>
        </p:nvSpPr>
        <p:spPr>
          <a:xfrm>
            <a:off x="1968145" y="61058"/>
            <a:ext cx="8261805" cy="1516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olas"/>
              <a:buNone/>
            </a:pPr>
            <a:r>
              <a:rPr lang="en-US" sz="6000">
                <a:latin typeface="Consolas"/>
                <a:ea typeface="Consolas"/>
                <a:cs typeface="Consolas"/>
                <a:sym typeface="Consolas"/>
              </a:rPr>
              <a:t>FRONT END DEVELOPMENT</a:t>
            </a:r>
            <a:endParaRPr sz="600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40" name="Google Shape;14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6975" y="2306324"/>
            <a:ext cx="5724144" cy="2168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793992" y="1990204"/>
            <a:ext cx="5080099" cy="290428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0"/>
          <p:cNvSpPr txBox="1"/>
          <p:nvPr/>
        </p:nvSpPr>
        <p:spPr>
          <a:xfrm>
            <a:off x="406510" y="1472184"/>
            <a:ext cx="5710826" cy="4416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82880" marR="0" lvl="0" indent="-5587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endParaRPr sz="20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82880" marR="0" lvl="0" indent="-18288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 </a:t>
            </a:r>
            <a:r>
              <a:rPr lang="en-US" sz="20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სტრუქტურის</a:t>
            </a:r>
            <a:r>
              <a:rPr lang="en-US" sz="2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ნახვა</a:t>
            </a:r>
            <a:r>
              <a:rPr lang="en-US" sz="2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 dirty="0"/>
          </a:p>
          <a:p>
            <a:pPr marL="182880" marR="0" lvl="0" indent="-18288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CSS </a:t>
            </a:r>
            <a:r>
              <a:rPr lang="en-US" sz="20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სტილების</a:t>
            </a:r>
            <a:r>
              <a:rPr lang="en-US" sz="2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კონტროლი</a:t>
            </a:r>
            <a:r>
              <a:rPr lang="en-US" sz="2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 dirty="0"/>
          </a:p>
          <a:p>
            <a:pPr marL="182880" marR="0" lvl="0" indent="-18288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ფაილებთან</a:t>
            </a:r>
            <a:r>
              <a:rPr lang="en-US" sz="2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წვდომა</a:t>
            </a:r>
            <a:r>
              <a:rPr lang="en-US" sz="2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</a:t>
            </a:r>
            <a:r>
              <a:rPr lang="en-US" sz="20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ფოტოების,ფონტების</a:t>
            </a:r>
            <a:r>
              <a:rPr lang="en-US" sz="2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ჩამოტვირთვა</a:t>
            </a:r>
            <a:r>
              <a:rPr lang="en-US" sz="2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);</a:t>
            </a:r>
            <a:endParaRPr dirty="0"/>
          </a:p>
          <a:p>
            <a:pPr marL="182880" marR="0" lvl="0" indent="-18288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ვებ გვერდის </a:t>
            </a:r>
            <a:r>
              <a:rPr lang="en-US" sz="20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მუშაობის</a:t>
            </a:r>
            <a:r>
              <a:rPr lang="en-US" sz="2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მონიტორინგი</a:t>
            </a:r>
            <a:r>
              <a:rPr lang="en-US" sz="2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 dirty="0"/>
          </a:p>
          <a:p>
            <a:pPr marL="182880" marR="0" lvl="0" indent="-182880" algn="l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სწრაფი</a:t>
            </a:r>
            <a:r>
              <a:rPr lang="en-US" sz="2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დებაგინგი</a:t>
            </a:r>
            <a:r>
              <a:rPr lang="en-US" sz="20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;</a:t>
            </a:r>
            <a:endParaRPr sz="2000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82880" marR="0" lvl="0" indent="-55879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endParaRPr sz="20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82880" marR="0" lvl="0" indent="-55879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endParaRPr sz="2000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p10"/>
          <p:cNvSpPr txBox="1"/>
          <p:nvPr/>
        </p:nvSpPr>
        <p:spPr>
          <a:xfrm>
            <a:off x="470518" y="484632"/>
            <a:ext cx="523951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INSPECT</a:t>
            </a:r>
            <a:r>
              <a:rPr lang="en-US" sz="32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2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ELEMENT</a:t>
            </a:r>
            <a:endParaRPr sz="32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"/>
          <p:cNvSpPr txBox="1">
            <a:spLocks noGrp="1"/>
          </p:cNvSpPr>
          <p:nvPr>
            <p:ph type="title"/>
          </p:nvPr>
        </p:nvSpPr>
        <p:spPr>
          <a:xfrm>
            <a:off x="424070" y="365125"/>
            <a:ext cx="1092973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კურსის ზოგადი მიმოხილვა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1"/>
          <p:cNvSpPr txBox="1">
            <a:spLocks noGrp="1"/>
          </p:cNvSpPr>
          <p:nvPr>
            <p:ph type="body" idx="1"/>
          </p:nvPr>
        </p:nvSpPr>
        <p:spPr>
          <a:xfrm>
            <a:off x="996895" y="1618488"/>
            <a:ext cx="9784080" cy="5157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>
                <a:solidFill>
                  <a:schemeClr val="lt1"/>
                </a:solidFill>
              </a:rPr>
              <a:t>HTML5 სინტაქსი;</a:t>
            </a: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>
                <a:solidFill>
                  <a:schemeClr val="lt1"/>
                </a:solidFill>
              </a:rPr>
              <a:t>CSS3 სინტაქსი;</a:t>
            </a: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>
                <a:solidFill>
                  <a:schemeClr val="lt1"/>
                </a:solidFill>
              </a:rPr>
              <a:t>სემანტიკური html;</a:t>
            </a: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>
                <a:solidFill>
                  <a:schemeClr val="lt1"/>
                </a:solidFill>
              </a:rPr>
              <a:t>GitHub;</a:t>
            </a:r>
            <a:endParaRPr>
              <a:solidFill>
                <a:schemeClr val="lt1"/>
              </a:solidFill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>
                <a:solidFill>
                  <a:schemeClr val="lt1"/>
                </a:solidFill>
              </a:rPr>
              <a:t>ანიმაციები;</a:t>
            </a: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>
                <a:solidFill>
                  <a:schemeClr val="lt1"/>
                </a:solidFill>
              </a:rPr>
              <a:t>Responsive საიტის აწყობა;</a:t>
            </a:r>
            <a:endParaRPr>
              <a:solidFill>
                <a:schemeClr val="lt1"/>
              </a:solidFill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>
                <a:solidFill>
                  <a:schemeClr val="lt1"/>
                </a:solidFill>
              </a:rPr>
              <a:t>SCSS - Preprocessor for CSS;</a:t>
            </a: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>
                <a:solidFill>
                  <a:schemeClr val="lt1"/>
                </a:solidFill>
              </a:rPr>
              <a:t>Bootstrap - Front-end Framework;</a:t>
            </a:r>
            <a:endParaRPr>
              <a:solidFill>
                <a:schemeClr val="lt1"/>
              </a:solidFill>
            </a:endParaRPr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"/>
          <p:cNvSpPr txBox="1">
            <a:spLocks noGrp="1"/>
          </p:cNvSpPr>
          <p:nvPr>
            <p:ph type="title"/>
          </p:nvPr>
        </p:nvSpPr>
        <p:spPr>
          <a:xfrm>
            <a:off x="548640" y="410845"/>
            <a:ext cx="1061313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ფაილების სტრუქტურა</a:t>
            </a:r>
            <a:endParaRPr sz="32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6" name="Google Shape;216;p1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112254" y="2942749"/>
            <a:ext cx="3743325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2"/>
          <p:cNvSpPr/>
          <p:nvPr/>
        </p:nvSpPr>
        <p:spPr>
          <a:xfrm>
            <a:off x="548640" y="1736408"/>
            <a:ext cx="6096000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პროექტისთვის განკუთვნილი ფოლდერი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CSS:</a:t>
            </a:r>
            <a:endParaRPr/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Style.css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ფონტები:</a:t>
            </a:r>
            <a:endParaRPr/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nino-mtavruli.ttf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ფოტოები:</a:t>
            </a:r>
            <a:endParaRPr/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Image.png</a:t>
            </a: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JS:</a:t>
            </a:r>
            <a:endParaRPr/>
          </a:p>
          <a:p>
            <a:pPr marL="1257300" marR="0" lvl="2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Script.js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Index.html</a:t>
            </a:r>
            <a:endParaRPr/>
          </a:p>
          <a:p>
            <a:pPr marL="22860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</a:pPr>
            <a:endParaRPr sz="2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"/>
          <p:cNvSpPr txBox="1">
            <a:spLocks noGrp="1"/>
          </p:cNvSpPr>
          <p:nvPr>
            <p:ph type="title"/>
          </p:nvPr>
        </p:nvSpPr>
        <p:spPr>
          <a:xfrm>
            <a:off x="646112" y="452718"/>
            <a:ext cx="9137080" cy="1154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კოდის</a:t>
            </a:r>
            <a:r>
              <a:rPr lang="en-US" sz="3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>
                <a:latin typeface="Arial"/>
                <a:ea typeface="Arial"/>
                <a:cs typeface="Arial"/>
                <a:sym typeface="Arial"/>
              </a:rPr>
              <a:t>ედიტორები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3" name="Google Shape;223;p13"/>
          <p:cNvSpPr txBox="1">
            <a:spLocks noGrp="1"/>
          </p:cNvSpPr>
          <p:nvPr>
            <p:ph type="body" idx="1"/>
          </p:nvPr>
        </p:nvSpPr>
        <p:spPr>
          <a:xfrm>
            <a:off x="646112" y="1821126"/>
            <a:ext cx="3568948" cy="4411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285750" lvl="0" indent="-18415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>
              <a:solidFill>
                <a:schemeClr val="lt1"/>
              </a:solidFill>
            </a:endParaRPr>
          </a:p>
          <a:p>
            <a:pPr marL="285750" lvl="0" indent="-1841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>
              <a:solidFill>
                <a:schemeClr val="lt1"/>
              </a:solidFill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>
                <a:solidFill>
                  <a:schemeClr val="lt1"/>
                </a:solidFill>
              </a:rPr>
              <a:t>Notepad++;</a:t>
            </a: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>
                <a:solidFill>
                  <a:schemeClr val="lt1"/>
                </a:solidFill>
              </a:rPr>
              <a:t>Sublime Text;</a:t>
            </a: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>
                <a:solidFill>
                  <a:schemeClr val="lt1"/>
                </a:solidFill>
              </a:rPr>
              <a:t>Visual Studio Code;</a:t>
            </a:r>
            <a:endParaRPr>
              <a:solidFill>
                <a:schemeClr val="lt1"/>
              </a:solidFill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>
                <a:solidFill>
                  <a:schemeClr val="lt1"/>
                </a:solidFill>
              </a:rPr>
              <a:t>Atom;</a:t>
            </a: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>
                <a:solidFill>
                  <a:schemeClr val="lt1"/>
                </a:solidFill>
              </a:rPr>
              <a:t>WebStorm;</a:t>
            </a:r>
            <a:endParaRPr/>
          </a:p>
          <a:p>
            <a:pPr marL="2857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>
                <a:solidFill>
                  <a:schemeClr val="lt1"/>
                </a:solidFill>
              </a:rPr>
              <a:t>Brackets;</a:t>
            </a:r>
            <a:endParaRPr>
              <a:solidFill>
                <a:schemeClr val="lt1"/>
              </a:solidFill>
            </a:endParaRPr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>
              <a:solidFill>
                <a:schemeClr val="lt1"/>
              </a:solidFill>
            </a:endParaRPr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>
              <a:solidFill>
                <a:schemeClr val="lt1"/>
              </a:solidFill>
            </a:endParaRPr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>
              <a:solidFill>
                <a:schemeClr val="lt1"/>
              </a:solidFill>
            </a:endParaRPr>
          </a:p>
          <a:p>
            <a:pPr marL="285750" lvl="0" indent="-18415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224" name="Google Shape;22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78178" y="833511"/>
            <a:ext cx="999824" cy="999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800213" y="2872914"/>
            <a:ext cx="1599199" cy="11541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04014" y="1821125"/>
            <a:ext cx="1264089" cy="126408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215060" y="4147091"/>
            <a:ext cx="1114395" cy="1114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477584" y="4941035"/>
            <a:ext cx="1200506" cy="1200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 txBox="1">
            <a:spLocks noGrp="1"/>
          </p:cNvSpPr>
          <p:nvPr>
            <p:ph type="title"/>
          </p:nvPr>
        </p:nvSpPr>
        <p:spPr>
          <a:xfrm>
            <a:off x="1941974" y="2523109"/>
            <a:ext cx="858277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მადლობა ყურადღებისთვის!!!</a:t>
            </a:r>
            <a:endParaRPr sz="3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4" name="Google Shape;23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1912" y="4089654"/>
            <a:ext cx="1575816" cy="1575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"/>
          <p:cNvSpPr txBox="1">
            <a:spLocks noGrp="1"/>
          </p:cNvSpPr>
          <p:nvPr>
            <p:ph type="title"/>
          </p:nvPr>
        </p:nvSpPr>
        <p:spPr>
          <a:xfrm>
            <a:off x="424070" y="365125"/>
            <a:ext cx="1092973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 sz="3200" b="1">
                <a:latin typeface="Century Gothic"/>
                <a:ea typeface="Century Gothic"/>
                <a:cs typeface="Century Gothic"/>
                <a:sym typeface="Century Gothic"/>
              </a:rPr>
              <a:t>FRONT END DEVELOPMENT VS BACK END DEVELOPMENT</a:t>
            </a:r>
            <a:endParaRPr sz="3200" b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p2"/>
          <p:cNvSpPr txBox="1">
            <a:spLocks noGrp="1"/>
          </p:cNvSpPr>
          <p:nvPr>
            <p:ph type="body" idx="1"/>
          </p:nvPr>
        </p:nvSpPr>
        <p:spPr>
          <a:xfrm>
            <a:off x="424070" y="2020823"/>
            <a:ext cx="4963476" cy="3017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chemeClr val="lt1"/>
                </a:solidFill>
              </a:rPr>
              <a:t>Front End - კლიენტის მხარე:</a:t>
            </a:r>
            <a:endParaRPr>
              <a:solidFill>
                <a:schemeClr val="lt1"/>
              </a:solidFill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>
                <a:solidFill>
                  <a:schemeClr val="lt1"/>
                </a:solidFill>
              </a:rPr>
              <a:t>HTML;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>
                <a:solidFill>
                  <a:schemeClr val="lt1"/>
                </a:solidFill>
              </a:rPr>
              <a:t>CSS;</a:t>
            </a:r>
            <a:endParaRPr/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>
                <a:solidFill>
                  <a:schemeClr val="lt1"/>
                </a:solidFill>
              </a:rPr>
              <a:t>JavaScript;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7" name="Google Shape;147;p2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48" name="Google Shape;148;p2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endParaRPr/>
          </a:p>
        </p:txBody>
      </p:sp>
      <p:sp>
        <p:nvSpPr>
          <p:cNvPr id="149" name="Google Shape;149;p2"/>
          <p:cNvSpPr txBox="1"/>
          <p:nvPr/>
        </p:nvSpPr>
        <p:spPr>
          <a:xfrm>
            <a:off x="5148470" y="2020822"/>
            <a:ext cx="4963476" cy="3017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None/>
            </a:pPr>
            <a:r>
              <a:rPr lang="en-US" sz="2000" b="0" u="non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Back End – სერვერის მხარე:</a:t>
            </a:r>
            <a:endParaRPr sz="2000" b="0" u="non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</a:pPr>
            <a:r>
              <a:rPr lang="en-US" sz="2000" b="0" u="non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PHP;</a:t>
            </a:r>
            <a:endParaRPr/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</a:pPr>
            <a:r>
              <a:rPr lang="en-US" sz="2000" b="0" u="non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NODE;</a:t>
            </a:r>
            <a:endParaRPr/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</a:pPr>
            <a:r>
              <a:rPr lang="en-US" sz="2000" b="0" u="non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ASP.NET;</a:t>
            </a:r>
            <a:endParaRPr/>
          </a:p>
          <a:p>
            <a:pPr marL="285750" marR="0" lvl="0" indent="-285750" algn="l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</a:pPr>
            <a:r>
              <a:rPr lang="en-US" sz="2000" b="0" u="non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RUBY;</a:t>
            </a:r>
            <a:endParaRPr sz="2000" b="0" u="non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"/>
          <p:cNvSpPr txBox="1">
            <a:spLocks noGrp="1"/>
          </p:cNvSpPr>
          <p:nvPr>
            <p:ph type="title"/>
          </p:nvPr>
        </p:nvSpPr>
        <p:spPr>
          <a:xfrm>
            <a:off x="459331" y="200025"/>
            <a:ext cx="10636152" cy="979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როგორ მუშაობს ვები?</a:t>
            </a:r>
            <a:endParaRPr sz="320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32A3A1-7A28-4CD2-8A62-34C385D8D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" y="1877568"/>
            <a:ext cx="7610475" cy="41536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 txBox="1">
            <a:spLocks noGrp="1"/>
          </p:cNvSpPr>
          <p:nvPr>
            <p:ph type="title"/>
          </p:nvPr>
        </p:nvSpPr>
        <p:spPr>
          <a:xfrm>
            <a:off x="581465" y="369438"/>
            <a:ext cx="10245031" cy="999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entury Gothic"/>
              <a:buNone/>
            </a:pPr>
            <a:r>
              <a:rPr lang="en-US" sz="3200" b="1">
                <a:solidFill>
                  <a:srgbClr val="0070C0"/>
                </a:solidFill>
              </a:rPr>
              <a:t>HYPERTEXT TRANSFER PROTOCOL</a:t>
            </a:r>
            <a:endParaRPr sz="3200" b="1">
              <a:solidFill>
                <a:srgbClr val="0070C0"/>
              </a:solidFill>
            </a:endParaRPr>
          </a:p>
        </p:txBody>
      </p:sp>
      <p:sp>
        <p:nvSpPr>
          <p:cNvPr id="162" name="Google Shape;162;p4"/>
          <p:cNvSpPr txBox="1">
            <a:spLocks noGrp="1"/>
          </p:cNvSpPr>
          <p:nvPr>
            <p:ph type="body" idx="1"/>
          </p:nvPr>
        </p:nvSpPr>
        <p:spPr>
          <a:xfrm>
            <a:off x="581475" y="1689498"/>
            <a:ext cx="8934300" cy="21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285750" lvl="0" indent="-27813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80000"/>
              <a:buChar char="▶"/>
            </a:pPr>
            <a:r>
              <a:rPr lang="en-US">
                <a:solidFill>
                  <a:schemeClr val="lt1"/>
                </a:solidFill>
              </a:rPr>
              <a:t>ჰიპერტექსტის გადაცემის პროტოკოლი(http) - წარმოადგენს ვებში მონაცემების გაცვლის ძირითად საშუალებას. ამ პროტოკოლის საშუალებით კლიენტი (ანუ მომხმარებლი) აგზავნის მოთხოვნას სერვერთან (ანუ მიმწოდებელთან). სერვერი ამუშავებს მოთხოვნას და მომხმარებელს შესაბამის რეზულტატს უბრუნებს.</a:t>
            </a:r>
            <a:endParaRPr/>
          </a:p>
          <a:p>
            <a:pPr marL="285750" lvl="0" indent="-199390" algn="l" rtl="0">
              <a:spcBef>
                <a:spcPts val="940"/>
              </a:spcBef>
              <a:spcAft>
                <a:spcPts val="0"/>
              </a:spcAft>
              <a:buSzPct val="80000"/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63" name="Google Shape;16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96428" y="4297741"/>
            <a:ext cx="5015103" cy="1865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"/>
          <p:cNvSpPr txBox="1">
            <a:spLocks noGrp="1"/>
          </p:cNvSpPr>
          <p:nvPr>
            <p:ph type="title"/>
          </p:nvPr>
        </p:nvSpPr>
        <p:spPr>
          <a:xfrm>
            <a:off x="574431" y="51543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 sz="3200"/>
              <a:t>HTML - HYPERTEXT MARKUP LANGUAGE </a:t>
            </a:r>
            <a:endParaRPr/>
          </a:p>
        </p:txBody>
      </p:sp>
      <p:sp>
        <p:nvSpPr>
          <p:cNvPr id="169" name="Google Shape;169;p5"/>
          <p:cNvSpPr txBox="1">
            <a:spLocks noGrp="1"/>
          </p:cNvSpPr>
          <p:nvPr>
            <p:ph type="body" idx="1"/>
          </p:nvPr>
        </p:nvSpPr>
        <p:spPr>
          <a:xfrm>
            <a:off x="574425" y="1884450"/>
            <a:ext cx="10526400" cy="1937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20"/>
              <a:buChar char="▶"/>
            </a:pPr>
            <a:r>
              <a:rPr lang="en-US" sz="2400" dirty="0">
                <a:solidFill>
                  <a:schemeClr val="lt1"/>
                </a:solidFill>
              </a:rPr>
              <a:t>ვებ გვერდის სტრუქტურისთვის გამოყენებული კონტენტი;</a:t>
            </a:r>
            <a:endParaRPr sz="2400" dirty="0">
              <a:solidFill>
                <a:schemeClr val="lt1"/>
              </a:solidFill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SzPts val="1920"/>
              <a:buChar char="▶"/>
            </a:pPr>
            <a:r>
              <a:rPr lang="en-US" sz="2400" dirty="0">
                <a:solidFill>
                  <a:schemeClr val="lt1"/>
                </a:solidFill>
              </a:rPr>
              <a:t>სტრუქტურისთვის საჭირო </a:t>
            </a:r>
            <a:r>
              <a:rPr lang="en-US" sz="2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HTML </a:t>
            </a:r>
            <a:r>
              <a:rPr lang="en-US" sz="2400" dirty="0">
                <a:solidFill>
                  <a:schemeClr val="lt1"/>
                </a:solidFill>
              </a:rPr>
              <a:t>ტეგები;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18119" y="3901167"/>
            <a:ext cx="3687025" cy="260789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5"/>
          <p:cNvSpPr/>
          <p:nvPr/>
        </p:nvSpPr>
        <p:spPr>
          <a:xfrm>
            <a:off x="6604182" y="4945698"/>
            <a:ext cx="417251" cy="23969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158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p5"/>
          <p:cNvSpPr txBox="1"/>
          <p:nvPr/>
        </p:nvSpPr>
        <p:spPr>
          <a:xfrm>
            <a:off x="711590" y="4439288"/>
            <a:ext cx="5533762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&lt;p&gt; </a:t>
            </a:r>
            <a:r>
              <a:rPr lang="en-US" sz="1800" dirty="0">
                <a:solidFill>
                  <a:schemeClr val="lt1"/>
                </a:solidFill>
              </a:rPr>
              <a:t>content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&lt;/p&gt;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&lt;a </a:t>
            </a: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href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=“</a:t>
            </a:r>
            <a:r>
              <a:rPr lang="en-US" sz="1800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https://www.google.com/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“&gt; link &lt;/a&gt;</a:t>
            </a:r>
            <a:endParaRPr dirty="0"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img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src</a:t>
            </a:r>
            <a:r>
              <a:rPr lang="en-US" sz="18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=“example.jpg“/&gt;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"/>
          <p:cNvSpPr txBox="1">
            <a:spLocks noGrp="1"/>
          </p:cNvSpPr>
          <p:nvPr>
            <p:ph type="title"/>
          </p:nvPr>
        </p:nvSpPr>
        <p:spPr>
          <a:xfrm>
            <a:off x="566927" y="784979"/>
            <a:ext cx="103767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entury Gothic"/>
              <a:buNone/>
            </a:pPr>
            <a:r>
              <a:rPr lang="en-US" sz="3200">
                <a:solidFill>
                  <a:srgbClr val="0070C0"/>
                </a:solidFill>
              </a:rPr>
              <a:t>HTML DOCUMENT</a:t>
            </a:r>
            <a:br>
              <a:rPr lang="en-US" sz="3200">
                <a:solidFill>
                  <a:srgbClr val="0070C0"/>
                </a:solidFill>
              </a:rPr>
            </a:br>
            <a:br>
              <a:rPr lang="en-US" sz="3200">
                <a:solidFill>
                  <a:srgbClr val="0070C0"/>
                </a:solidFill>
              </a:rPr>
            </a:br>
            <a:endParaRPr sz="3200">
              <a:solidFill>
                <a:srgbClr val="0070C0"/>
              </a:solidFill>
            </a:endParaRPr>
          </a:p>
        </p:txBody>
      </p:sp>
      <p:sp>
        <p:nvSpPr>
          <p:cNvPr id="178" name="Google Shape;178;p6"/>
          <p:cNvSpPr txBox="1">
            <a:spLocks noGrp="1"/>
          </p:cNvSpPr>
          <p:nvPr>
            <p:ph type="body" idx="1"/>
          </p:nvPr>
        </p:nvSpPr>
        <p:spPr>
          <a:xfrm>
            <a:off x="428126" y="1344168"/>
            <a:ext cx="10515600" cy="5061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dirty="0">
                <a:solidFill>
                  <a:schemeClr val="lt1"/>
                </a:solidFill>
              </a:rPr>
              <a:t>&lt;!Doctype html&gt;</a:t>
            </a:r>
            <a:endParaRPr dirty="0"/>
          </a:p>
          <a:p>
            <a:pPr marL="0" lvl="0" indent="0" algn="l" rtl="0">
              <a:spcBef>
                <a:spcPts val="940"/>
              </a:spcBef>
              <a:spcAft>
                <a:spcPts val="0"/>
              </a:spcAft>
              <a:buSzPct val="80000"/>
              <a:buNone/>
            </a:pPr>
            <a:r>
              <a:rPr lang="en-US" dirty="0">
                <a:solidFill>
                  <a:schemeClr val="lt1"/>
                </a:solidFill>
              </a:rPr>
              <a:t>&lt;html&gt;</a:t>
            </a:r>
            <a:endParaRPr dirty="0"/>
          </a:p>
          <a:p>
            <a:pPr marL="0" lvl="0" indent="0" algn="l" rtl="0">
              <a:spcBef>
                <a:spcPts val="940"/>
              </a:spcBef>
              <a:spcAft>
                <a:spcPts val="0"/>
              </a:spcAft>
              <a:buSzPct val="80000"/>
              <a:buNone/>
            </a:pPr>
            <a:r>
              <a:rPr lang="en-US" dirty="0">
                <a:solidFill>
                  <a:schemeClr val="lt1"/>
                </a:solidFill>
              </a:rPr>
              <a:t>        &lt;head&gt;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940"/>
              </a:spcBef>
              <a:spcAft>
                <a:spcPts val="0"/>
              </a:spcAft>
              <a:buSzPct val="80000"/>
              <a:buNone/>
            </a:pPr>
            <a:r>
              <a:rPr lang="en-US" dirty="0">
                <a:solidFill>
                  <a:schemeClr val="lt1"/>
                </a:solidFill>
              </a:rPr>
              <a:t>                </a:t>
            </a:r>
            <a:r>
              <a:rPr lang="en-US" dirty="0" err="1">
                <a:solidFill>
                  <a:schemeClr val="lt1"/>
                </a:solidFill>
              </a:rPr>
              <a:t>ინფორმაცია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მხოლოდ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ბოტებისთვის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და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ბროუზერებისთვის</a:t>
            </a:r>
            <a:r>
              <a:rPr lang="en-US" dirty="0">
                <a:solidFill>
                  <a:schemeClr val="lt1"/>
                </a:solidFill>
              </a:rPr>
              <a:t>, </a:t>
            </a:r>
            <a:r>
              <a:rPr lang="en-US" dirty="0" err="1">
                <a:solidFill>
                  <a:schemeClr val="lt1"/>
                </a:solidFill>
              </a:rPr>
              <a:t>რათა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გაიგონ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ვებგვერდი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და</a:t>
            </a:r>
            <a:r>
              <a:rPr lang="en-US" dirty="0">
                <a:solidFill>
                  <a:schemeClr val="lt1"/>
                </a:solidFill>
              </a:rPr>
              <a:t>                    	</a:t>
            </a:r>
            <a:r>
              <a:rPr lang="en-US" dirty="0" err="1">
                <a:solidFill>
                  <a:schemeClr val="lt1"/>
                </a:solidFill>
              </a:rPr>
              <a:t>შეასრულონ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ამ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სექციაში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განთავსებული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სკრიპტებისა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და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სტილების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ბრძანებები</a:t>
            </a:r>
            <a:r>
              <a:rPr lang="en-US" dirty="0">
                <a:solidFill>
                  <a:schemeClr val="lt1"/>
                </a:solidFill>
              </a:rPr>
              <a:t>.</a:t>
            </a:r>
            <a:endParaRPr dirty="0"/>
          </a:p>
          <a:p>
            <a:pPr marL="0" lvl="0" indent="0" algn="l" rtl="0">
              <a:spcBef>
                <a:spcPts val="940"/>
              </a:spcBef>
              <a:spcAft>
                <a:spcPts val="0"/>
              </a:spcAft>
              <a:buSzPct val="80000"/>
              <a:buNone/>
            </a:pPr>
            <a:r>
              <a:rPr lang="en-US" dirty="0">
                <a:solidFill>
                  <a:schemeClr val="lt1"/>
                </a:solidFill>
              </a:rPr>
              <a:t>                &lt;title&gt;</a:t>
            </a:r>
            <a:r>
              <a:rPr lang="en-US" dirty="0" err="1">
                <a:solidFill>
                  <a:schemeClr val="lt1"/>
                </a:solidFill>
              </a:rPr>
              <a:t>სათაური</a:t>
            </a:r>
            <a:r>
              <a:rPr lang="en-US" dirty="0">
                <a:solidFill>
                  <a:schemeClr val="lt1"/>
                </a:solidFill>
              </a:rPr>
              <a:t>, </a:t>
            </a:r>
            <a:r>
              <a:rPr lang="en-US" dirty="0" err="1">
                <a:solidFill>
                  <a:schemeClr val="lt1"/>
                </a:solidFill>
              </a:rPr>
              <a:t>რომელიც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ბროუზერის</a:t>
            </a:r>
            <a:r>
              <a:rPr lang="en-US" dirty="0">
                <a:solidFill>
                  <a:schemeClr val="lt1"/>
                </a:solidFill>
              </a:rPr>
              <a:t> Tab-</a:t>
            </a:r>
            <a:r>
              <a:rPr lang="en-US" dirty="0" err="1">
                <a:solidFill>
                  <a:schemeClr val="lt1"/>
                </a:solidFill>
              </a:rPr>
              <a:t>ში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ჩანს</a:t>
            </a:r>
            <a:r>
              <a:rPr lang="en-US" dirty="0">
                <a:solidFill>
                  <a:schemeClr val="lt1"/>
                </a:solidFill>
              </a:rPr>
              <a:t>.&lt;/title&gt;</a:t>
            </a:r>
            <a:endParaRPr dirty="0"/>
          </a:p>
          <a:p>
            <a:pPr marL="0" lvl="0" indent="0" algn="l" rtl="0">
              <a:spcBef>
                <a:spcPts val="940"/>
              </a:spcBef>
              <a:spcAft>
                <a:spcPts val="0"/>
              </a:spcAft>
              <a:buSzPct val="80000"/>
              <a:buNone/>
            </a:pPr>
            <a:r>
              <a:rPr lang="en-US" dirty="0">
                <a:solidFill>
                  <a:schemeClr val="lt1"/>
                </a:solidFill>
              </a:rPr>
              <a:t>        &lt;/head&gt;</a:t>
            </a:r>
            <a:endParaRPr dirty="0"/>
          </a:p>
          <a:p>
            <a:pPr marL="0" lvl="0" indent="0" algn="l" rtl="0">
              <a:spcBef>
                <a:spcPts val="940"/>
              </a:spcBef>
              <a:spcAft>
                <a:spcPts val="0"/>
              </a:spcAft>
              <a:buSzPct val="80000"/>
              <a:buNone/>
            </a:pPr>
            <a:r>
              <a:rPr lang="en-US" dirty="0">
                <a:solidFill>
                  <a:schemeClr val="lt1"/>
                </a:solidFill>
              </a:rPr>
              <a:t>        &lt;body&gt;</a:t>
            </a:r>
            <a:endParaRPr dirty="0"/>
          </a:p>
          <a:p>
            <a:pPr marL="0" lvl="0" indent="0" algn="l" rtl="0">
              <a:spcBef>
                <a:spcPts val="940"/>
              </a:spcBef>
              <a:spcAft>
                <a:spcPts val="0"/>
              </a:spcAft>
              <a:buSzPct val="80000"/>
              <a:buNone/>
            </a:pPr>
            <a:r>
              <a:rPr lang="en-US" dirty="0">
                <a:solidFill>
                  <a:schemeClr val="lt1"/>
                </a:solidFill>
              </a:rPr>
              <a:t>                </a:t>
            </a:r>
            <a:r>
              <a:rPr lang="en-US" dirty="0" err="1">
                <a:solidFill>
                  <a:schemeClr val="lt1"/>
                </a:solidFill>
              </a:rPr>
              <a:t>ვებგვერდის</a:t>
            </a:r>
            <a:r>
              <a:rPr lang="en-US" dirty="0">
                <a:solidFill>
                  <a:schemeClr val="lt1"/>
                </a:solidFill>
              </a:rPr>
              <a:t> კონტენტი, </a:t>
            </a:r>
            <a:r>
              <a:rPr lang="en-US" dirty="0" err="1">
                <a:solidFill>
                  <a:schemeClr val="lt1"/>
                </a:solidFill>
              </a:rPr>
              <a:t>რომელსაც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უზერი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ხედავს</a:t>
            </a:r>
            <a:endParaRPr dirty="0"/>
          </a:p>
          <a:p>
            <a:pPr marL="0" lvl="0" indent="0" algn="l" rtl="0">
              <a:spcBef>
                <a:spcPts val="940"/>
              </a:spcBef>
              <a:spcAft>
                <a:spcPts val="0"/>
              </a:spcAft>
              <a:buSzPct val="80000"/>
              <a:buNone/>
            </a:pPr>
            <a:r>
              <a:rPr lang="en-US" dirty="0">
                <a:solidFill>
                  <a:schemeClr val="lt1"/>
                </a:solidFill>
              </a:rPr>
              <a:t>        &lt;/body&gt;</a:t>
            </a:r>
            <a:endParaRPr dirty="0"/>
          </a:p>
          <a:p>
            <a:pPr marL="0" lvl="0" indent="0" algn="l" rtl="0">
              <a:spcBef>
                <a:spcPts val="940"/>
              </a:spcBef>
              <a:spcAft>
                <a:spcPts val="0"/>
              </a:spcAft>
              <a:buSzPct val="80000"/>
              <a:buNone/>
            </a:pPr>
            <a:r>
              <a:rPr lang="en-US" dirty="0">
                <a:solidFill>
                  <a:schemeClr val="lt1"/>
                </a:solidFill>
              </a:rPr>
              <a:t>&lt;/html&gt;</a:t>
            </a:r>
            <a:endParaRPr dirty="0"/>
          </a:p>
          <a:p>
            <a:pPr marL="0" lvl="0" indent="0" algn="l" rtl="0">
              <a:spcBef>
                <a:spcPts val="940"/>
              </a:spcBef>
              <a:spcAft>
                <a:spcPts val="0"/>
              </a:spcAft>
              <a:buSzPct val="80000"/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940"/>
              </a:spcBef>
              <a:spcAft>
                <a:spcPts val="0"/>
              </a:spcAft>
              <a:buSzPct val="80000"/>
              <a:buNone/>
            </a:pPr>
            <a:br>
              <a:rPr lang="en-US" dirty="0">
                <a:solidFill>
                  <a:schemeClr val="lt1"/>
                </a:solidFill>
              </a:rPr>
            </a:br>
            <a:r>
              <a:rPr lang="en-US" dirty="0">
                <a:solidFill>
                  <a:schemeClr val="lt1"/>
                </a:solidFill>
              </a:rPr>
              <a:t> </a:t>
            </a:r>
            <a:r>
              <a:rPr lang="en-US" dirty="0" err="1">
                <a:solidFill>
                  <a:schemeClr val="lt1"/>
                </a:solidFill>
              </a:rPr>
              <a:t>არ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არის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აუცილებელი</a:t>
            </a:r>
            <a:r>
              <a:rPr lang="en-US" dirty="0">
                <a:solidFill>
                  <a:schemeClr val="lt1"/>
                </a:solidFill>
              </a:rPr>
              <a:t> space-</a:t>
            </a:r>
            <a:r>
              <a:rPr lang="en-US" dirty="0" err="1">
                <a:solidFill>
                  <a:schemeClr val="lt1"/>
                </a:solidFill>
              </a:rPr>
              <a:t>ები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და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არ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ახდენს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გავლენას</a:t>
            </a:r>
            <a:r>
              <a:rPr lang="en-US" dirty="0">
                <a:solidFill>
                  <a:schemeClr val="lt1"/>
                </a:solidFill>
              </a:rPr>
              <a:t>, </a:t>
            </a:r>
            <a:r>
              <a:rPr lang="en-US" dirty="0" err="1">
                <a:solidFill>
                  <a:schemeClr val="lt1"/>
                </a:solidFill>
              </a:rPr>
              <a:t>თუ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როგორ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წაიკითხავს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ბრაუზერი</a:t>
            </a:r>
            <a:r>
              <a:rPr lang="en-US" dirty="0">
                <a:solidFill>
                  <a:schemeClr val="lt1"/>
                </a:solidFill>
              </a:rPr>
              <a:t>. </a:t>
            </a:r>
            <a:endParaRPr dirty="0"/>
          </a:p>
          <a:p>
            <a:pPr marL="0" lvl="0" indent="0" algn="l" rtl="0">
              <a:spcBef>
                <a:spcPts val="940"/>
              </a:spcBef>
              <a:spcAft>
                <a:spcPts val="0"/>
              </a:spcAft>
              <a:buSzPct val="80000"/>
              <a:buNone/>
            </a:pPr>
            <a:r>
              <a:rPr lang="en-US" dirty="0" err="1">
                <a:solidFill>
                  <a:schemeClr val="lt1"/>
                </a:solidFill>
              </a:rPr>
              <a:t>მხოლოდ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იმისთვის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არის</a:t>
            </a:r>
            <a:r>
              <a:rPr lang="en-US" dirty="0">
                <a:solidFill>
                  <a:schemeClr val="lt1"/>
                </a:solidFill>
              </a:rPr>
              <a:t>, </a:t>
            </a:r>
            <a:r>
              <a:rPr lang="en-US" dirty="0" err="1">
                <a:solidFill>
                  <a:schemeClr val="lt1"/>
                </a:solidFill>
              </a:rPr>
              <a:t>რომ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მარტივად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წაიკითო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საკუთარი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კოდი</a:t>
            </a:r>
            <a:r>
              <a:rPr lang="en-US" dirty="0">
                <a:solidFill>
                  <a:schemeClr val="lt1"/>
                </a:solidFill>
              </a:rPr>
              <a:t>.     </a:t>
            </a:r>
            <a:endParaRPr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"/>
          <p:cNvSpPr txBox="1">
            <a:spLocks noGrp="1"/>
          </p:cNvSpPr>
          <p:nvPr>
            <p:ph type="title"/>
          </p:nvPr>
        </p:nvSpPr>
        <p:spPr>
          <a:xfrm>
            <a:off x="424070" y="365125"/>
            <a:ext cx="1092973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US" sz="3200"/>
              <a:t>HTML</a:t>
            </a:r>
            <a:endParaRPr sz="3200"/>
          </a:p>
        </p:txBody>
      </p:sp>
      <p:pic>
        <p:nvPicPr>
          <p:cNvPr id="184" name="Google Shape;18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070" y="1690688"/>
            <a:ext cx="6761905" cy="4609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B4B4B"/>
        </a:soli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8"/>
          <p:cNvSpPr txBox="1">
            <a:spLocks noGrp="1"/>
          </p:cNvSpPr>
          <p:nvPr>
            <p:ph type="title"/>
          </p:nvPr>
        </p:nvSpPr>
        <p:spPr>
          <a:xfrm>
            <a:off x="685800" y="382772"/>
            <a:ext cx="10658856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entury Gothic"/>
              <a:buNone/>
            </a:pPr>
            <a:r>
              <a:rPr lang="en-US" sz="3200">
                <a:solidFill>
                  <a:srgbClr val="0070C0"/>
                </a:solidFill>
              </a:rPr>
              <a:t>CSS - CASCADING  STYLE  SHEET</a:t>
            </a:r>
            <a:endParaRPr sz="3200">
              <a:solidFill>
                <a:srgbClr val="0070C0"/>
              </a:solidFill>
            </a:endParaRPr>
          </a:p>
        </p:txBody>
      </p:sp>
      <p:sp>
        <p:nvSpPr>
          <p:cNvPr id="190" name="Google Shape;190;p8"/>
          <p:cNvSpPr txBox="1">
            <a:spLocks noGrp="1"/>
          </p:cNvSpPr>
          <p:nvPr>
            <p:ph type="body" idx="1"/>
          </p:nvPr>
        </p:nvSpPr>
        <p:spPr>
          <a:xfrm>
            <a:off x="685800" y="1843272"/>
            <a:ext cx="10500360" cy="4338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US" dirty="0" err="1">
                <a:solidFill>
                  <a:schemeClr val="lt1"/>
                </a:solidFill>
              </a:rPr>
              <a:t>მუშაობს</a:t>
            </a:r>
            <a:r>
              <a:rPr lang="en-US" dirty="0">
                <a:solidFill>
                  <a:schemeClr val="lt1"/>
                </a:solidFill>
              </a:rPr>
              <a:t> HTML-</a:t>
            </a:r>
            <a:r>
              <a:rPr lang="en-US" dirty="0" err="1">
                <a:solidFill>
                  <a:schemeClr val="lt1"/>
                </a:solidFill>
              </a:rPr>
              <a:t>თან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ერთად</a:t>
            </a:r>
            <a:r>
              <a:rPr lang="en-US" dirty="0">
                <a:solidFill>
                  <a:schemeClr val="lt1"/>
                </a:solidFill>
              </a:rPr>
              <a:t>;</a:t>
            </a:r>
            <a:endParaRPr dirty="0"/>
          </a:p>
          <a:p>
            <a:pPr marL="285750" lvl="0" indent="-285750" algn="l" rtl="0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US" dirty="0" err="1">
                <a:solidFill>
                  <a:schemeClr val="lt1"/>
                </a:solidFill>
              </a:rPr>
              <a:t>გამოიყენება</a:t>
            </a:r>
            <a:r>
              <a:rPr lang="en-US" dirty="0">
                <a:solidFill>
                  <a:schemeClr val="lt1"/>
                </a:solidFill>
              </a:rPr>
              <a:t> ვებ გვერდის </a:t>
            </a:r>
            <a:r>
              <a:rPr lang="en-US" dirty="0" err="1">
                <a:solidFill>
                  <a:schemeClr val="lt1"/>
                </a:solidFill>
              </a:rPr>
              <a:t>უკეთესი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ვიზუალიზაციისთვის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 err="1">
                <a:solidFill>
                  <a:schemeClr val="lt1"/>
                </a:solidFill>
              </a:rPr>
              <a:t>ფერების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შეცვლა</a:t>
            </a:r>
            <a:r>
              <a:rPr lang="en-US" dirty="0">
                <a:solidFill>
                  <a:schemeClr val="lt1"/>
                </a:solidFill>
              </a:rPr>
              <a:t>;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 err="1">
                <a:solidFill>
                  <a:schemeClr val="lt1"/>
                </a:solidFill>
              </a:rPr>
              <a:t>პოზიციონირების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განსაზღვრა</a:t>
            </a:r>
            <a:r>
              <a:rPr lang="en-US" dirty="0">
                <a:solidFill>
                  <a:schemeClr val="lt1"/>
                </a:solidFill>
              </a:rPr>
              <a:t>;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 err="1">
                <a:solidFill>
                  <a:schemeClr val="lt1"/>
                </a:solidFill>
              </a:rPr>
              <a:t>ეფექტები</a:t>
            </a:r>
            <a:r>
              <a:rPr lang="en-US" dirty="0">
                <a:solidFill>
                  <a:schemeClr val="lt1"/>
                </a:solidFill>
              </a:rPr>
              <a:t>;</a:t>
            </a:r>
            <a:endParaRPr dirty="0"/>
          </a:p>
          <a:p>
            <a:pPr marL="7429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 err="1">
                <a:solidFill>
                  <a:schemeClr val="lt1"/>
                </a:solidFill>
              </a:rPr>
              <a:t>ფონტის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ზომა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და</a:t>
            </a:r>
            <a:r>
              <a:rPr lang="en-US" dirty="0">
                <a:solidFill>
                  <a:schemeClr val="lt1"/>
                </a:solidFill>
              </a:rPr>
              <a:t> </a:t>
            </a:r>
            <a:r>
              <a:rPr lang="en-US" dirty="0" err="1">
                <a:solidFill>
                  <a:schemeClr val="lt1"/>
                </a:solidFill>
              </a:rPr>
              <a:t>სხვა</a:t>
            </a:r>
            <a:r>
              <a:rPr lang="en-US" dirty="0">
                <a:solidFill>
                  <a:schemeClr val="lt1"/>
                </a:solidFill>
              </a:rPr>
              <a:t>.</a:t>
            </a:r>
            <a:endParaRPr dirty="0">
              <a:solidFill>
                <a:schemeClr val="lt1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en-US" dirty="0" err="1">
                <a:solidFill>
                  <a:schemeClr val="lt1"/>
                </a:solidFill>
              </a:rPr>
              <a:t>ანიმაციები</a:t>
            </a:r>
            <a:r>
              <a:rPr lang="en-US" dirty="0">
                <a:solidFill>
                  <a:schemeClr val="lt1"/>
                </a:solidFill>
              </a:rPr>
              <a:t>.</a:t>
            </a:r>
            <a:endParaRPr dirty="0"/>
          </a:p>
          <a:p>
            <a:pPr marL="228600" lvl="1" indent="0" algn="l" rtl="0">
              <a:spcBef>
                <a:spcPts val="960"/>
              </a:spcBef>
              <a:spcAft>
                <a:spcPts val="0"/>
              </a:spcAft>
              <a:buSzPts val="1440"/>
              <a:buNone/>
            </a:pPr>
            <a:endParaRPr dirty="0">
              <a:solidFill>
                <a:schemeClr val="lt1"/>
              </a:solidFill>
            </a:endParaRPr>
          </a:p>
        </p:txBody>
      </p:sp>
      <p:pic>
        <p:nvPicPr>
          <p:cNvPr id="191" name="Google Shape;19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3707" y="3820186"/>
            <a:ext cx="6545803" cy="3171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 txBox="1">
            <a:spLocks noGrp="1"/>
          </p:cNvSpPr>
          <p:nvPr>
            <p:ph type="title"/>
          </p:nvPr>
        </p:nvSpPr>
        <p:spPr>
          <a:xfrm>
            <a:off x="460248" y="272418"/>
            <a:ext cx="10658856" cy="1494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Overlock"/>
              <a:buNone/>
            </a:pPr>
            <a:br>
              <a:rPr lang="en-US" sz="3200">
                <a:latin typeface="Overlock"/>
                <a:ea typeface="Overlock"/>
                <a:cs typeface="Overlock"/>
                <a:sym typeface="Overlock"/>
              </a:rPr>
            </a:br>
            <a:r>
              <a:rPr lang="en-US" sz="3100">
                <a:latin typeface="Merriweather"/>
                <a:ea typeface="Merriweather"/>
                <a:cs typeface="Merriweather"/>
                <a:sym typeface="Merriweather"/>
              </a:rPr>
              <a:t>JAVASCRIPT -იმპერატიული, პროტოტიპზე დაფუძნებული და ობიექტზე ორიენტირებული ენა </a:t>
            </a:r>
            <a:endParaRPr sz="3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entury Gothic"/>
              <a:buNone/>
            </a:pPr>
            <a:endParaRPr sz="3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Google Shape;197;p9"/>
          <p:cNvSpPr txBox="1">
            <a:spLocks noGrp="1"/>
          </p:cNvSpPr>
          <p:nvPr>
            <p:ph type="body" idx="1"/>
          </p:nvPr>
        </p:nvSpPr>
        <p:spPr>
          <a:xfrm>
            <a:off x="460248" y="1984248"/>
            <a:ext cx="10500360" cy="4338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7155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>
                <a:solidFill>
                  <a:schemeClr val="lt1"/>
                </a:solidFill>
              </a:rPr>
              <a:t>კლიენტის მხარე (Frameworks: React, Angular,Vue...) ;</a:t>
            </a:r>
            <a:endParaRPr>
              <a:solidFill>
                <a:schemeClr val="lt1"/>
              </a:solidFill>
            </a:endParaRPr>
          </a:p>
          <a:p>
            <a:pPr marL="9715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>
                <a:solidFill>
                  <a:schemeClr val="lt1"/>
                </a:solidFill>
              </a:rPr>
              <a:t>სერვერის მხარე (NODE JS);</a:t>
            </a:r>
            <a:endParaRPr>
              <a:solidFill>
                <a:schemeClr val="lt1"/>
              </a:solidFill>
            </a:endParaRPr>
          </a:p>
          <a:p>
            <a:pPr marL="971550" lvl="1" indent="-285750" algn="l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lang="en-US">
                <a:solidFill>
                  <a:schemeClr val="lt1"/>
                </a:solidFill>
              </a:rPr>
              <a:t>გამოიყენება ინტერაქტიული ელემენტებისთვის:</a:t>
            </a:r>
            <a:endParaRPr>
              <a:solidFill>
                <a:schemeClr val="lt1"/>
              </a:solidFill>
            </a:endParaRPr>
          </a:p>
          <a:p>
            <a:pPr marL="1428750" lvl="2" indent="-28575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280"/>
              <a:buFont typeface="Arial"/>
              <a:buChar char="•"/>
            </a:pPr>
            <a:r>
              <a:rPr lang="en-US">
                <a:solidFill>
                  <a:schemeClr val="lt1"/>
                </a:solidFill>
              </a:rPr>
              <a:t>ღილაკის დაჭერაზე ქმედების განხორციელება;</a:t>
            </a:r>
            <a:endParaRPr>
              <a:solidFill>
                <a:schemeClr val="lt1"/>
              </a:solidFill>
            </a:endParaRPr>
          </a:p>
          <a:p>
            <a:pPr marL="1428750" lvl="2" indent="-28575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280"/>
              <a:buFont typeface="Arial"/>
              <a:buChar char="•"/>
            </a:pPr>
            <a:r>
              <a:rPr lang="en-US">
                <a:solidFill>
                  <a:schemeClr val="lt1"/>
                </a:solidFill>
              </a:rPr>
              <a:t>კონტენტის დაფარვა/გამოჩენა;</a:t>
            </a:r>
            <a:endParaRPr/>
          </a:p>
          <a:p>
            <a:pPr marL="1428750" lvl="2" indent="-28575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280"/>
              <a:buFont typeface="Arial"/>
              <a:buChar char="•"/>
            </a:pPr>
            <a:r>
              <a:rPr lang="en-US">
                <a:solidFill>
                  <a:schemeClr val="lt1"/>
                </a:solidFill>
              </a:rPr>
              <a:t>რესფონსივ მენიუს გამართვა;</a:t>
            </a:r>
            <a:endParaRPr/>
          </a:p>
          <a:p>
            <a:pPr marL="1428750" lvl="2" indent="-28575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280"/>
              <a:buFont typeface="Arial"/>
              <a:buChar char="•"/>
            </a:pPr>
            <a:r>
              <a:rPr lang="en-US">
                <a:solidFill>
                  <a:schemeClr val="lt1"/>
                </a:solidFill>
              </a:rPr>
              <a:t>ბრაუზერში მომხმარებლის ქმედებების დამახსოვრება ;</a:t>
            </a:r>
            <a:endParaRPr/>
          </a:p>
          <a:p>
            <a:pPr marL="1428750" lvl="2" indent="-28575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280"/>
              <a:buFont typeface="Arial"/>
              <a:buChar char="•"/>
            </a:pPr>
            <a:r>
              <a:rPr lang="en-US">
                <a:solidFill>
                  <a:schemeClr val="lt1"/>
                </a:solidFill>
              </a:rPr>
              <a:t>სერვერზე ინფორმაციის გაგზავნა;</a:t>
            </a:r>
            <a:endParaRPr/>
          </a:p>
          <a:p>
            <a:pPr marL="1428750" lvl="2" indent="-28575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280"/>
              <a:buFont typeface="Arial"/>
              <a:buChar char="•"/>
            </a:pPr>
            <a:r>
              <a:rPr lang="en-US">
                <a:solidFill>
                  <a:schemeClr val="lt1"/>
                </a:solidFill>
              </a:rPr>
              <a:t>სერვერიდან ინფორმაციის წამოღება;</a:t>
            </a:r>
            <a:endParaRPr>
              <a:solidFill>
                <a:schemeClr val="lt1"/>
              </a:solidFill>
            </a:endParaRPr>
          </a:p>
          <a:p>
            <a:pPr marL="1428750" lvl="2" indent="-285750" algn="l" rtl="0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1280"/>
              <a:buFont typeface="Arial"/>
              <a:buChar char="•"/>
            </a:pPr>
            <a:r>
              <a:rPr lang="en-US">
                <a:solidFill>
                  <a:schemeClr val="lt1"/>
                </a:solidFill>
              </a:rPr>
              <a:t>სხვა.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426</Words>
  <Application>Microsoft Office PowerPoint</Application>
  <PresentationFormat>Widescreen</PresentationFormat>
  <Paragraphs>96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Noto Sans Symbols</vt:lpstr>
      <vt:lpstr>Overlock</vt:lpstr>
      <vt:lpstr>Consolas</vt:lpstr>
      <vt:lpstr>Merriweather</vt:lpstr>
      <vt:lpstr>Arial</vt:lpstr>
      <vt:lpstr>Century Gothic</vt:lpstr>
      <vt:lpstr>Slice</vt:lpstr>
      <vt:lpstr>FRONT END DEVELOPMENT</vt:lpstr>
      <vt:lpstr>FRONT END DEVELOPMENT VS BACK END DEVELOPMENT</vt:lpstr>
      <vt:lpstr>როგორ მუშაობს ვები?</vt:lpstr>
      <vt:lpstr>HYPERTEXT TRANSFER PROTOCOL</vt:lpstr>
      <vt:lpstr>HTML - HYPERTEXT MARKUP LANGUAGE </vt:lpstr>
      <vt:lpstr>HTML DOCUMENT  </vt:lpstr>
      <vt:lpstr>HTML</vt:lpstr>
      <vt:lpstr>CSS - CASCADING  STYLE  SHEET</vt:lpstr>
      <vt:lpstr> JAVASCRIPT -იმპერატიული, პროტოტიპზე დაფუძნებული და ობიექტზე ორიენტირებული ენა  </vt:lpstr>
      <vt:lpstr>PowerPoint Presentation</vt:lpstr>
      <vt:lpstr>კურსის ზოგადი მიმოხილვა</vt:lpstr>
      <vt:lpstr>ფაილების სტრუქტურა</vt:lpstr>
      <vt:lpstr>კოდის ედიტორები</vt:lpstr>
      <vt:lpstr>მადლობა ყურადღებისთვის!!!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 END DEVELOPMENT</dc:title>
  <dc:creator>Noka Kipiani</dc:creator>
  <cp:lastModifiedBy>Administrator</cp:lastModifiedBy>
  <cp:revision>3</cp:revision>
  <dcterms:created xsi:type="dcterms:W3CDTF">2019-09-21T05:51:44Z</dcterms:created>
  <dcterms:modified xsi:type="dcterms:W3CDTF">2025-09-18T09:46:24Z</dcterms:modified>
</cp:coreProperties>
</file>