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53011-F30C-49AF-A79F-AF08FE193A09}">
  <a:tblStyle styleId="{8C053011-F30C-49AF-A79F-AF08FE193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592"/>
    <p:restoredTop sz="94696"/>
  </p:normalViewPr>
  <p:slideViewPr>
    <p:cSldViewPr snapToGrid="0">
      <p:cViewPr varScale="1">
        <p:scale>
          <a:sx n="62" d="100"/>
          <a:sy n="62" d="100"/>
        </p:scale>
        <p:origin x="224" y="856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标题幻灯片">
  <p:cSld name="11_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标题幻灯片">
  <p:cSld name="8_标题幻灯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标题幻灯片">
  <p:cSld name="9_标题幻灯片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标题幻灯片">
  <p:cSld name="10_标题幻灯片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标题幻灯片">
  <p:cSld name="11_标题幻灯片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>
            <a:spLocks noGrp="1"/>
          </p:cNvSpPr>
          <p:nvPr>
            <p:ph type="pic" idx="2"/>
          </p:nvPr>
        </p:nvSpPr>
        <p:spPr>
          <a:xfrm>
            <a:off x="695324" y="2040789"/>
            <a:ext cx="3622675" cy="362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>
            <a:spLocks noGrp="1"/>
          </p:cNvSpPr>
          <p:nvPr>
            <p:ph type="pic" idx="2"/>
          </p:nvPr>
        </p:nvSpPr>
        <p:spPr>
          <a:xfrm>
            <a:off x="6096000" y="2019301"/>
            <a:ext cx="5400674" cy="361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>
  <p:cSld name="2_标题幻灯片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>
            <a:spLocks noGrp="1"/>
          </p:cNvSpPr>
          <p:nvPr>
            <p:ph type="pic" idx="2"/>
          </p:nvPr>
        </p:nvSpPr>
        <p:spPr>
          <a:xfrm>
            <a:off x="695324" y="2201180"/>
            <a:ext cx="2698116" cy="18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>
            <a:spLocks noGrp="1"/>
          </p:cNvSpPr>
          <p:nvPr>
            <p:ph type="pic" idx="3"/>
          </p:nvPr>
        </p:nvSpPr>
        <p:spPr>
          <a:xfrm>
            <a:off x="4746941" y="2201180"/>
            <a:ext cx="2698116" cy="18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>
            <a:spLocks noGrp="1"/>
          </p:cNvSpPr>
          <p:nvPr>
            <p:ph type="pic" idx="4"/>
          </p:nvPr>
        </p:nvSpPr>
        <p:spPr>
          <a:xfrm>
            <a:off x="8798560" y="2201180"/>
            <a:ext cx="2698116" cy="18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幻灯片">
  <p:cSld name="3_标题幻灯片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幻灯片">
  <p:cSld name="4_标题幻灯片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幻灯片">
  <p:cSld name="5_标题幻灯片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6096000" y="2019301"/>
            <a:ext cx="5400674" cy="361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标题幻灯片">
  <p:cSld name="6_标题幻灯片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标题幻灯片">
  <p:cSld name="7_标题幻灯片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标题幻灯片">
  <p:cSld name="8_标题幻灯片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标题幻灯片">
  <p:cSld name="9_标题幻灯片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标题幻灯片">
  <p:cSld name="10_标题幻灯片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>
  <p:cSld name="2_标题幻灯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>
            <a:spLocks noGrp="1"/>
          </p:cNvSpPr>
          <p:nvPr>
            <p:ph type="pic" idx="2"/>
          </p:nvPr>
        </p:nvSpPr>
        <p:spPr>
          <a:xfrm>
            <a:off x="695324" y="2201180"/>
            <a:ext cx="2698116" cy="18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>
            <a:spLocks noGrp="1"/>
          </p:cNvSpPr>
          <p:nvPr>
            <p:ph type="pic" idx="3"/>
          </p:nvPr>
        </p:nvSpPr>
        <p:spPr>
          <a:xfrm>
            <a:off x="4746941" y="2201180"/>
            <a:ext cx="2698116" cy="18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>
            <a:spLocks noGrp="1"/>
          </p:cNvSpPr>
          <p:nvPr>
            <p:ph type="pic" idx="4"/>
          </p:nvPr>
        </p:nvSpPr>
        <p:spPr>
          <a:xfrm>
            <a:off x="8798560" y="2201180"/>
            <a:ext cx="2698116" cy="18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695324" y="2040789"/>
            <a:ext cx="3622675" cy="362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幻灯片">
  <p:cSld name="3_标题幻灯片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幻灯片">
  <p:cSld name="4_标题幻灯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幻灯片">
  <p:cSld name="5_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标题幻灯片">
  <p:cSld name="6_标题幻灯片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标题幻灯片">
  <p:cSld name="7_标题幻灯片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8"/>
          <p:cNvPicPr preferRelativeResize="0"/>
          <p:nvPr/>
        </p:nvPicPr>
        <p:blipFill rotWithShape="1">
          <a:blip r:embed="rId3">
            <a:alphaModFix/>
          </a:blip>
          <a:srcRect t="9101" r="23577" b="21536"/>
          <a:stretch/>
        </p:blipFill>
        <p:spPr>
          <a:xfrm>
            <a:off x="5341257" y="1"/>
            <a:ext cx="68507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8"/>
          <p:cNvSpPr txBox="1"/>
          <p:nvPr/>
        </p:nvSpPr>
        <p:spPr>
          <a:xfrm>
            <a:off x="581025" y="937260"/>
            <a:ext cx="82169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21458"/>
                </a:solidFill>
                <a:latin typeface="Arial"/>
                <a:ea typeface="Arial"/>
                <a:cs typeface="Arial"/>
                <a:sym typeface="Arial"/>
              </a:rPr>
              <a:t>How are Alcohol Consumption and Poverty Level Associated?</a:t>
            </a:r>
            <a:endParaRPr sz="4400">
              <a:solidFill>
                <a:srgbClr val="F21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F214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8"/>
          <p:cNvSpPr txBox="1"/>
          <p:nvPr/>
        </p:nvSpPr>
        <p:spPr>
          <a:xfrm>
            <a:off x="-464185" y="3770630"/>
            <a:ext cx="9048750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Tsirigotis, Lingxuan Kong, Savannah Howard </a:t>
            </a:r>
            <a:endParaRPr/>
          </a:p>
        </p:txBody>
      </p:sp>
      <p:sp>
        <p:nvSpPr>
          <p:cNvPr id="59" name="Google Shape;59;p28"/>
          <p:cNvSpPr txBox="1"/>
          <p:nvPr/>
        </p:nvSpPr>
        <p:spPr>
          <a:xfrm>
            <a:off x="581015" y="2585480"/>
            <a:ext cx="8428500" cy="10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1458"/>
                </a:solidFill>
                <a:latin typeface="Arial"/>
                <a:ea typeface="Arial"/>
                <a:cs typeface="Arial"/>
                <a:sym typeface="Arial"/>
              </a:rPr>
              <a:t>An exploratory research based on NHANES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9"/>
          <p:cNvPicPr preferRelativeResize="0"/>
          <p:nvPr/>
        </p:nvPicPr>
        <p:blipFill rotWithShape="1">
          <a:blip r:embed="rId3">
            <a:alphaModFix/>
          </a:blip>
          <a:srcRect r="22785" b="6795"/>
          <a:stretch/>
        </p:blipFill>
        <p:spPr>
          <a:xfrm>
            <a:off x="10952480" y="5663460"/>
            <a:ext cx="1239520" cy="119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9"/>
          <p:cNvPicPr preferRelativeResize="0"/>
          <p:nvPr/>
        </p:nvPicPr>
        <p:blipFill rotWithShape="1">
          <a:blip r:embed="rId4">
            <a:alphaModFix/>
          </a:blip>
          <a:srcRect l="19614" t="21401"/>
          <a:stretch/>
        </p:blipFill>
        <p:spPr>
          <a:xfrm>
            <a:off x="-1" y="0"/>
            <a:ext cx="994495" cy="9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/>
        </p:nvSpPr>
        <p:spPr>
          <a:xfrm>
            <a:off x="3817978" y="145335"/>
            <a:ext cx="455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1458"/>
                </a:solidFill>
                <a:latin typeface="Arial"/>
                <a:ea typeface="Arial"/>
                <a:cs typeface="Arial"/>
                <a:sym typeface="Arial"/>
              </a:rPr>
              <a:t>Literature Review and Models</a:t>
            </a:r>
            <a:endParaRPr sz="2800">
              <a:solidFill>
                <a:srgbClr val="F214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9"/>
          <p:cNvCxnSpPr/>
          <p:nvPr/>
        </p:nvCxnSpPr>
        <p:spPr>
          <a:xfrm>
            <a:off x="5972810" y="1212592"/>
            <a:ext cx="246380" cy="0"/>
          </a:xfrm>
          <a:prstGeom prst="straightConnector1">
            <a:avLst/>
          </a:prstGeom>
          <a:noFill/>
          <a:ln w="27925" cap="flat" cmpd="sng">
            <a:solidFill>
              <a:srgbClr val="F214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29"/>
          <p:cNvSpPr txBox="1"/>
          <p:nvPr/>
        </p:nvSpPr>
        <p:spPr>
          <a:xfrm>
            <a:off x="793925" y="4053652"/>
            <a:ext cx="141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Models: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9360" y="4359661"/>
            <a:ext cx="6946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5910" y="5187210"/>
            <a:ext cx="88138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9"/>
          <p:cNvSpPr txBox="1"/>
          <p:nvPr/>
        </p:nvSpPr>
        <p:spPr>
          <a:xfrm>
            <a:off x="793929" y="1340424"/>
            <a:ext cx="8451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 Research: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Alcohol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and Race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and Education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and </a:t>
            </a:r>
            <a:r>
              <a:rPr lang="en-US" sz="1800">
                <a:solidFill>
                  <a:schemeClr val="dk1"/>
                </a:solidFill>
              </a:rPr>
              <a:t>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/>
          <p:nvPr/>
        </p:nvSpPr>
        <p:spPr>
          <a:xfrm>
            <a:off x="9638225" y="1369150"/>
            <a:ext cx="1167300" cy="70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30"/>
          <p:cNvPicPr preferRelativeResize="0"/>
          <p:nvPr/>
        </p:nvPicPr>
        <p:blipFill rotWithShape="1">
          <a:blip r:embed="rId3">
            <a:alphaModFix/>
          </a:blip>
          <a:srcRect r="22785" b="6795"/>
          <a:stretch/>
        </p:blipFill>
        <p:spPr>
          <a:xfrm>
            <a:off x="10952480" y="5663460"/>
            <a:ext cx="1239520" cy="119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0"/>
          <p:cNvPicPr preferRelativeResize="0"/>
          <p:nvPr/>
        </p:nvPicPr>
        <p:blipFill rotWithShape="1">
          <a:blip r:embed="rId4">
            <a:alphaModFix/>
          </a:blip>
          <a:srcRect l="19614" t="21401"/>
          <a:stretch/>
        </p:blipFill>
        <p:spPr>
          <a:xfrm>
            <a:off x="-1" y="0"/>
            <a:ext cx="994495" cy="9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/>
          <p:nvPr/>
        </p:nvSpPr>
        <p:spPr>
          <a:xfrm>
            <a:off x="5259705" y="248335"/>
            <a:ext cx="167259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1458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5972810" y="1212592"/>
            <a:ext cx="246380" cy="0"/>
          </a:xfrm>
          <a:prstGeom prst="straightConnector1">
            <a:avLst/>
          </a:prstGeom>
          <a:noFill/>
          <a:ln w="27925" cap="flat" cmpd="sng">
            <a:solidFill>
              <a:srgbClr val="F2145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1" name="Google Shape;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97350"/>
            <a:ext cx="3357950" cy="16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0"/>
          <p:cNvSpPr/>
          <p:nvPr/>
        </p:nvSpPr>
        <p:spPr>
          <a:xfrm>
            <a:off x="3559675" y="1491900"/>
            <a:ext cx="842700" cy="32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0"/>
          <p:cNvSpPr txBox="1"/>
          <p:nvPr/>
        </p:nvSpPr>
        <p:spPr>
          <a:xfrm>
            <a:off x="703625" y="2690725"/>
            <a:ext cx="2368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400" y="1056540"/>
            <a:ext cx="3667724" cy="16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0"/>
          <p:cNvSpPr txBox="1"/>
          <p:nvPr/>
        </p:nvSpPr>
        <p:spPr>
          <a:xfrm>
            <a:off x="9638225" y="1300575"/>
            <a:ext cx="13647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 NAs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= 4,125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Ages: 20 - 69</a:t>
            </a:r>
            <a:endParaRPr/>
          </a:p>
        </p:txBody>
      </p:sp>
      <p:sp>
        <p:nvSpPr>
          <p:cNvPr id="86" name="Google Shape;86;p30"/>
          <p:cNvSpPr/>
          <p:nvPr/>
        </p:nvSpPr>
        <p:spPr>
          <a:xfrm>
            <a:off x="8553825" y="1491900"/>
            <a:ext cx="842700" cy="32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613" y="3038584"/>
            <a:ext cx="11118681" cy="16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1"/>
          <p:cNvPicPr preferRelativeResize="0"/>
          <p:nvPr/>
        </p:nvPicPr>
        <p:blipFill rotWithShape="1">
          <a:blip r:embed="rId3">
            <a:alphaModFix/>
          </a:blip>
          <a:srcRect r="22785" b="6795"/>
          <a:stretch/>
        </p:blipFill>
        <p:spPr>
          <a:xfrm>
            <a:off x="10952480" y="5663460"/>
            <a:ext cx="1239520" cy="119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1"/>
          <p:cNvPicPr preferRelativeResize="0"/>
          <p:nvPr/>
        </p:nvPicPr>
        <p:blipFill rotWithShape="1">
          <a:blip r:embed="rId4">
            <a:alphaModFix/>
          </a:blip>
          <a:srcRect l="19614" t="21401"/>
          <a:stretch/>
        </p:blipFill>
        <p:spPr>
          <a:xfrm>
            <a:off x="-1" y="0"/>
            <a:ext cx="994495" cy="9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1"/>
          <p:cNvSpPr txBox="1"/>
          <p:nvPr/>
        </p:nvSpPr>
        <p:spPr>
          <a:xfrm>
            <a:off x="1641307" y="220675"/>
            <a:ext cx="8909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1458"/>
                </a:solidFill>
              </a:rPr>
              <a:t>LINE ASSUMPTIONS &amp; MODEL DIAGNOSTICS</a:t>
            </a:r>
            <a:endParaRPr sz="2800">
              <a:solidFill>
                <a:srgbClr val="F21458"/>
              </a:solidFill>
            </a:endParaRPr>
          </a:p>
        </p:txBody>
      </p:sp>
      <p:pic>
        <p:nvPicPr>
          <p:cNvPr id="95" name="Google Shape;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50" y="691050"/>
            <a:ext cx="9982601" cy="20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799" y="2851975"/>
            <a:ext cx="4880550" cy="2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3575" y="2846954"/>
            <a:ext cx="6002472" cy="2976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31"/>
          <p:cNvCxnSpPr/>
          <p:nvPr/>
        </p:nvCxnSpPr>
        <p:spPr>
          <a:xfrm>
            <a:off x="2479800" y="3540700"/>
            <a:ext cx="824100" cy="8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2"/>
          <p:cNvPicPr preferRelativeResize="0"/>
          <p:nvPr/>
        </p:nvPicPr>
        <p:blipFill rotWithShape="1">
          <a:blip r:embed="rId3">
            <a:alphaModFix/>
          </a:blip>
          <a:srcRect r="22785" b="6795"/>
          <a:stretch/>
        </p:blipFill>
        <p:spPr>
          <a:xfrm>
            <a:off x="10952480" y="5663460"/>
            <a:ext cx="1239520" cy="119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2"/>
          <p:cNvPicPr preferRelativeResize="0"/>
          <p:nvPr/>
        </p:nvPicPr>
        <p:blipFill rotWithShape="1">
          <a:blip r:embed="rId4">
            <a:alphaModFix/>
          </a:blip>
          <a:srcRect l="19614" t="21401"/>
          <a:stretch/>
        </p:blipFill>
        <p:spPr>
          <a:xfrm>
            <a:off x="-1" y="0"/>
            <a:ext cx="994495" cy="9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2"/>
          <p:cNvSpPr txBox="1"/>
          <p:nvPr/>
        </p:nvSpPr>
        <p:spPr>
          <a:xfrm>
            <a:off x="5392103" y="248335"/>
            <a:ext cx="140779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145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cxnSp>
        <p:nvCxnSpPr>
          <p:cNvPr id="106" name="Google Shape;106;p32"/>
          <p:cNvCxnSpPr/>
          <p:nvPr/>
        </p:nvCxnSpPr>
        <p:spPr>
          <a:xfrm>
            <a:off x="5972810" y="1212592"/>
            <a:ext cx="246380" cy="0"/>
          </a:xfrm>
          <a:prstGeom prst="straightConnector1">
            <a:avLst/>
          </a:prstGeom>
          <a:noFill/>
          <a:ln w="27925" cap="flat" cmpd="sng">
            <a:solidFill>
              <a:srgbClr val="F214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2"/>
          <p:cNvSpPr txBox="1"/>
          <p:nvPr/>
        </p:nvSpPr>
        <p:spPr>
          <a:xfrm>
            <a:off x="6096000" y="1281400"/>
            <a:ext cx="5375100" cy="25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Significant association between average daily alcohol consumption and poverty score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higher educational levels are strongly correlated with a higher poverty score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 are some differences between races in regards to education level and gender with respect to poverty level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Age is significantly associated with poverty score</a:t>
            </a:r>
            <a:endParaRPr sz="2000"/>
          </a:p>
        </p:txBody>
      </p:sp>
      <p:graphicFrame>
        <p:nvGraphicFramePr>
          <p:cNvPr id="108" name="Google Shape;108;p32"/>
          <p:cNvGraphicFramePr/>
          <p:nvPr/>
        </p:nvGraphicFramePr>
        <p:xfrm>
          <a:off x="720050" y="15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{8C053011-F30C-49AF-A79F-AF08FE193A09}</a:tableStyleId>
              </a:tblPr>
              <a:tblGrid>
                <a:gridCol w="1749450"/>
                <a:gridCol w="856200"/>
                <a:gridCol w="1014275"/>
                <a:gridCol w="1225025"/>
              </a:tblGrid>
              <a:tr h="42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 (&gt;|t|)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95% CI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</a:tr>
              <a:tr h="434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(Intercept)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0.027*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(0.046,0.748)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34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</a:t>
                      </a:r>
                      <a:r>
                        <a:rPr lang="en-US"/>
                        <a:t>c_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level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7.77e-7***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(-0.228,-0.099)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</a:tr>
              <a:tr h="434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&lt;2e-16***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(0.021,0.028)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" marR="6350" marT="6350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3"/>
          <p:cNvPicPr preferRelativeResize="0"/>
          <p:nvPr/>
        </p:nvPicPr>
        <p:blipFill rotWithShape="1">
          <a:blip r:embed="rId3">
            <a:alphaModFix/>
          </a:blip>
          <a:srcRect r="22785" b="6794"/>
          <a:stretch/>
        </p:blipFill>
        <p:spPr>
          <a:xfrm>
            <a:off x="10952480" y="5663460"/>
            <a:ext cx="1239522" cy="119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3"/>
          <p:cNvPicPr preferRelativeResize="0"/>
          <p:nvPr/>
        </p:nvPicPr>
        <p:blipFill rotWithShape="1">
          <a:blip r:embed="rId4">
            <a:alphaModFix/>
          </a:blip>
          <a:srcRect l="19614" t="21402"/>
          <a:stretch/>
        </p:blipFill>
        <p:spPr>
          <a:xfrm>
            <a:off x="-1" y="0"/>
            <a:ext cx="994494" cy="963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/>
        </p:nvSpPr>
        <p:spPr>
          <a:xfrm>
            <a:off x="4937310" y="220675"/>
            <a:ext cx="2320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1458"/>
                </a:solidFill>
              </a:rPr>
              <a:t>Limitations</a:t>
            </a:r>
            <a:endParaRPr/>
          </a:p>
        </p:txBody>
      </p:sp>
      <p:sp>
        <p:nvSpPr>
          <p:cNvPr id="116" name="Google Shape;116;p33"/>
          <p:cNvSpPr/>
          <p:nvPr/>
        </p:nvSpPr>
        <p:spPr>
          <a:xfrm>
            <a:off x="4842828" y="771555"/>
            <a:ext cx="25062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Limitations of Investigation</a:t>
            </a:r>
            <a:endParaRPr/>
          </a:p>
        </p:txBody>
      </p:sp>
      <p:cxnSp>
        <p:nvCxnSpPr>
          <p:cNvPr id="117" name="Google Shape;117;p33"/>
          <p:cNvCxnSpPr/>
          <p:nvPr/>
        </p:nvCxnSpPr>
        <p:spPr>
          <a:xfrm>
            <a:off x="5972810" y="1212592"/>
            <a:ext cx="246300" cy="0"/>
          </a:xfrm>
          <a:prstGeom prst="straightConnector1">
            <a:avLst/>
          </a:prstGeom>
          <a:noFill/>
          <a:ln w="27925" cap="flat" cmpd="sng">
            <a:solidFill>
              <a:srgbClr val="F214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33"/>
          <p:cNvSpPr txBox="1"/>
          <p:nvPr/>
        </p:nvSpPr>
        <p:spPr>
          <a:xfrm>
            <a:off x="2346093" y="1961721"/>
            <a:ext cx="142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3"/>
          <p:cNvSpPr txBox="1"/>
          <p:nvPr/>
        </p:nvSpPr>
        <p:spPr>
          <a:xfrm>
            <a:off x="695325" y="2361831"/>
            <a:ext cx="30741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3"/>
          <p:cNvSpPr/>
          <p:nvPr/>
        </p:nvSpPr>
        <p:spPr>
          <a:xfrm>
            <a:off x="4801471" y="3760231"/>
            <a:ext cx="302616" cy="301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406" y="13838"/>
                </a:moveTo>
                <a:cubicBezTo>
                  <a:pt x="19238" y="13838"/>
                  <a:pt x="19238" y="13838"/>
                  <a:pt x="19238" y="13838"/>
                </a:cubicBezTo>
                <a:cubicBezTo>
                  <a:pt x="19238" y="14175"/>
                  <a:pt x="19069" y="14344"/>
                  <a:pt x="18900" y="14681"/>
                </a:cubicBezTo>
                <a:cubicBezTo>
                  <a:pt x="19069" y="14850"/>
                  <a:pt x="19069" y="14850"/>
                  <a:pt x="19069" y="14850"/>
                </a:cubicBezTo>
                <a:cubicBezTo>
                  <a:pt x="19406" y="15188"/>
                  <a:pt x="19575" y="15694"/>
                  <a:pt x="19575" y="16369"/>
                </a:cubicBezTo>
                <a:cubicBezTo>
                  <a:pt x="19575" y="17044"/>
                  <a:pt x="19238" y="17550"/>
                  <a:pt x="18900" y="18056"/>
                </a:cubicBezTo>
                <a:cubicBezTo>
                  <a:pt x="18056" y="18900"/>
                  <a:pt x="18056" y="18900"/>
                  <a:pt x="18056" y="18900"/>
                </a:cubicBezTo>
                <a:cubicBezTo>
                  <a:pt x="17550" y="19406"/>
                  <a:pt x="16875" y="19575"/>
                  <a:pt x="16369" y="19575"/>
                </a:cubicBezTo>
                <a:cubicBezTo>
                  <a:pt x="15694" y="19575"/>
                  <a:pt x="15188" y="19406"/>
                  <a:pt x="14850" y="19069"/>
                </a:cubicBezTo>
                <a:cubicBezTo>
                  <a:pt x="14681" y="18900"/>
                  <a:pt x="14681" y="18900"/>
                  <a:pt x="14681" y="18900"/>
                </a:cubicBezTo>
                <a:cubicBezTo>
                  <a:pt x="14344" y="19069"/>
                  <a:pt x="14175" y="19237"/>
                  <a:pt x="13838" y="19237"/>
                </a:cubicBezTo>
                <a:cubicBezTo>
                  <a:pt x="13838" y="19406"/>
                  <a:pt x="13838" y="19406"/>
                  <a:pt x="13838" y="19406"/>
                </a:cubicBezTo>
                <a:cubicBezTo>
                  <a:pt x="13669" y="20588"/>
                  <a:pt x="12656" y="21600"/>
                  <a:pt x="11475" y="21600"/>
                </a:cubicBezTo>
                <a:cubicBezTo>
                  <a:pt x="10125" y="21600"/>
                  <a:pt x="10125" y="21600"/>
                  <a:pt x="10125" y="21600"/>
                </a:cubicBezTo>
                <a:cubicBezTo>
                  <a:pt x="8944" y="21600"/>
                  <a:pt x="7931" y="20588"/>
                  <a:pt x="7762" y="19406"/>
                </a:cubicBezTo>
                <a:cubicBezTo>
                  <a:pt x="7762" y="19237"/>
                  <a:pt x="7762" y="19237"/>
                  <a:pt x="7762" y="19237"/>
                </a:cubicBezTo>
                <a:cubicBezTo>
                  <a:pt x="7425" y="19237"/>
                  <a:pt x="7256" y="19069"/>
                  <a:pt x="6919" y="18900"/>
                </a:cubicBezTo>
                <a:cubicBezTo>
                  <a:pt x="6750" y="19069"/>
                  <a:pt x="6750" y="19069"/>
                  <a:pt x="6750" y="19069"/>
                </a:cubicBezTo>
                <a:cubicBezTo>
                  <a:pt x="6412" y="19406"/>
                  <a:pt x="5906" y="19575"/>
                  <a:pt x="5231" y="19575"/>
                </a:cubicBezTo>
                <a:cubicBezTo>
                  <a:pt x="4725" y="19575"/>
                  <a:pt x="4050" y="19406"/>
                  <a:pt x="3544" y="18900"/>
                </a:cubicBezTo>
                <a:cubicBezTo>
                  <a:pt x="2700" y="18056"/>
                  <a:pt x="2700" y="18056"/>
                  <a:pt x="2700" y="18056"/>
                </a:cubicBezTo>
                <a:cubicBezTo>
                  <a:pt x="2363" y="17550"/>
                  <a:pt x="2025" y="17044"/>
                  <a:pt x="2025" y="16369"/>
                </a:cubicBezTo>
                <a:cubicBezTo>
                  <a:pt x="2025" y="15694"/>
                  <a:pt x="2194" y="15188"/>
                  <a:pt x="2531" y="14850"/>
                </a:cubicBezTo>
                <a:cubicBezTo>
                  <a:pt x="2700" y="14681"/>
                  <a:pt x="2700" y="14681"/>
                  <a:pt x="2700" y="14681"/>
                </a:cubicBezTo>
                <a:cubicBezTo>
                  <a:pt x="2531" y="14344"/>
                  <a:pt x="2363" y="14175"/>
                  <a:pt x="2363" y="13838"/>
                </a:cubicBezTo>
                <a:cubicBezTo>
                  <a:pt x="2194" y="13838"/>
                  <a:pt x="2194" y="13838"/>
                  <a:pt x="2194" y="13838"/>
                </a:cubicBezTo>
                <a:cubicBezTo>
                  <a:pt x="1012" y="13669"/>
                  <a:pt x="0" y="12656"/>
                  <a:pt x="0" y="11475"/>
                </a:cubicBezTo>
                <a:cubicBezTo>
                  <a:pt x="0" y="10294"/>
                  <a:pt x="0" y="10294"/>
                  <a:pt x="0" y="10294"/>
                </a:cubicBezTo>
                <a:cubicBezTo>
                  <a:pt x="0" y="8944"/>
                  <a:pt x="1012" y="7931"/>
                  <a:pt x="2194" y="7762"/>
                </a:cubicBezTo>
                <a:cubicBezTo>
                  <a:pt x="2363" y="7762"/>
                  <a:pt x="2363" y="7762"/>
                  <a:pt x="2363" y="7762"/>
                </a:cubicBezTo>
                <a:cubicBezTo>
                  <a:pt x="2363" y="7425"/>
                  <a:pt x="2531" y="7256"/>
                  <a:pt x="2700" y="6919"/>
                </a:cubicBezTo>
                <a:cubicBezTo>
                  <a:pt x="2531" y="6750"/>
                  <a:pt x="2531" y="6750"/>
                  <a:pt x="2531" y="6750"/>
                </a:cubicBezTo>
                <a:cubicBezTo>
                  <a:pt x="2194" y="6412"/>
                  <a:pt x="2025" y="5906"/>
                  <a:pt x="2025" y="5231"/>
                </a:cubicBezTo>
                <a:cubicBezTo>
                  <a:pt x="2025" y="4725"/>
                  <a:pt x="2363" y="4050"/>
                  <a:pt x="2700" y="3544"/>
                </a:cubicBezTo>
                <a:cubicBezTo>
                  <a:pt x="3544" y="2700"/>
                  <a:pt x="3544" y="2700"/>
                  <a:pt x="3544" y="2700"/>
                </a:cubicBezTo>
                <a:cubicBezTo>
                  <a:pt x="4050" y="2362"/>
                  <a:pt x="4725" y="2025"/>
                  <a:pt x="5231" y="2025"/>
                </a:cubicBezTo>
                <a:cubicBezTo>
                  <a:pt x="5906" y="2025"/>
                  <a:pt x="6412" y="2194"/>
                  <a:pt x="6750" y="2531"/>
                </a:cubicBezTo>
                <a:cubicBezTo>
                  <a:pt x="6919" y="2700"/>
                  <a:pt x="6919" y="2700"/>
                  <a:pt x="6919" y="2700"/>
                </a:cubicBezTo>
                <a:cubicBezTo>
                  <a:pt x="7256" y="2531"/>
                  <a:pt x="7425" y="2531"/>
                  <a:pt x="7762" y="2362"/>
                </a:cubicBezTo>
                <a:cubicBezTo>
                  <a:pt x="7762" y="2194"/>
                  <a:pt x="7762" y="2194"/>
                  <a:pt x="7762" y="2194"/>
                </a:cubicBezTo>
                <a:cubicBezTo>
                  <a:pt x="7931" y="1012"/>
                  <a:pt x="8944" y="0"/>
                  <a:pt x="10125" y="0"/>
                </a:cubicBezTo>
                <a:cubicBezTo>
                  <a:pt x="11475" y="0"/>
                  <a:pt x="11475" y="0"/>
                  <a:pt x="11475" y="0"/>
                </a:cubicBezTo>
                <a:cubicBezTo>
                  <a:pt x="12656" y="0"/>
                  <a:pt x="13669" y="1012"/>
                  <a:pt x="13838" y="2194"/>
                </a:cubicBezTo>
                <a:cubicBezTo>
                  <a:pt x="13838" y="2362"/>
                  <a:pt x="13838" y="2362"/>
                  <a:pt x="13838" y="2362"/>
                </a:cubicBezTo>
                <a:cubicBezTo>
                  <a:pt x="14175" y="2531"/>
                  <a:pt x="14344" y="2531"/>
                  <a:pt x="14681" y="2700"/>
                </a:cubicBezTo>
                <a:cubicBezTo>
                  <a:pt x="14850" y="2531"/>
                  <a:pt x="14850" y="2531"/>
                  <a:pt x="14850" y="2531"/>
                </a:cubicBezTo>
                <a:cubicBezTo>
                  <a:pt x="15188" y="2194"/>
                  <a:pt x="15694" y="2025"/>
                  <a:pt x="16369" y="2025"/>
                </a:cubicBezTo>
                <a:cubicBezTo>
                  <a:pt x="16875" y="2025"/>
                  <a:pt x="17550" y="2362"/>
                  <a:pt x="18056" y="2700"/>
                </a:cubicBezTo>
                <a:cubicBezTo>
                  <a:pt x="18900" y="3544"/>
                  <a:pt x="18900" y="3544"/>
                  <a:pt x="18900" y="3544"/>
                </a:cubicBezTo>
                <a:cubicBezTo>
                  <a:pt x="19238" y="4050"/>
                  <a:pt x="19575" y="4725"/>
                  <a:pt x="19575" y="5231"/>
                </a:cubicBezTo>
                <a:cubicBezTo>
                  <a:pt x="19575" y="5906"/>
                  <a:pt x="19406" y="6412"/>
                  <a:pt x="19069" y="6919"/>
                </a:cubicBezTo>
                <a:cubicBezTo>
                  <a:pt x="18900" y="6919"/>
                  <a:pt x="18900" y="6919"/>
                  <a:pt x="18900" y="6919"/>
                </a:cubicBezTo>
                <a:cubicBezTo>
                  <a:pt x="19069" y="7256"/>
                  <a:pt x="19238" y="7594"/>
                  <a:pt x="19238" y="7762"/>
                </a:cubicBezTo>
                <a:cubicBezTo>
                  <a:pt x="19406" y="7762"/>
                  <a:pt x="19406" y="7762"/>
                  <a:pt x="19406" y="7762"/>
                </a:cubicBezTo>
                <a:cubicBezTo>
                  <a:pt x="20588" y="7931"/>
                  <a:pt x="21600" y="8944"/>
                  <a:pt x="21600" y="10294"/>
                </a:cubicBezTo>
                <a:cubicBezTo>
                  <a:pt x="21600" y="11475"/>
                  <a:pt x="21600" y="11475"/>
                  <a:pt x="21600" y="11475"/>
                </a:cubicBezTo>
                <a:cubicBezTo>
                  <a:pt x="21600" y="12656"/>
                  <a:pt x="20588" y="13669"/>
                  <a:pt x="19406" y="13838"/>
                </a:cubicBezTo>
                <a:close/>
                <a:moveTo>
                  <a:pt x="20250" y="10294"/>
                </a:moveTo>
                <a:cubicBezTo>
                  <a:pt x="20250" y="9619"/>
                  <a:pt x="19744" y="9112"/>
                  <a:pt x="19069" y="9112"/>
                </a:cubicBezTo>
                <a:cubicBezTo>
                  <a:pt x="18225" y="8775"/>
                  <a:pt x="18225" y="8775"/>
                  <a:pt x="18225" y="8775"/>
                </a:cubicBezTo>
                <a:cubicBezTo>
                  <a:pt x="18056" y="8100"/>
                  <a:pt x="17719" y="7594"/>
                  <a:pt x="17550" y="7087"/>
                </a:cubicBezTo>
                <a:cubicBezTo>
                  <a:pt x="17888" y="6244"/>
                  <a:pt x="17888" y="6244"/>
                  <a:pt x="17888" y="6244"/>
                </a:cubicBezTo>
                <a:cubicBezTo>
                  <a:pt x="18394" y="5737"/>
                  <a:pt x="18394" y="5062"/>
                  <a:pt x="17888" y="4556"/>
                </a:cubicBezTo>
                <a:cubicBezTo>
                  <a:pt x="17044" y="3712"/>
                  <a:pt x="17044" y="3712"/>
                  <a:pt x="17044" y="3712"/>
                </a:cubicBezTo>
                <a:cubicBezTo>
                  <a:pt x="16875" y="3544"/>
                  <a:pt x="16706" y="3206"/>
                  <a:pt x="16369" y="3206"/>
                </a:cubicBezTo>
                <a:cubicBezTo>
                  <a:pt x="16031" y="3206"/>
                  <a:pt x="15694" y="3544"/>
                  <a:pt x="15356" y="3712"/>
                </a:cubicBezTo>
                <a:cubicBezTo>
                  <a:pt x="14513" y="4219"/>
                  <a:pt x="14513" y="4219"/>
                  <a:pt x="14513" y="4219"/>
                </a:cubicBezTo>
                <a:cubicBezTo>
                  <a:pt x="14006" y="3881"/>
                  <a:pt x="13500" y="3544"/>
                  <a:pt x="12825" y="3375"/>
                </a:cubicBezTo>
                <a:cubicBezTo>
                  <a:pt x="12656" y="2531"/>
                  <a:pt x="12656" y="2531"/>
                  <a:pt x="12656" y="2531"/>
                </a:cubicBezTo>
                <a:cubicBezTo>
                  <a:pt x="12656" y="1856"/>
                  <a:pt x="11981" y="1350"/>
                  <a:pt x="11306" y="1350"/>
                </a:cubicBezTo>
                <a:cubicBezTo>
                  <a:pt x="10294" y="1350"/>
                  <a:pt x="10294" y="1350"/>
                  <a:pt x="10294" y="1350"/>
                </a:cubicBezTo>
                <a:cubicBezTo>
                  <a:pt x="9619" y="1350"/>
                  <a:pt x="8944" y="1856"/>
                  <a:pt x="8944" y="2531"/>
                </a:cubicBezTo>
                <a:cubicBezTo>
                  <a:pt x="8775" y="3375"/>
                  <a:pt x="8775" y="3375"/>
                  <a:pt x="8775" y="3375"/>
                </a:cubicBezTo>
                <a:cubicBezTo>
                  <a:pt x="8100" y="3544"/>
                  <a:pt x="7594" y="3712"/>
                  <a:pt x="6919" y="4050"/>
                </a:cubicBezTo>
                <a:cubicBezTo>
                  <a:pt x="6075" y="3544"/>
                  <a:pt x="6075" y="3544"/>
                  <a:pt x="6075" y="3544"/>
                </a:cubicBezTo>
                <a:cubicBezTo>
                  <a:pt x="5906" y="3375"/>
                  <a:pt x="5738" y="3375"/>
                  <a:pt x="5400" y="3375"/>
                </a:cubicBezTo>
                <a:cubicBezTo>
                  <a:pt x="5062" y="3375"/>
                  <a:pt x="4725" y="3544"/>
                  <a:pt x="4556" y="3712"/>
                </a:cubicBezTo>
                <a:cubicBezTo>
                  <a:pt x="3713" y="4556"/>
                  <a:pt x="3713" y="4556"/>
                  <a:pt x="3713" y="4556"/>
                </a:cubicBezTo>
                <a:cubicBezTo>
                  <a:pt x="3206" y="5062"/>
                  <a:pt x="3206" y="5737"/>
                  <a:pt x="3713" y="6244"/>
                </a:cubicBezTo>
                <a:cubicBezTo>
                  <a:pt x="4050" y="7087"/>
                  <a:pt x="4050" y="7087"/>
                  <a:pt x="4050" y="7087"/>
                </a:cubicBezTo>
                <a:cubicBezTo>
                  <a:pt x="3881" y="7594"/>
                  <a:pt x="3544" y="8100"/>
                  <a:pt x="3375" y="8775"/>
                </a:cubicBezTo>
                <a:cubicBezTo>
                  <a:pt x="2531" y="9112"/>
                  <a:pt x="2531" y="9112"/>
                  <a:pt x="2531" y="9112"/>
                </a:cubicBezTo>
                <a:cubicBezTo>
                  <a:pt x="1856" y="9112"/>
                  <a:pt x="1350" y="9619"/>
                  <a:pt x="1350" y="10294"/>
                </a:cubicBezTo>
                <a:cubicBezTo>
                  <a:pt x="1350" y="11475"/>
                  <a:pt x="1350" y="11475"/>
                  <a:pt x="1350" y="11475"/>
                </a:cubicBezTo>
                <a:cubicBezTo>
                  <a:pt x="1350" y="11981"/>
                  <a:pt x="1856" y="12656"/>
                  <a:pt x="2531" y="12656"/>
                </a:cubicBezTo>
                <a:cubicBezTo>
                  <a:pt x="3375" y="12825"/>
                  <a:pt x="3375" y="12825"/>
                  <a:pt x="3375" y="12825"/>
                </a:cubicBezTo>
                <a:cubicBezTo>
                  <a:pt x="3544" y="13500"/>
                  <a:pt x="3881" y="14006"/>
                  <a:pt x="4050" y="14512"/>
                </a:cubicBezTo>
                <a:cubicBezTo>
                  <a:pt x="3713" y="15356"/>
                  <a:pt x="3713" y="15356"/>
                  <a:pt x="3713" y="15356"/>
                </a:cubicBezTo>
                <a:cubicBezTo>
                  <a:pt x="3206" y="15862"/>
                  <a:pt x="3206" y="16706"/>
                  <a:pt x="3713" y="17044"/>
                </a:cubicBezTo>
                <a:cubicBezTo>
                  <a:pt x="4556" y="17887"/>
                  <a:pt x="4556" y="17887"/>
                  <a:pt x="4556" y="17887"/>
                </a:cubicBezTo>
                <a:cubicBezTo>
                  <a:pt x="4725" y="18225"/>
                  <a:pt x="5062" y="18225"/>
                  <a:pt x="5400" y="18225"/>
                </a:cubicBezTo>
                <a:cubicBezTo>
                  <a:pt x="5738" y="18225"/>
                  <a:pt x="5906" y="18225"/>
                  <a:pt x="6244" y="17887"/>
                </a:cubicBezTo>
                <a:cubicBezTo>
                  <a:pt x="7088" y="17550"/>
                  <a:pt x="7088" y="17550"/>
                  <a:pt x="7088" y="17550"/>
                </a:cubicBezTo>
                <a:cubicBezTo>
                  <a:pt x="7594" y="17887"/>
                  <a:pt x="8100" y="18056"/>
                  <a:pt x="8775" y="18225"/>
                </a:cubicBezTo>
                <a:cubicBezTo>
                  <a:pt x="8944" y="19069"/>
                  <a:pt x="8944" y="19069"/>
                  <a:pt x="8944" y="19069"/>
                </a:cubicBezTo>
                <a:cubicBezTo>
                  <a:pt x="8944" y="19744"/>
                  <a:pt x="9619" y="20250"/>
                  <a:pt x="10294" y="20250"/>
                </a:cubicBezTo>
                <a:cubicBezTo>
                  <a:pt x="11306" y="20250"/>
                  <a:pt x="11306" y="20250"/>
                  <a:pt x="11306" y="20250"/>
                </a:cubicBezTo>
                <a:cubicBezTo>
                  <a:pt x="11981" y="20250"/>
                  <a:pt x="12656" y="19744"/>
                  <a:pt x="12656" y="19069"/>
                </a:cubicBezTo>
                <a:cubicBezTo>
                  <a:pt x="12825" y="18225"/>
                  <a:pt x="12825" y="18225"/>
                  <a:pt x="12825" y="18225"/>
                </a:cubicBezTo>
                <a:cubicBezTo>
                  <a:pt x="13500" y="18056"/>
                  <a:pt x="14006" y="17887"/>
                  <a:pt x="14513" y="17550"/>
                </a:cubicBezTo>
                <a:cubicBezTo>
                  <a:pt x="15356" y="17887"/>
                  <a:pt x="15356" y="17887"/>
                  <a:pt x="15356" y="17887"/>
                </a:cubicBezTo>
                <a:cubicBezTo>
                  <a:pt x="15694" y="18225"/>
                  <a:pt x="15862" y="18225"/>
                  <a:pt x="16200" y="18225"/>
                </a:cubicBezTo>
                <a:cubicBezTo>
                  <a:pt x="16538" y="18225"/>
                  <a:pt x="16875" y="18225"/>
                  <a:pt x="17044" y="17887"/>
                </a:cubicBezTo>
                <a:cubicBezTo>
                  <a:pt x="17888" y="17044"/>
                  <a:pt x="17888" y="17044"/>
                  <a:pt x="17888" y="17044"/>
                </a:cubicBezTo>
                <a:cubicBezTo>
                  <a:pt x="18394" y="16706"/>
                  <a:pt x="18394" y="15862"/>
                  <a:pt x="17888" y="15356"/>
                </a:cubicBezTo>
                <a:cubicBezTo>
                  <a:pt x="17550" y="14512"/>
                  <a:pt x="17550" y="14512"/>
                  <a:pt x="17550" y="14512"/>
                </a:cubicBezTo>
                <a:cubicBezTo>
                  <a:pt x="17719" y="14006"/>
                  <a:pt x="18056" y="13500"/>
                  <a:pt x="18225" y="12825"/>
                </a:cubicBezTo>
                <a:cubicBezTo>
                  <a:pt x="19069" y="12656"/>
                  <a:pt x="19069" y="12656"/>
                  <a:pt x="19069" y="12656"/>
                </a:cubicBezTo>
                <a:cubicBezTo>
                  <a:pt x="19744" y="12656"/>
                  <a:pt x="20250" y="11981"/>
                  <a:pt x="20250" y="11475"/>
                </a:cubicBezTo>
                <a:cubicBezTo>
                  <a:pt x="20250" y="10294"/>
                  <a:pt x="20250" y="10294"/>
                  <a:pt x="20250" y="10294"/>
                </a:cubicBezTo>
                <a:close/>
                <a:moveTo>
                  <a:pt x="10800" y="14175"/>
                </a:moveTo>
                <a:cubicBezTo>
                  <a:pt x="8944" y="14175"/>
                  <a:pt x="7425" y="12656"/>
                  <a:pt x="7425" y="10800"/>
                </a:cubicBezTo>
                <a:cubicBezTo>
                  <a:pt x="7425" y="8944"/>
                  <a:pt x="8944" y="7425"/>
                  <a:pt x="10800" y="7425"/>
                </a:cubicBezTo>
                <a:cubicBezTo>
                  <a:pt x="12656" y="7425"/>
                  <a:pt x="14175" y="8944"/>
                  <a:pt x="14175" y="10800"/>
                </a:cubicBezTo>
                <a:cubicBezTo>
                  <a:pt x="14175" y="12656"/>
                  <a:pt x="12656" y="14175"/>
                  <a:pt x="10800" y="14175"/>
                </a:cubicBezTo>
                <a:close/>
                <a:moveTo>
                  <a:pt x="10800" y="8775"/>
                </a:moveTo>
                <a:cubicBezTo>
                  <a:pt x="9619" y="8775"/>
                  <a:pt x="8775" y="9619"/>
                  <a:pt x="8775" y="10800"/>
                </a:cubicBezTo>
                <a:cubicBezTo>
                  <a:pt x="8775" y="11981"/>
                  <a:pt x="9619" y="12825"/>
                  <a:pt x="10800" y="12825"/>
                </a:cubicBezTo>
                <a:cubicBezTo>
                  <a:pt x="11981" y="12825"/>
                  <a:pt x="12825" y="11981"/>
                  <a:pt x="12825" y="10800"/>
                </a:cubicBezTo>
                <a:cubicBezTo>
                  <a:pt x="12825" y="9619"/>
                  <a:pt x="11981" y="8775"/>
                  <a:pt x="10800" y="87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3"/>
          <p:cNvSpPr/>
          <p:nvPr/>
        </p:nvSpPr>
        <p:spPr>
          <a:xfrm>
            <a:off x="7091312" y="3760231"/>
            <a:ext cx="302616" cy="301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575" y="17550"/>
                </a:moveTo>
                <a:cubicBezTo>
                  <a:pt x="16875" y="17550"/>
                  <a:pt x="16875" y="17550"/>
                  <a:pt x="16875" y="17550"/>
                </a:cubicBezTo>
                <a:cubicBezTo>
                  <a:pt x="16875" y="20250"/>
                  <a:pt x="16875" y="20250"/>
                  <a:pt x="16875" y="20250"/>
                </a:cubicBezTo>
                <a:cubicBezTo>
                  <a:pt x="16875" y="21094"/>
                  <a:pt x="16200" y="21600"/>
                  <a:pt x="15525" y="21600"/>
                </a:cubicBezTo>
                <a:cubicBezTo>
                  <a:pt x="6075" y="21600"/>
                  <a:pt x="6075" y="21600"/>
                  <a:pt x="6075" y="21600"/>
                </a:cubicBezTo>
                <a:cubicBezTo>
                  <a:pt x="5400" y="21600"/>
                  <a:pt x="4725" y="21094"/>
                  <a:pt x="4725" y="20250"/>
                </a:cubicBezTo>
                <a:cubicBezTo>
                  <a:pt x="4725" y="17550"/>
                  <a:pt x="4725" y="17550"/>
                  <a:pt x="4725" y="17550"/>
                </a:cubicBezTo>
                <a:cubicBezTo>
                  <a:pt x="2025" y="17550"/>
                  <a:pt x="2025" y="17550"/>
                  <a:pt x="2025" y="17550"/>
                </a:cubicBezTo>
                <a:cubicBezTo>
                  <a:pt x="844" y="17550"/>
                  <a:pt x="0" y="16706"/>
                  <a:pt x="0" y="1552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6244"/>
                  <a:pt x="844" y="5400"/>
                  <a:pt x="2025" y="5400"/>
                </a:cubicBezTo>
                <a:cubicBezTo>
                  <a:pt x="4725" y="5400"/>
                  <a:pt x="4725" y="5400"/>
                  <a:pt x="4725" y="5400"/>
                </a:cubicBezTo>
                <a:cubicBezTo>
                  <a:pt x="4725" y="1350"/>
                  <a:pt x="4725" y="1350"/>
                  <a:pt x="4725" y="1350"/>
                </a:cubicBezTo>
                <a:cubicBezTo>
                  <a:pt x="4725" y="675"/>
                  <a:pt x="5400" y="0"/>
                  <a:pt x="6075" y="0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16200" y="0"/>
                  <a:pt x="16875" y="675"/>
                  <a:pt x="16875" y="1350"/>
                </a:cubicBezTo>
                <a:cubicBezTo>
                  <a:pt x="16875" y="5400"/>
                  <a:pt x="16875" y="5400"/>
                  <a:pt x="16875" y="5400"/>
                </a:cubicBezTo>
                <a:cubicBezTo>
                  <a:pt x="19575" y="5400"/>
                  <a:pt x="19575" y="5400"/>
                  <a:pt x="19575" y="5400"/>
                </a:cubicBezTo>
                <a:cubicBezTo>
                  <a:pt x="20756" y="5400"/>
                  <a:pt x="21600" y="6244"/>
                  <a:pt x="21600" y="7425"/>
                </a:cubicBezTo>
                <a:cubicBezTo>
                  <a:pt x="21600" y="15525"/>
                  <a:pt x="21600" y="15525"/>
                  <a:pt x="21600" y="15525"/>
                </a:cubicBezTo>
                <a:cubicBezTo>
                  <a:pt x="21600" y="16706"/>
                  <a:pt x="20756" y="17550"/>
                  <a:pt x="19575" y="17550"/>
                </a:cubicBezTo>
                <a:close/>
                <a:moveTo>
                  <a:pt x="6075" y="19575"/>
                </a:moveTo>
                <a:cubicBezTo>
                  <a:pt x="6075" y="19913"/>
                  <a:pt x="6412" y="20250"/>
                  <a:pt x="6750" y="20250"/>
                </a:cubicBezTo>
                <a:cubicBezTo>
                  <a:pt x="14850" y="20250"/>
                  <a:pt x="14850" y="20250"/>
                  <a:pt x="14850" y="20250"/>
                </a:cubicBezTo>
                <a:cubicBezTo>
                  <a:pt x="15188" y="20250"/>
                  <a:pt x="15525" y="19913"/>
                  <a:pt x="15525" y="19575"/>
                </a:cubicBezTo>
                <a:cubicBezTo>
                  <a:pt x="15525" y="15525"/>
                  <a:pt x="15525" y="15525"/>
                  <a:pt x="15525" y="15525"/>
                </a:cubicBezTo>
                <a:cubicBezTo>
                  <a:pt x="15525" y="15188"/>
                  <a:pt x="15188" y="14850"/>
                  <a:pt x="14850" y="14850"/>
                </a:cubicBezTo>
                <a:cubicBezTo>
                  <a:pt x="6750" y="14850"/>
                  <a:pt x="6750" y="14850"/>
                  <a:pt x="6750" y="14850"/>
                </a:cubicBezTo>
                <a:cubicBezTo>
                  <a:pt x="6412" y="14850"/>
                  <a:pt x="6075" y="15188"/>
                  <a:pt x="6075" y="15525"/>
                </a:cubicBezTo>
                <a:cubicBezTo>
                  <a:pt x="6075" y="19575"/>
                  <a:pt x="6075" y="19575"/>
                  <a:pt x="6075" y="19575"/>
                </a:cubicBezTo>
                <a:close/>
                <a:moveTo>
                  <a:pt x="15525" y="2025"/>
                </a:moveTo>
                <a:cubicBezTo>
                  <a:pt x="15525" y="1687"/>
                  <a:pt x="15188" y="1350"/>
                  <a:pt x="14850" y="1350"/>
                </a:cubicBezTo>
                <a:cubicBezTo>
                  <a:pt x="6750" y="1350"/>
                  <a:pt x="6750" y="1350"/>
                  <a:pt x="6750" y="1350"/>
                </a:cubicBezTo>
                <a:cubicBezTo>
                  <a:pt x="6412" y="1350"/>
                  <a:pt x="6075" y="1687"/>
                  <a:pt x="6075" y="2025"/>
                </a:cubicBezTo>
                <a:cubicBezTo>
                  <a:pt x="6075" y="5400"/>
                  <a:pt x="6075" y="5400"/>
                  <a:pt x="6075" y="5400"/>
                </a:cubicBezTo>
                <a:cubicBezTo>
                  <a:pt x="15525" y="5400"/>
                  <a:pt x="15525" y="5400"/>
                  <a:pt x="15525" y="5400"/>
                </a:cubicBezTo>
                <a:cubicBezTo>
                  <a:pt x="15525" y="2025"/>
                  <a:pt x="15525" y="2025"/>
                  <a:pt x="15525" y="2025"/>
                </a:cubicBezTo>
                <a:close/>
                <a:moveTo>
                  <a:pt x="20250" y="8100"/>
                </a:moveTo>
                <a:cubicBezTo>
                  <a:pt x="20250" y="7425"/>
                  <a:pt x="19575" y="6750"/>
                  <a:pt x="18900" y="6750"/>
                </a:cubicBezTo>
                <a:cubicBezTo>
                  <a:pt x="16875" y="6750"/>
                  <a:pt x="16875" y="6750"/>
                  <a:pt x="16875" y="6750"/>
                </a:cubicBezTo>
                <a:cubicBezTo>
                  <a:pt x="14850" y="6750"/>
                  <a:pt x="14850" y="6750"/>
                  <a:pt x="14850" y="6750"/>
                </a:cubicBezTo>
                <a:cubicBezTo>
                  <a:pt x="6750" y="6750"/>
                  <a:pt x="6750" y="6750"/>
                  <a:pt x="6750" y="6750"/>
                </a:cubicBezTo>
                <a:cubicBezTo>
                  <a:pt x="4725" y="6750"/>
                  <a:pt x="4725" y="6750"/>
                  <a:pt x="4725" y="6750"/>
                </a:cubicBezTo>
                <a:cubicBezTo>
                  <a:pt x="2700" y="6750"/>
                  <a:pt x="2700" y="6750"/>
                  <a:pt x="2700" y="6750"/>
                </a:cubicBezTo>
                <a:cubicBezTo>
                  <a:pt x="2025" y="6750"/>
                  <a:pt x="1350" y="7425"/>
                  <a:pt x="1350" y="8100"/>
                </a:cubicBezTo>
                <a:cubicBezTo>
                  <a:pt x="1350" y="14850"/>
                  <a:pt x="1350" y="14850"/>
                  <a:pt x="1350" y="14850"/>
                </a:cubicBezTo>
                <a:cubicBezTo>
                  <a:pt x="1350" y="15694"/>
                  <a:pt x="2025" y="16200"/>
                  <a:pt x="2700" y="16200"/>
                </a:cubicBezTo>
                <a:cubicBezTo>
                  <a:pt x="4725" y="16200"/>
                  <a:pt x="4725" y="16200"/>
                  <a:pt x="4725" y="16200"/>
                </a:cubicBezTo>
                <a:cubicBezTo>
                  <a:pt x="4725" y="14850"/>
                  <a:pt x="4725" y="14850"/>
                  <a:pt x="4725" y="14850"/>
                </a:cubicBezTo>
                <a:cubicBezTo>
                  <a:pt x="4725" y="14175"/>
                  <a:pt x="5400" y="13500"/>
                  <a:pt x="6075" y="13500"/>
                </a:cubicBezTo>
                <a:cubicBezTo>
                  <a:pt x="15525" y="13500"/>
                  <a:pt x="15525" y="13500"/>
                  <a:pt x="15525" y="13500"/>
                </a:cubicBezTo>
                <a:cubicBezTo>
                  <a:pt x="16200" y="13500"/>
                  <a:pt x="16875" y="14175"/>
                  <a:pt x="16875" y="14850"/>
                </a:cubicBezTo>
                <a:cubicBezTo>
                  <a:pt x="16875" y="16200"/>
                  <a:pt x="16875" y="16200"/>
                  <a:pt x="16875" y="16200"/>
                </a:cubicBezTo>
                <a:cubicBezTo>
                  <a:pt x="18900" y="16200"/>
                  <a:pt x="18900" y="16200"/>
                  <a:pt x="18900" y="16200"/>
                </a:cubicBezTo>
                <a:cubicBezTo>
                  <a:pt x="19575" y="16200"/>
                  <a:pt x="20250" y="15694"/>
                  <a:pt x="20250" y="14850"/>
                </a:cubicBezTo>
                <a:cubicBezTo>
                  <a:pt x="20250" y="8100"/>
                  <a:pt x="20250" y="8100"/>
                  <a:pt x="20250" y="8100"/>
                </a:cubicBezTo>
                <a:close/>
                <a:moveTo>
                  <a:pt x="8100" y="10800"/>
                </a:moveTo>
                <a:cubicBezTo>
                  <a:pt x="7762" y="10800"/>
                  <a:pt x="7425" y="10462"/>
                  <a:pt x="7425" y="10125"/>
                </a:cubicBezTo>
                <a:cubicBezTo>
                  <a:pt x="7425" y="9788"/>
                  <a:pt x="7762" y="9450"/>
                  <a:pt x="8100" y="9450"/>
                </a:cubicBezTo>
                <a:cubicBezTo>
                  <a:pt x="8438" y="9450"/>
                  <a:pt x="8775" y="9788"/>
                  <a:pt x="8775" y="10125"/>
                </a:cubicBezTo>
                <a:cubicBezTo>
                  <a:pt x="8775" y="10462"/>
                  <a:pt x="8438" y="10800"/>
                  <a:pt x="8100" y="10800"/>
                </a:cubicBezTo>
                <a:close/>
                <a:moveTo>
                  <a:pt x="5400" y="10800"/>
                </a:moveTo>
                <a:cubicBezTo>
                  <a:pt x="5062" y="10800"/>
                  <a:pt x="4725" y="10462"/>
                  <a:pt x="4725" y="10125"/>
                </a:cubicBezTo>
                <a:cubicBezTo>
                  <a:pt x="4725" y="9788"/>
                  <a:pt x="5062" y="9450"/>
                  <a:pt x="5400" y="9450"/>
                </a:cubicBezTo>
                <a:cubicBezTo>
                  <a:pt x="5738" y="9450"/>
                  <a:pt x="6075" y="9788"/>
                  <a:pt x="6075" y="10125"/>
                </a:cubicBezTo>
                <a:cubicBezTo>
                  <a:pt x="6075" y="10462"/>
                  <a:pt x="5738" y="10800"/>
                  <a:pt x="5400" y="108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5965369" y="4905153"/>
            <a:ext cx="264708" cy="301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257" y="7425"/>
                </a:moveTo>
                <a:cubicBezTo>
                  <a:pt x="4629" y="7425"/>
                  <a:pt x="4629" y="7425"/>
                  <a:pt x="4629" y="7425"/>
                </a:cubicBezTo>
                <a:cubicBezTo>
                  <a:pt x="4629" y="8775"/>
                  <a:pt x="4629" y="8775"/>
                  <a:pt x="4629" y="8775"/>
                </a:cubicBezTo>
                <a:cubicBezTo>
                  <a:pt x="9257" y="8775"/>
                  <a:pt x="9257" y="8775"/>
                  <a:pt x="9257" y="8775"/>
                </a:cubicBezTo>
                <a:cubicBezTo>
                  <a:pt x="9257" y="7425"/>
                  <a:pt x="9257" y="7425"/>
                  <a:pt x="9257" y="7425"/>
                </a:cubicBezTo>
                <a:close/>
                <a:moveTo>
                  <a:pt x="9257" y="4725"/>
                </a:moveTo>
                <a:cubicBezTo>
                  <a:pt x="4629" y="4725"/>
                  <a:pt x="4629" y="4725"/>
                  <a:pt x="4629" y="4725"/>
                </a:cubicBezTo>
                <a:cubicBezTo>
                  <a:pt x="4629" y="6075"/>
                  <a:pt x="4629" y="6075"/>
                  <a:pt x="4629" y="6075"/>
                </a:cubicBezTo>
                <a:cubicBezTo>
                  <a:pt x="9257" y="6075"/>
                  <a:pt x="9257" y="6075"/>
                  <a:pt x="9257" y="6075"/>
                </a:cubicBezTo>
                <a:cubicBezTo>
                  <a:pt x="9257" y="4725"/>
                  <a:pt x="9257" y="4725"/>
                  <a:pt x="9257" y="4725"/>
                </a:cubicBezTo>
                <a:close/>
                <a:moveTo>
                  <a:pt x="4629" y="11475"/>
                </a:moveTo>
                <a:cubicBezTo>
                  <a:pt x="16971" y="11475"/>
                  <a:pt x="16971" y="11475"/>
                  <a:pt x="16971" y="11475"/>
                </a:cubicBezTo>
                <a:cubicBezTo>
                  <a:pt x="16971" y="10125"/>
                  <a:pt x="16971" y="10125"/>
                  <a:pt x="16971" y="10125"/>
                </a:cubicBezTo>
                <a:cubicBezTo>
                  <a:pt x="4629" y="10125"/>
                  <a:pt x="4629" y="10125"/>
                  <a:pt x="4629" y="10125"/>
                </a:cubicBezTo>
                <a:cubicBezTo>
                  <a:pt x="4629" y="11475"/>
                  <a:pt x="4629" y="11475"/>
                  <a:pt x="4629" y="11475"/>
                </a:cubicBezTo>
                <a:close/>
                <a:moveTo>
                  <a:pt x="14657" y="0"/>
                </a:moveTo>
                <a:cubicBezTo>
                  <a:pt x="2314" y="0"/>
                  <a:pt x="2314" y="0"/>
                  <a:pt x="2314" y="0"/>
                </a:cubicBezTo>
                <a:cubicBezTo>
                  <a:pt x="964" y="0"/>
                  <a:pt x="0" y="844"/>
                  <a:pt x="0" y="2025"/>
                </a:cubicBezTo>
                <a:cubicBezTo>
                  <a:pt x="0" y="19575"/>
                  <a:pt x="0" y="19575"/>
                  <a:pt x="0" y="19575"/>
                </a:cubicBezTo>
                <a:cubicBezTo>
                  <a:pt x="0" y="20756"/>
                  <a:pt x="964" y="21600"/>
                  <a:pt x="2314" y="21600"/>
                </a:cubicBezTo>
                <a:cubicBezTo>
                  <a:pt x="19286" y="21600"/>
                  <a:pt x="19286" y="21600"/>
                  <a:pt x="19286" y="21600"/>
                </a:cubicBezTo>
                <a:cubicBezTo>
                  <a:pt x="20636" y="21600"/>
                  <a:pt x="21600" y="20756"/>
                  <a:pt x="21600" y="19575"/>
                </a:cubicBezTo>
                <a:cubicBezTo>
                  <a:pt x="21600" y="6075"/>
                  <a:pt x="21600" y="6075"/>
                  <a:pt x="21600" y="6075"/>
                </a:cubicBezTo>
                <a:cubicBezTo>
                  <a:pt x="14657" y="0"/>
                  <a:pt x="14657" y="0"/>
                  <a:pt x="14657" y="0"/>
                </a:cubicBezTo>
                <a:close/>
                <a:moveTo>
                  <a:pt x="14657" y="2025"/>
                </a:moveTo>
                <a:cubicBezTo>
                  <a:pt x="19286" y="6075"/>
                  <a:pt x="19286" y="6075"/>
                  <a:pt x="19286" y="6075"/>
                </a:cubicBezTo>
                <a:cubicBezTo>
                  <a:pt x="16200" y="6075"/>
                  <a:pt x="16200" y="6075"/>
                  <a:pt x="16200" y="6075"/>
                </a:cubicBezTo>
                <a:cubicBezTo>
                  <a:pt x="15429" y="6075"/>
                  <a:pt x="14657" y="5569"/>
                  <a:pt x="14657" y="4725"/>
                </a:cubicBezTo>
                <a:cubicBezTo>
                  <a:pt x="14657" y="2025"/>
                  <a:pt x="14657" y="2025"/>
                  <a:pt x="14657" y="2025"/>
                </a:cubicBezTo>
                <a:close/>
                <a:moveTo>
                  <a:pt x="20057" y="18900"/>
                </a:moveTo>
                <a:cubicBezTo>
                  <a:pt x="20057" y="19744"/>
                  <a:pt x="19286" y="20250"/>
                  <a:pt x="18514" y="20250"/>
                </a:cubicBezTo>
                <a:cubicBezTo>
                  <a:pt x="3086" y="20250"/>
                  <a:pt x="3086" y="20250"/>
                  <a:pt x="3086" y="20250"/>
                </a:cubicBezTo>
                <a:cubicBezTo>
                  <a:pt x="2314" y="20250"/>
                  <a:pt x="1543" y="19744"/>
                  <a:pt x="1543" y="18900"/>
                </a:cubicBezTo>
                <a:cubicBezTo>
                  <a:pt x="1543" y="2700"/>
                  <a:pt x="1543" y="2700"/>
                  <a:pt x="1543" y="2700"/>
                </a:cubicBezTo>
                <a:cubicBezTo>
                  <a:pt x="1543" y="2025"/>
                  <a:pt x="2314" y="1350"/>
                  <a:pt x="3086" y="1350"/>
                </a:cubicBezTo>
                <a:cubicBezTo>
                  <a:pt x="13114" y="1350"/>
                  <a:pt x="13114" y="1350"/>
                  <a:pt x="13114" y="1350"/>
                </a:cubicBezTo>
                <a:cubicBezTo>
                  <a:pt x="13114" y="5400"/>
                  <a:pt x="13114" y="5400"/>
                  <a:pt x="13114" y="5400"/>
                </a:cubicBezTo>
                <a:cubicBezTo>
                  <a:pt x="13114" y="6581"/>
                  <a:pt x="14079" y="7425"/>
                  <a:pt x="15429" y="7425"/>
                </a:cubicBezTo>
                <a:cubicBezTo>
                  <a:pt x="20057" y="7425"/>
                  <a:pt x="20057" y="7425"/>
                  <a:pt x="20057" y="7425"/>
                </a:cubicBezTo>
                <a:cubicBezTo>
                  <a:pt x="20057" y="18900"/>
                  <a:pt x="20057" y="18900"/>
                  <a:pt x="20057" y="18900"/>
                </a:cubicBezTo>
                <a:close/>
                <a:moveTo>
                  <a:pt x="4629" y="14175"/>
                </a:moveTo>
                <a:cubicBezTo>
                  <a:pt x="16971" y="14175"/>
                  <a:pt x="16971" y="14175"/>
                  <a:pt x="16971" y="14175"/>
                </a:cubicBezTo>
                <a:cubicBezTo>
                  <a:pt x="16971" y="12825"/>
                  <a:pt x="16971" y="12825"/>
                  <a:pt x="16971" y="12825"/>
                </a:cubicBezTo>
                <a:cubicBezTo>
                  <a:pt x="4629" y="12825"/>
                  <a:pt x="4629" y="12825"/>
                  <a:pt x="4629" y="12825"/>
                </a:cubicBezTo>
                <a:cubicBezTo>
                  <a:pt x="4629" y="14175"/>
                  <a:pt x="4629" y="14175"/>
                  <a:pt x="4629" y="14175"/>
                </a:cubicBezTo>
                <a:close/>
                <a:moveTo>
                  <a:pt x="4629" y="16875"/>
                </a:moveTo>
                <a:cubicBezTo>
                  <a:pt x="16971" y="16875"/>
                  <a:pt x="16971" y="16875"/>
                  <a:pt x="16971" y="16875"/>
                </a:cubicBezTo>
                <a:cubicBezTo>
                  <a:pt x="16971" y="15525"/>
                  <a:pt x="16971" y="15525"/>
                  <a:pt x="16971" y="15525"/>
                </a:cubicBezTo>
                <a:cubicBezTo>
                  <a:pt x="4629" y="15525"/>
                  <a:pt x="4629" y="15525"/>
                  <a:pt x="4629" y="15525"/>
                </a:cubicBezTo>
                <a:cubicBezTo>
                  <a:pt x="4629" y="16875"/>
                  <a:pt x="4629" y="16875"/>
                  <a:pt x="4629" y="16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3"/>
          <p:cNvSpPr txBox="1"/>
          <p:nvPr/>
        </p:nvSpPr>
        <p:spPr>
          <a:xfrm>
            <a:off x="1310975" y="2534550"/>
            <a:ext cx="8018700" cy="26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3"/>
          <p:cNvSpPr txBox="1"/>
          <p:nvPr/>
        </p:nvSpPr>
        <p:spPr>
          <a:xfrm>
            <a:off x="994500" y="1431624"/>
            <a:ext cx="10467900" cy="4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used categorical regressions with categorical variables</a:t>
            </a:r>
            <a:endParaRPr sz="230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only 4125 observations</a:t>
            </a:r>
            <a:endParaRPr sz="230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somewhat low R^2 value when </a:t>
            </a:r>
            <a:r>
              <a:rPr lang="en-US" sz="2300" i="1"/>
              <a:t>alc_level</a:t>
            </a:r>
            <a:r>
              <a:rPr lang="en-US" sz="2300"/>
              <a:t> and </a:t>
            </a:r>
            <a:r>
              <a:rPr lang="en-US" sz="2300" i="1"/>
              <a:t>Poverty</a:t>
            </a:r>
            <a:r>
              <a:rPr lang="en-US" sz="2300"/>
              <a:t> are plotted together</a:t>
            </a:r>
            <a:endParaRPr sz="230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recoded </a:t>
            </a:r>
            <a:r>
              <a:rPr lang="en-US" sz="2300" i="1"/>
              <a:t>Poverty</a:t>
            </a:r>
            <a:r>
              <a:rPr lang="en-US" sz="2300"/>
              <a:t> variable to make more sense (low poverty score = less poverty experienced)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 rotWithShape="1">
          <a:blip r:embed="rId3">
            <a:alphaModFix/>
          </a:blip>
          <a:srcRect t="9100" r="23576" b="21537"/>
          <a:stretch/>
        </p:blipFill>
        <p:spPr>
          <a:xfrm>
            <a:off x="5341257" y="1"/>
            <a:ext cx="68507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4"/>
          <p:cNvSpPr txBox="1"/>
          <p:nvPr/>
        </p:nvSpPr>
        <p:spPr>
          <a:xfrm>
            <a:off x="271145" y="3144520"/>
            <a:ext cx="76314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21458"/>
                </a:solidFill>
                <a:latin typeface="Arial"/>
                <a:ea typeface="Arial"/>
                <a:cs typeface="Arial"/>
                <a:sym typeface="Arial"/>
              </a:rPr>
              <a:t>Thanks for listening</a:t>
            </a:r>
            <a:r>
              <a:rPr lang="en-US" sz="4800">
                <a:solidFill>
                  <a:srgbClr val="F21458"/>
                </a:solidFill>
              </a:rPr>
              <a:t>!</a:t>
            </a:r>
            <a:endParaRPr sz="4800">
              <a:solidFill>
                <a:srgbClr val="F214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Savannah Howard</cp:lastModifiedBy>
  <cp:revision>1</cp:revision>
  <dcterms:modified xsi:type="dcterms:W3CDTF">2020-11-17T03:38:36Z</dcterms:modified>
</cp:coreProperties>
</file>