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12" autoAdjust="0"/>
  </p:normalViewPr>
  <p:slideViewPr>
    <p:cSldViewPr>
      <p:cViewPr>
        <p:scale>
          <a:sx n="130" d="100"/>
          <a:sy n="130" d="100"/>
        </p:scale>
        <p:origin x="-23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49903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-ui.github.io/bootstrap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295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/>
              <a:t>-. 화면별 분할 구분</a:t>
            </a:r>
          </a:p>
        </p:txBody>
      </p:sp>
      <p:pic>
        <p:nvPicPr>
          <p:cNvPr id="24" name="Shape 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600" y="663062"/>
            <a:ext cx="3933050" cy="384087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/>
          <p:nvPr/>
        </p:nvSpPr>
        <p:spPr>
          <a:xfrm>
            <a:off x="2419125" y="639562"/>
            <a:ext cx="3956399" cy="1878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3307425" y="791962"/>
            <a:ext cx="3068099" cy="1878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307425" y="1016812"/>
            <a:ext cx="3068099" cy="187800"/>
          </a:xfrm>
          <a:prstGeom prst="frame">
            <a:avLst>
              <a:gd name="adj1" fmla="val 4911"/>
            </a:avLst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2419125" y="827362"/>
            <a:ext cx="250499" cy="3676499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669625" y="827362"/>
            <a:ext cx="637799" cy="3676499"/>
          </a:xfrm>
          <a:prstGeom prst="frame">
            <a:avLst>
              <a:gd name="adj1" fmla="val 4911"/>
            </a:avLst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3299575" y="1729137"/>
            <a:ext cx="3068099" cy="1721100"/>
          </a:xfrm>
          <a:prstGeom prst="frame">
            <a:avLst>
              <a:gd name="adj1" fmla="val 2516"/>
            </a:avLst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1" name="Shape 31"/>
          <p:cNvCxnSpPr/>
          <p:nvPr/>
        </p:nvCxnSpPr>
        <p:spPr>
          <a:xfrm flipH="1">
            <a:off x="1424899" y="1002075"/>
            <a:ext cx="1080300" cy="28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2" name="Shape 32"/>
          <p:cNvSpPr txBox="1"/>
          <p:nvPr/>
        </p:nvSpPr>
        <p:spPr>
          <a:xfrm>
            <a:off x="641950" y="1119525"/>
            <a:ext cx="1088099" cy="29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Left-Category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641950" y="2078275"/>
            <a:ext cx="1088099" cy="29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Left-Menu</a:t>
            </a:r>
          </a:p>
        </p:txBody>
      </p:sp>
      <p:cxnSp>
        <p:nvCxnSpPr>
          <p:cNvPr id="34" name="Shape 34"/>
          <p:cNvCxnSpPr/>
          <p:nvPr/>
        </p:nvCxnSpPr>
        <p:spPr>
          <a:xfrm rot="10800000">
            <a:off x="1338699" y="2254725"/>
            <a:ext cx="1628400" cy="336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5" name="Shape 35"/>
          <p:cNvSpPr txBox="1"/>
          <p:nvPr/>
        </p:nvSpPr>
        <p:spPr>
          <a:xfrm>
            <a:off x="5279575" y="197100"/>
            <a:ext cx="1088099" cy="29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Title</a:t>
            </a:r>
          </a:p>
        </p:txBody>
      </p:sp>
      <p:cxnSp>
        <p:nvCxnSpPr>
          <p:cNvPr id="36" name="Shape 36"/>
          <p:cNvCxnSpPr/>
          <p:nvPr/>
        </p:nvCxnSpPr>
        <p:spPr>
          <a:xfrm flipH="1">
            <a:off x="4301324" y="381075"/>
            <a:ext cx="1080300" cy="28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" name="Shape 37"/>
          <p:cNvSpPr txBox="1"/>
          <p:nvPr/>
        </p:nvSpPr>
        <p:spPr>
          <a:xfrm>
            <a:off x="7083850" y="827375"/>
            <a:ext cx="1088099" cy="29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Content-title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6997625" y="2185400"/>
            <a:ext cx="1088099" cy="29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Content-main</a:t>
            </a:r>
          </a:p>
        </p:txBody>
      </p:sp>
      <p:cxnSp>
        <p:nvCxnSpPr>
          <p:cNvPr id="39" name="Shape 39"/>
          <p:cNvCxnSpPr>
            <a:stCxn id="37" idx="1"/>
          </p:cNvCxnSpPr>
          <p:nvPr/>
        </p:nvCxnSpPr>
        <p:spPr>
          <a:xfrm rot="10800000">
            <a:off x="6183850" y="899974"/>
            <a:ext cx="900000" cy="75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0" name="Shape 40"/>
          <p:cNvCxnSpPr/>
          <p:nvPr/>
        </p:nvCxnSpPr>
        <p:spPr>
          <a:xfrm rot="10800000">
            <a:off x="6097624" y="2295499"/>
            <a:ext cx="900000" cy="75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" name="Shape 41"/>
          <p:cNvCxnSpPr/>
          <p:nvPr/>
        </p:nvCxnSpPr>
        <p:spPr>
          <a:xfrm rot="10800000">
            <a:off x="6242174" y="1105449"/>
            <a:ext cx="960300" cy="1164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" name="Shape 42"/>
          <p:cNvCxnSpPr/>
          <p:nvPr/>
        </p:nvCxnSpPr>
        <p:spPr>
          <a:xfrm rot="10800000">
            <a:off x="6183849" y="1542650"/>
            <a:ext cx="987300" cy="758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3" name="Shape 43"/>
          <p:cNvSpPr/>
          <p:nvPr/>
        </p:nvSpPr>
        <p:spPr>
          <a:xfrm>
            <a:off x="3299575" y="1167300"/>
            <a:ext cx="3068099" cy="561899"/>
          </a:xfrm>
          <a:prstGeom prst="frame">
            <a:avLst>
              <a:gd name="adj1" fmla="val 4911"/>
            </a:avLst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8002092\Pictures\type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9" y="0"/>
            <a:ext cx="7164287" cy="443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hape 49"/>
          <p:cNvPicPr preferRelativeResize="0"/>
          <p:nvPr/>
        </p:nvPicPr>
        <p:blipFill rotWithShape="1">
          <a:blip r:embed="rId3">
            <a:alphaModFix/>
          </a:blip>
          <a:srcRect l="68238" t="4713" b="92169"/>
          <a:stretch/>
        </p:blipFill>
        <p:spPr>
          <a:xfrm>
            <a:off x="5592526" y="292322"/>
            <a:ext cx="1584176" cy="1963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880976" y="1851670"/>
            <a:ext cx="2555119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동일한 내역으로 생성할 필요 없을 듯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26639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8002092\Pictures\type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" y="11942"/>
            <a:ext cx="7064612" cy="43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3968" y="696825"/>
            <a:ext cx="4680520" cy="329320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800" i="1" smtClean="0"/>
              <a:t>Angularjs ui-bootstrap </a:t>
            </a:r>
            <a:r>
              <a:rPr lang="ko-KR" altLang="en-US" sz="800" i="1" smtClean="0"/>
              <a:t>적용 요청 </a:t>
            </a:r>
            <a:endParaRPr lang="en-US" altLang="ko-KR" sz="800" i="1" smtClean="0"/>
          </a:p>
          <a:p>
            <a:r>
              <a:rPr lang="en-US" altLang="ko-KR" sz="800" i="1" smtClean="0"/>
              <a:t>-&gt; </a:t>
            </a:r>
            <a:r>
              <a:rPr lang="en-US" altLang="ko-KR" sz="800" i="1" smtClean="0">
                <a:hlinkClick r:id="rId3"/>
              </a:rPr>
              <a:t>http</a:t>
            </a:r>
            <a:r>
              <a:rPr lang="en-US" altLang="ko-KR" sz="800" i="1">
                <a:hlinkClick r:id="rId3"/>
              </a:rPr>
              <a:t>://</a:t>
            </a:r>
            <a:r>
              <a:rPr lang="en-US" altLang="ko-KR" sz="800" i="1">
                <a:hlinkClick r:id="rId3"/>
              </a:rPr>
              <a:t>angular-ui.github.io/bootstrap</a:t>
            </a:r>
            <a:r>
              <a:rPr lang="en-US" altLang="ko-KR" sz="800" i="1" smtClean="0">
                <a:hlinkClick r:id="rId3"/>
              </a:rPr>
              <a:t>/</a:t>
            </a:r>
            <a:endParaRPr lang="en-US" altLang="ko-KR" sz="800" i="1" smtClean="0"/>
          </a:p>
          <a:p>
            <a:r>
              <a:rPr lang="en-US" altLang="ko-KR" sz="800" i="1" smtClean="0"/>
              <a:t>2. </a:t>
            </a:r>
            <a:r>
              <a:rPr lang="ko-KR" altLang="en-US" sz="800" i="1" smtClean="0"/>
              <a:t>지시자 추가시 동작여부 확인</a:t>
            </a:r>
            <a:r>
              <a:rPr lang="en-US" altLang="ko-KR" sz="800" i="1" smtClean="0"/>
              <a:t>(</a:t>
            </a:r>
            <a:r>
              <a:rPr lang="ko-KR" altLang="en-US" sz="800" i="1" smtClean="0"/>
              <a:t>기존에 만들었던 지시자가 동작하지 않습니다</a:t>
            </a:r>
            <a:r>
              <a:rPr lang="en-US" altLang="ko-KR" sz="800" i="1" smtClean="0"/>
              <a:t>.)</a:t>
            </a:r>
          </a:p>
          <a:p>
            <a:r>
              <a:rPr lang="ko-KR" altLang="en-US" sz="800" i="1" smtClean="0"/>
              <a:t>자바스크립트</a:t>
            </a:r>
            <a:endParaRPr lang="en-US" altLang="ko-KR" sz="800" i="1"/>
          </a:p>
          <a:p>
            <a:r>
              <a:rPr lang="en-US" altLang="ko-KR" sz="800"/>
              <a:t>directive('nmFormater',</a:t>
            </a:r>
            <a:r>
              <a:rPr lang="en-US" altLang="ko-KR" sz="800" b="1"/>
              <a:t>function (){//</a:t>
            </a:r>
            <a:r>
              <a:rPr lang="ko-KR" altLang="en-US" sz="800" b="1"/>
              <a:t>숫자만 입력 </a:t>
            </a:r>
            <a:r>
              <a:rPr lang="en-US" altLang="ko-KR" sz="800" b="1"/>
              <a:t>1000</a:t>
            </a:r>
            <a:r>
              <a:rPr lang="ko-KR" altLang="en-US" sz="800" b="1"/>
              <a:t>단위 </a:t>
            </a:r>
            <a:r>
              <a:rPr lang="en-US" altLang="ko-KR" sz="800" b="1"/>
              <a:t>,</a:t>
            </a:r>
          </a:p>
          <a:p>
            <a:r>
              <a:rPr lang="en-US" altLang="ko-KR" sz="800" b="1"/>
              <a:t>return {</a:t>
            </a:r>
          </a:p>
          <a:p>
            <a:r>
              <a:rPr lang="en-US" altLang="ko-KR" sz="800"/>
              <a:t>     require: 'ngModel',</a:t>
            </a:r>
          </a:p>
          <a:p>
            <a:r>
              <a:rPr lang="en-US" altLang="ko-KR" sz="800"/>
              <a:t>     link: </a:t>
            </a:r>
            <a:r>
              <a:rPr lang="en-US" altLang="ko-KR" sz="800" b="1"/>
              <a:t>function(scope, element, attrs, modelCtrl) {</a:t>
            </a:r>
          </a:p>
          <a:p>
            <a:r>
              <a:rPr lang="en-US" altLang="ko-KR" sz="800"/>
              <a:t>       modelCtrl.$parsers.push(</a:t>
            </a:r>
            <a:r>
              <a:rPr lang="en-US" altLang="ko-KR" sz="800" b="1"/>
              <a:t>function (inputValue) {</a:t>
            </a:r>
          </a:p>
          <a:p>
            <a:r>
              <a:rPr lang="en-US" altLang="ko-KR" sz="800"/>
              <a:t>           // this next if is necessary for when using </a:t>
            </a:r>
            <a:r>
              <a:rPr lang="en-US" altLang="ko-KR" sz="800" u="sng"/>
              <a:t>ng-required on your input. </a:t>
            </a:r>
          </a:p>
          <a:p>
            <a:r>
              <a:rPr lang="en-US" altLang="ko-KR" sz="800"/>
              <a:t>           // In such cases, when a letter is typed first, this parser will be called</a:t>
            </a:r>
          </a:p>
          <a:p>
            <a:r>
              <a:rPr lang="en-US" altLang="ko-KR" sz="800"/>
              <a:t>           // again, and the 2nd time, the value will be undefined</a:t>
            </a:r>
          </a:p>
          <a:p>
            <a:r>
              <a:rPr lang="en-US" altLang="ko-KR" sz="800"/>
              <a:t>           </a:t>
            </a:r>
            <a:r>
              <a:rPr lang="en-US" altLang="ko-KR" sz="800" b="1"/>
              <a:t>if (inputValue == undefined) return ''; </a:t>
            </a:r>
          </a:p>
          <a:p>
            <a:r>
              <a:rPr lang="en-US" altLang="ko-KR" sz="800"/>
              <a:t>           </a:t>
            </a:r>
            <a:r>
              <a:rPr lang="en-US" altLang="ko-KR" sz="800" b="1"/>
              <a:t>var transformedInput = inputValue.replace(/[^0-9]/g, '');</a:t>
            </a:r>
          </a:p>
          <a:p>
            <a:r>
              <a:rPr lang="en-US" altLang="ko-KR" sz="800"/>
              <a:t>           transformedInput = (transformedInput.replace(/[^\d]+/g, '')).replace(/(\d)(?=(?:\d{3})+(?!\d))/g, '$1,');</a:t>
            </a:r>
          </a:p>
          <a:p>
            <a:r>
              <a:rPr lang="en-US" altLang="ko-KR" sz="800"/>
              <a:t>           </a:t>
            </a:r>
            <a:r>
              <a:rPr lang="en-US" altLang="ko-KR" sz="800" b="1"/>
              <a:t>if (transformedInput!=inputValue) {</a:t>
            </a:r>
          </a:p>
          <a:p>
            <a:r>
              <a:rPr lang="en-US" altLang="ko-KR" sz="800"/>
              <a:t>          modelCtrl.$setViewValue(transformedInput);</a:t>
            </a:r>
          </a:p>
          <a:p>
            <a:r>
              <a:rPr lang="en-US" altLang="ko-KR" sz="800"/>
              <a:t>              modelCtrl.$render();</a:t>
            </a:r>
          </a:p>
          <a:p>
            <a:r>
              <a:rPr lang="ko-KR" altLang="en-US" sz="800"/>
              <a:t>           </a:t>
            </a:r>
            <a:r>
              <a:rPr lang="en-US" altLang="ko-KR" sz="800"/>
              <a:t>}         </a:t>
            </a:r>
          </a:p>
          <a:p>
            <a:endParaRPr lang="ko-KR" altLang="en-US" sz="800"/>
          </a:p>
          <a:p>
            <a:r>
              <a:rPr lang="en-US" altLang="ko-KR" sz="800"/>
              <a:t>           </a:t>
            </a:r>
            <a:r>
              <a:rPr lang="en-US" altLang="ko-KR" sz="800" b="1"/>
              <a:t>return transformedInput;         </a:t>
            </a:r>
          </a:p>
          <a:p>
            <a:r>
              <a:rPr lang="ko-KR" altLang="en-US" sz="800"/>
              <a:t>       </a:t>
            </a:r>
            <a:r>
              <a:rPr lang="en-US" altLang="ko-KR" sz="800"/>
              <a:t>});</a:t>
            </a:r>
          </a:p>
          <a:p>
            <a:r>
              <a:rPr lang="ko-KR" altLang="en-US" sz="800"/>
              <a:t>     </a:t>
            </a:r>
            <a:r>
              <a:rPr lang="en-US" altLang="ko-KR" sz="800"/>
              <a:t>}</a:t>
            </a:r>
          </a:p>
          <a:p>
            <a:r>
              <a:rPr lang="ko-KR" altLang="en-US" sz="800"/>
              <a:t>   </a:t>
            </a:r>
            <a:r>
              <a:rPr lang="en-US" altLang="ko-KR" sz="800"/>
              <a:t>};</a:t>
            </a:r>
          </a:p>
          <a:p>
            <a:r>
              <a:rPr lang="en-US" altLang="ko-KR" sz="800"/>
              <a:t>})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261490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295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-. 화면내 Action 순서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600" y="663062"/>
            <a:ext cx="3933050" cy="3840874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/>
          <p:nvPr/>
        </p:nvSpPr>
        <p:spPr>
          <a:xfrm>
            <a:off x="2419125" y="639562"/>
            <a:ext cx="3956399" cy="1878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307425" y="791962"/>
            <a:ext cx="3068099" cy="1878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3307425" y="1016812"/>
            <a:ext cx="3068099" cy="187800"/>
          </a:xfrm>
          <a:prstGeom prst="frame">
            <a:avLst>
              <a:gd name="adj1" fmla="val 4911"/>
            </a:avLst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2419125" y="827362"/>
            <a:ext cx="250499" cy="3676499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2669625" y="827362"/>
            <a:ext cx="637799" cy="3676499"/>
          </a:xfrm>
          <a:prstGeom prst="frame">
            <a:avLst>
              <a:gd name="adj1" fmla="val 4911"/>
            </a:avLst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3299575" y="1729137"/>
            <a:ext cx="3068099" cy="1721100"/>
          </a:xfrm>
          <a:prstGeom prst="frame">
            <a:avLst>
              <a:gd name="adj1" fmla="val 2516"/>
            </a:avLst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3299575" y="1167300"/>
            <a:ext cx="3068099" cy="561899"/>
          </a:xfrm>
          <a:prstGeom prst="frame">
            <a:avLst>
              <a:gd name="adj1" fmla="val 4911"/>
            </a:avLst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419125" y="997175"/>
            <a:ext cx="250499" cy="227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"/>
              <a:t>1</a:t>
            </a:r>
          </a:p>
        </p:txBody>
      </p:sp>
      <p:sp>
        <p:nvSpPr>
          <p:cNvPr id="58" name="Shape 58"/>
          <p:cNvSpPr/>
          <p:nvPr/>
        </p:nvSpPr>
        <p:spPr>
          <a:xfrm>
            <a:off x="2863275" y="997175"/>
            <a:ext cx="250499" cy="227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2</a:t>
            </a:r>
          </a:p>
        </p:txBody>
      </p:sp>
      <p:sp>
        <p:nvSpPr>
          <p:cNvPr id="59" name="Shape 59"/>
          <p:cNvSpPr/>
          <p:nvPr/>
        </p:nvSpPr>
        <p:spPr>
          <a:xfrm>
            <a:off x="5794875" y="965762"/>
            <a:ext cx="250499" cy="227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3</a:t>
            </a:r>
          </a:p>
        </p:txBody>
      </p:sp>
      <p:sp>
        <p:nvSpPr>
          <p:cNvPr id="60" name="Shape 60"/>
          <p:cNvSpPr/>
          <p:nvPr/>
        </p:nvSpPr>
        <p:spPr>
          <a:xfrm>
            <a:off x="5759400" y="1861887"/>
            <a:ext cx="250499" cy="227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4</a:t>
            </a:r>
          </a:p>
        </p:txBody>
      </p:sp>
      <p:sp>
        <p:nvSpPr>
          <p:cNvPr id="61" name="Shape 61"/>
          <p:cNvSpPr/>
          <p:nvPr/>
        </p:nvSpPr>
        <p:spPr>
          <a:xfrm>
            <a:off x="4964500" y="1802912"/>
            <a:ext cx="250499" cy="227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62" name="Shape 62"/>
          <p:cNvSpPr/>
          <p:nvPr/>
        </p:nvSpPr>
        <p:spPr>
          <a:xfrm>
            <a:off x="5215000" y="1353325"/>
            <a:ext cx="250499" cy="227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6</a:t>
            </a:r>
          </a:p>
        </p:txBody>
      </p:sp>
      <p:sp>
        <p:nvSpPr>
          <p:cNvPr id="63" name="Shape 63"/>
          <p:cNvSpPr/>
          <p:nvPr/>
        </p:nvSpPr>
        <p:spPr>
          <a:xfrm>
            <a:off x="6189425" y="1164712"/>
            <a:ext cx="250499" cy="227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6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6677950" y="759400"/>
            <a:ext cx="2008800" cy="28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메뉴 리스트 출력</a:t>
            </a:r>
          </a:p>
          <a:p>
            <a:pPr marL="457200" lvl="0" indent="-2921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서브메뉴 리스트 출력</a:t>
            </a:r>
          </a:p>
          <a:p>
            <a:pPr marL="457200" lvl="0" indent="-2921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품목에 대한 옵션값 선택 후 조회 버튼 선택</a:t>
            </a:r>
          </a:p>
          <a:p>
            <a:pPr marL="457200" lvl="0" indent="-2921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해당 조건으로 그리드내 데이터 출력</a:t>
            </a:r>
          </a:p>
          <a:p>
            <a:pPr marL="457200" lvl="0" indent="-2921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그리드 중 레코드 선택</a:t>
            </a:r>
          </a:p>
          <a:p>
            <a:pPr marL="457200" lvl="0" indent="-2921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해당 정보가 출력</a:t>
            </a:r>
          </a:p>
          <a:p>
            <a:pPr marL="457200" lvl="0" indent="-2921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변경/수정 후 저장/삭 기능</a:t>
            </a:r>
          </a:p>
          <a:p>
            <a:pPr rtl="0"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좌측 type01이외에 7가지 type에 대해서 Action 순서를 검토 해서 주시면 Template 개발을 진행해 보겠습니다. 수고하세요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295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-. VOLTUI 기본 구조 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0" y="610648"/>
            <a:ext cx="2753042" cy="42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0452" y="610643"/>
            <a:ext cx="1370799" cy="2207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0925" y="2007144"/>
            <a:ext cx="1370800" cy="28501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/>
          <p:nvPr/>
        </p:nvSpPr>
        <p:spPr>
          <a:xfrm>
            <a:off x="538750" y="3828265"/>
            <a:ext cx="2753099" cy="357900"/>
          </a:xfrm>
          <a:prstGeom prst="frame">
            <a:avLst>
              <a:gd name="adj1" fmla="val 2516"/>
            </a:avLst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96675" y="1138860"/>
            <a:ext cx="1227000" cy="1632600"/>
          </a:xfrm>
          <a:prstGeom prst="frame">
            <a:avLst>
              <a:gd name="adj1" fmla="val 2516"/>
            </a:avLst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5548650" y="2285494"/>
            <a:ext cx="1333200" cy="2513400"/>
          </a:xfrm>
          <a:prstGeom prst="frame">
            <a:avLst>
              <a:gd name="adj1" fmla="val 2516"/>
            </a:avLst>
          </a:prstGeom>
          <a:solidFill>
            <a:srgbClr val="FF0000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8002092\Pictures\type1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" y="30112"/>
            <a:ext cx="6786203" cy="405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82888" y="635039"/>
            <a:ext cx="432048" cy="144073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700" err="1" smtClean="0"/>
              <a:t>품군</a:t>
            </a:r>
            <a:r>
              <a:rPr lang="en-US" altLang="ko-KR" sz="700" smtClean="0"/>
              <a:t>.</a:t>
            </a:r>
            <a:r>
              <a:rPr lang="en-US" altLang="ko-KR" sz="700" err="1" smtClean="0"/>
              <a:t>json</a:t>
            </a:r>
            <a:endParaRPr lang="ko-KR" altLang="en-US" sz="700"/>
          </a:p>
        </p:txBody>
      </p:sp>
      <p:sp>
        <p:nvSpPr>
          <p:cNvPr id="5" name="TextBox 4"/>
          <p:cNvSpPr txBox="1"/>
          <p:nvPr/>
        </p:nvSpPr>
        <p:spPr>
          <a:xfrm>
            <a:off x="2720482" y="638787"/>
            <a:ext cx="432048" cy="144073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700" smtClean="0"/>
              <a:t>품</a:t>
            </a:r>
            <a:r>
              <a:rPr lang="ko-KR" altLang="en-US" sz="700"/>
              <a:t>종</a:t>
            </a:r>
            <a:r>
              <a:rPr lang="en-US" altLang="ko-KR" sz="700" smtClean="0"/>
              <a:t>.</a:t>
            </a:r>
            <a:r>
              <a:rPr lang="en-US" altLang="ko-KR" sz="700" err="1" smtClean="0"/>
              <a:t>json</a:t>
            </a:r>
            <a:endParaRPr lang="ko-KR" altLang="en-US" sz="700"/>
          </a:p>
        </p:txBody>
      </p:sp>
      <p:sp>
        <p:nvSpPr>
          <p:cNvPr id="6" name="TextBox 5"/>
          <p:cNvSpPr txBox="1"/>
          <p:nvPr/>
        </p:nvSpPr>
        <p:spPr>
          <a:xfrm>
            <a:off x="3253504" y="644086"/>
            <a:ext cx="454400" cy="144073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700" smtClean="0"/>
              <a:t>품목</a:t>
            </a:r>
            <a:r>
              <a:rPr lang="en-US" altLang="ko-KR" sz="700" smtClean="0"/>
              <a:t>.</a:t>
            </a:r>
            <a:r>
              <a:rPr lang="en-US" altLang="ko-KR" sz="700" err="1" smtClean="0"/>
              <a:t>json</a:t>
            </a:r>
            <a:endParaRPr lang="ko-KR" altLang="en-US" sz="700"/>
          </a:p>
        </p:txBody>
      </p:sp>
      <p:pic>
        <p:nvPicPr>
          <p:cNvPr id="7" name="Shape 49"/>
          <p:cNvPicPr preferRelativeResize="0"/>
          <p:nvPr/>
        </p:nvPicPr>
        <p:blipFill rotWithShape="1">
          <a:blip r:embed="rId3">
            <a:alphaModFix/>
          </a:blip>
          <a:srcRect l="68238" t="4713" b="92169"/>
          <a:stretch/>
        </p:blipFill>
        <p:spPr>
          <a:xfrm>
            <a:off x="5230824" y="305748"/>
            <a:ext cx="1584176" cy="1963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228696" y="1995686"/>
            <a:ext cx="1656603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자재목록</a:t>
            </a:r>
            <a:r>
              <a:rPr lang="en-US" altLang="ko-KR" sz="800" smtClean="0"/>
              <a:t>.</a:t>
            </a:r>
            <a:r>
              <a:rPr lang="en-US" altLang="ko-KR" sz="800" err="1" smtClean="0"/>
              <a:t>json</a:t>
            </a:r>
            <a:endParaRPr lang="en-US" altLang="ko-KR" sz="800" smtClean="0"/>
          </a:p>
          <a:p>
            <a:r>
              <a:rPr lang="en-US" altLang="ko-KR" sz="800" smtClean="0"/>
              <a:t>-&gt; </a:t>
            </a:r>
            <a:r>
              <a:rPr lang="ko-KR" altLang="en-US" sz="800" smtClean="0"/>
              <a:t>품목의 </a:t>
            </a:r>
            <a:r>
              <a:rPr lang="en-US" altLang="ko-KR" sz="800" smtClean="0"/>
              <a:t>code</a:t>
            </a:r>
            <a:r>
              <a:rPr lang="ko-KR" altLang="en-US" sz="800" smtClean="0"/>
              <a:t>가 </a:t>
            </a:r>
            <a:r>
              <a:rPr lang="en-US" altLang="ko-KR" sz="800" smtClean="0"/>
              <a:t>key</a:t>
            </a:r>
            <a:r>
              <a:rPr lang="ko-KR" altLang="en-US" sz="800" smtClean="0"/>
              <a:t>값</a:t>
            </a:r>
            <a:endParaRPr lang="en-US" altLang="ko-KR" sz="800" smtClean="0"/>
          </a:p>
          <a:p>
            <a:r>
              <a:rPr lang="en-US" altLang="ko-KR" sz="800" smtClean="0"/>
              <a:t>-&gt;</a:t>
            </a:r>
            <a:r>
              <a:rPr lang="ko-KR" altLang="en-US" sz="800" err="1" smtClean="0"/>
              <a:t>더블클릭시</a:t>
            </a:r>
            <a:r>
              <a:rPr lang="ko-KR" altLang="en-US" sz="800" smtClean="0"/>
              <a:t> </a:t>
            </a:r>
            <a:r>
              <a:rPr lang="en-US" altLang="ko-KR" sz="800" smtClean="0"/>
              <a:t>1</a:t>
            </a:r>
            <a:r>
              <a:rPr lang="ko-KR" altLang="en-US" sz="800" smtClean="0"/>
              <a:t>번 영역에 데이터 </a:t>
            </a:r>
            <a:endParaRPr lang="ko-KR" altLang="en-US" sz="800"/>
          </a:p>
        </p:txBody>
      </p:sp>
      <p:sp>
        <p:nvSpPr>
          <p:cNvPr id="4" name="TextBox 3"/>
          <p:cNvSpPr txBox="1"/>
          <p:nvPr/>
        </p:nvSpPr>
        <p:spPr>
          <a:xfrm>
            <a:off x="3910053" y="613523"/>
            <a:ext cx="188608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600" smtClean="0"/>
              <a:t>품목 </a:t>
            </a:r>
            <a:r>
              <a:rPr lang="en-US" altLang="ko-KR" sz="600" smtClean="0"/>
              <a:t>-&gt; </a:t>
            </a:r>
            <a:r>
              <a:rPr lang="ko-KR" altLang="en-US" sz="600" smtClean="0"/>
              <a:t> 품종은 </a:t>
            </a:r>
            <a:r>
              <a:rPr lang="ko-KR" altLang="en-US" sz="600" err="1" smtClean="0"/>
              <a:t>품군의</a:t>
            </a:r>
            <a:r>
              <a:rPr lang="en-US" altLang="ko-KR" sz="600"/>
              <a:t> </a:t>
            </a:r>
            <a:r>
              <a:rPr lang="en-US" altLang="ko-KR" sz="600" smtClean="0"/>
              <a:t>code</a:t>
            </a:r>
            <a:r>
              <a:rPr lang="ko-KR" altLang="en-US" sz="600" smtClean="0"/>
              <a:t>를 </a:t>
            </a:r>
            <a:r>
              <a:rPr lang="en-US" altLang="ko-KR" sz="600" smtClean="0"/>
              <a:t>key</a:t>
            </a:r>
            <a:r>
              <a:rPr lang="ko-KR" altLang="en-US" sz="600" smtClean="0"/>
              <a:t>로 가지고</a:t>
            </a:r>
            <a:endParaRPr lang="en-US" altLang="ko-KR" sz="600" smtClean="0"/>
          </a:p>
          <a:p>
            <a:r>
              <a:rPr lang="ko-KR" altLang="en-US" sz="600" smtClean="0"/>
              <a:t>품목은 품종의 </a:t>
            </a:r>
            <a:r>
              <a:rPr lang="en-US" altLang="ko-KR" sz="600" smtClean="0"/>
              <a:t>code</a:t>
            </a:r>
            <a:r>
              <a:rPr lang="ko-KR" altLang="en-US" sz="600" smtClean="0"/>
              <a:t>를 </a:t>
            </a:r>
            <a:r>
              <a:rPr lang="en-US" altLang="ko-KR" sz="600" smtClean="0"/>
              <a:t>key</a:t>
            </a:r>
            <a:r>
              <a:rPr lang="ko-KR" altLang="en-US" sz="600" smtClean="0"/>
              <a:t>로 가진다</a:t>
            </a:r>
            <a:r>
              <a:rPr lang="en-US" altLang="ko-KR" sz="600" smtClean="0"/>
              <a:t>.</a:t>
            </a:r>
          </a:p>
          <a:p>
            <a:r>
              <a:rPr lang="ko-KR" altLang="en-US" sz="600" smtClean="0"/>
              <a:t>기본적으로 </a:t>
            </a:r>
            <a:r>
              <a:rPr lang="en-US" altLang="ko-KR" sz="600" smtClean="0"/>
              <a:t>change</a:t>
            </a:r>
            <a:r>
              <a:rPr lang="ko-KR" altLang="en-US" sz="600" smtClean="0"/>
              <a:t>이벤트 걸려 있음</a:t>
            </a:r>
            <a:r>
              <a:rPr lang="en-US" altLang="ko-KR" sz="600" smtClean="0"/>
              <a:t>.</a:t>
            </a:r>
            <a:endParaRPr lang="ko-KR" altLang="en-US" sz="600"/>
          </a:p>
        </p:txBody>
      </p:sp>
      <p:sp>
        <p:nvSpPr>
          <p:cNvPr id="11" name="TextBox 10"/>
          <p:cNvSpPr txBox="1"/>
          <p:nvPr/>
        </p:nvSpPr>
        <p:spPr>
          <a:xfrm>
            <a:off x="2195736" y="1172970"/>
            <a:ext cx="1168680" cy="128685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en-US" altLang="ko-KR" sz="600" err="1" smtClean="0"/>
              <a:t>mtr_cd</a:t>
            </a:r>
            <a:r>
              <a:rPr lang="en-US" altLang="ko-KR" sz="600" smtClean="0"/>
              <a:t> : </a:t>
            </a:r>
            <a:r>
              <a:rPr lang="ko-KR" altLang="en-US" sz="600" smtClean="0"/>
              <a:t>품목코드</a:t>
            </a:r>
            <a:r>
              <a:rPr lang="en-US" altLang="ko-KR" sz="600" smtClean="0"/>
              <a:t>+</a:t>
            </a:r>
            <a:r>
              <a:rPr lang="ko-KR" altLang="en-US" sz="600" smtClean="0"/>
              <a:t>일련번호</a:t>
            </a:r>
            <a:r>
              <a:rPr lang="en-US" altLang="ko-KR" sz="600" smtClean="0"/>
              <a:t>(001)</a:t>
            </a:r>
            <a:endParaRPr lang="ko-KR" altLang="en-US" sz="600"/>
          </a:p>
        </p:txBody>
      </p:sp>
      <p:sp>
        <p:nvSpPr>
          <p:cNvPr id="12" name="TextBox 11"/>
          <p:cNvSpPr txBox="1"/>
          <p:nvPr/>
        </p:nvSpPr>
        <p:spPr>
          <a:xfrm>
            <a:off x="3965308" y="1366658"/>
            <a:ext cx="864095" cy="128685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en-US" altLang="ko-KR" sz="600" err="1" smtClean="0"/>
              <a:t>mtr_model</a:t>
            </a:r>
            <a:r>
              <a:rPr lang="en-US" altLang="ko-KR" sz="600" smtClean="0"/>
              <a:t>:</a:t>
            </a:r>
            <a:r>
              <a:rPr lang="ko-KR" altLang="en-US" sz="600" smtClean="0"/>
              <a:t>텍스트</a:t>
            </a:r>
            <a:endParaRPr lang="ko-KR" altLang="en-US" sz="600"/>
          </a:p>
        </p:txBody>
      </p:sp>
      <p:sp>
        <p:nvSpPr>
          <p:cNvPr id="13" name="TextBox 12"/>
          <p:cNvSpPr txBox="1"/>
          <p:nvPr/>
        </p:nvSpPr>
        <p:spPr>
          <a:xfrm>
            <a:off x="5652120" y="1367653"/>
            <a:ext cx="864095" cy="128685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en-US" altLang="ko-KR" sz="600" err="1" smtClean="0"/>
              <a:t>mtr_mnft_corp</a:t>
            </a:r>
            <a:r>
              <a:rPr lang="en-US" altLang="ko-KR" sz="600" smtClean="0"/>
              <a:t>:</a:t>
            </a:r>
            <a:r>
              <a:rPr lang="ko-KR" altLang="en-US" sz="600" smtClean="0"/>
              <a:t>텍스트</a:t>
            </a:r>
            <a:endParaRPr lang="ko-KR" altLang="en-US" sz="600"/>
          </a:p>
        </p:txBody>
      </p:sp>
      <p:sp>
        <p:nvSpPr>
          <p:cNvPr id="14" name="TextBox 13"/>
          <p:cNvSpPr txBox="1"/>
          <p:nvPr/>
        </p:nvSpPr>
        <p:spPr>
          <a:xfrm>
            <a:off x="2241617" y="1393988"/>
            <a:ext cx="864095" cy="128685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en-US" altLang="ko-KR" sz="600" err="1" smtClean="0"/>
              <a:t>mtr_std:text</a:t>
            </a:r>
            <a:endParaRPr lang="ko-KR" altLang="en-US" sz="600"/>
          </a:p>
        </p:txBody>
      </p:sp>
      <p:sp>
        <p:nvSpPr>
          <p:cNvPr id="10" name="직사각형 9"/>
          <p:cNvSpPr/>
          <p:nvPr/>
        </p:nvSpPr>
        <p:spPr>
          <a:xfrm>
            <a:off x="1475656" y="1123762"/>
            <a:ext cx="5256584" cy="51188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Shape 57"/>
          <p:cNvSpPr/>
          <p:nvPr/>
        </p:nvSpPr>
        <p:spPr>
          <a:xfrm>
            <a:off x="1403648" y="1010213"/>
            <a:ext cx="250499" cy="2270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67944" y="1172969"/>
            <a:ext cx="432047" cy="128685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600" err="1" smtClean="0"/>
              <a:t>체크시</a:t>
            </a:r>
            <a:r>
              <a:rPr lang="ko-KR" altLang="en-US" sz="600" smtClean="0"/>
              <a:t> </a:t>
            </a:r>
            <a:r>
              <a:rPr lang="en-US" altLang="ko-KR" sz="600" smtClean="0"/>
              <a:t>Y</a:t>
            </a:r>
            <a:endParaRPr lang="ko-KR" altLang="en-US" sz="600"/>
          </a:p>
        </p:txBody>
      </p:sp>
      <p:sp>
        <p:nvSpPr>
          <p:cNvPr id="18" name="TextBox 17"/>
          <p:cNvSpPr txBox="1"/>
          <p:nvPr/>
        </p:nvSpPr>
        <p:spPr>
          <a:xfrm>
            <a:off x="5791999" y="1170742"/>
            <a:ext cx="432047" cy="128685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600" err="1" smtClean="0"/>
              <a:t>체크시</a:t>
            </a:r>
            <a:r>
              <a:rPr lang="ko-KR" altLang="en-US" sz="600" smtClean="0"/>
              <a:t> </a:t>
            </a:r>
            <a:r>
              <a:rPr lang="en-US" altLang="ko-KR" sz="600" smtClean="0"/>
              <a:t>Y</a:t>
            </a:r>
            <a:endParaRPr lang="ko-KR" altLang="en-US" sz="600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5364088" y="403940"/>
            <a:ext cx="1008112" cy="6062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5652120" y="403940"/>
            <a:ext cx="936104" cy="6062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5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8002092\Pictures\typ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876255" cy="409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hape 49"/>
          <p:cNvPicPr preferRelativeResize="0"/>
          <p:nvPr/>
        </p:nvPicPr>
        <p:blipFill rotWithShape="1">
          <a:blip r:embed="rId3">
            <a:alphaModFix/>
          </a:blip>
          <a:srcRect l="68238" t="4713" b="92169"/>
          <a:stretch/>
        </p:blipFill>
        <p:spPr>
          <a:xfrm>
            <a:off x="5292080" y="287133"/>
            <a:ext cx="1584176" cy="1963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851920" y="519755"/>
            <a:ext cx="432048" cy="251795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700" smtClean="0"/>
              <a:t>공사구분</a:t>
            </a:r>
            <a:r>
              <a:rPr lang="en-US" altLang="ko-KR" sz="700" smtClean="0"/>
              <a:t>.</a:t>
            </a:r>
            <a:r>
              <a:rPr lang="en-US" altLang="ko-KR" sz="700" err="1" smtClean="0"/>
              <a:t>json</a:t>
            </a:r>
            <a:endParaRPr lang="ko-KR" altLang="en-US" sz="700"/>
          </a:p>
        </p:txBody>
      </p:sp>
      <p:sp>
        <p:nvSpPr>
          <p:cNvPr id="9" name="TextBox 8"/>
          <p:cNvSpPr txBox="1"/>
          <p:nvPr/>
        </p:nvSpPr>
        <p:spPr>
          <a:xfrm>
            <a:off x="5436096" y="519755"/>
            <a:ext cx="432048" cy="251795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700" smtClean="0"/>
              <a:t>진행상태</a:t>
            </a:r>
            <a:r>
              <a:rPr lang="en-US" altLang="ko-KR" sz="700" smtClean="0"/>
              <a:t>.</a:t>
            </a:r>
            <a:r>
              <a:rPr lang="en-US" altLang="ko-KR" sz="700" err="1" smtClean="0"/>
              <a:t>json</a:t>
            </a:r>
            <a:endParaRPr lang="ko-KR" altLang="en-US" sz="700"/>
          </a:p>
        </p:txBody>
      </p:sp>
      <p:sp>
        <p:nvSpPr>
          <p:cNvPr id="10" name="TextBox 9"/>
          <p:cNvSpPr txBox="1"/>
          <p:nvPr/>
        </p:nvSpPr>
        <p:spPr>
          <a:xfrm>
            <a:off x="3222104" y="635037"/>
            <a:ext cx="432048" cy="144073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700" smtClean="0"/>
              <a:t>공사구분</a:t>
            </a:r>
            <a:endParaRPr lang="ko-KR" altLang="en-US" sz="700"/>
          </a:p>
        </p:txBody>
      </p:sp>
      <p:sp>
        <p:nvSpPr>
          <p:cNvPr id="11" name="TextBox 10"/>
          <p:cNvSpPr txBox="1"/>
          <p:nvPr/>
        </p:nvSpPr>
        <p:spPr>
          <a:xfrm>
            <a:off x="4788024" y="635036"/>
            <a:ext cx="432048" cy="144073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700" smtClean="0"/>
              <a:t>진행상태</a:t>
            </a:r>
            <a:endParaRPr lang="ko-KR" altLang="en-US" sz="700"/>
          </a:p>
        </p:txBody>
      </p:sp>
      <p:sp>
        <p:nvSpPr>
          <p:cNvPr id="12" name="TextBox 11"/>
          <p:cNvSpPr txBox="1"/>
          <p:nvPr/>
        </p:nvSpPr>
        <p:spPr>
          <a:xfrm>
            <a:off x="2555776" y="811740"/>
            <a:ext cx="432048" cy="144073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700" smtClean="0"/>
              <a:t>달력</a:t>
            </a:r>
            <a:endParaRPr lang="ko-KR" altLang="en-US" sz="700"/>
          </a:p>
        </p:txBody>
      </p:sp>
      <p:sp>
        <p:nvSpPr>
          <p:cNvPr id="13" name="TextBox 12"/>
          <p:cNvSpPr txBox="1"/>
          <p:nvPr/>
        </p:nvSpPr>
        <p:spPr>
          <a:xfrm>
            <a:off x="2175046" y="818673"/>
            <a:ext cx="360040" cy="144073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700" smtClean="0"/>
              <a:t>필요</a:t>
            </a:r>
            <a:r>
              <a:rPr lang="en-US" altLang="ko-KR" sz="700" smtClean="0"/>
              <a:t>x</a:t>
            </a:r>
            <a:endParaRPr lang="ko-KR" altLang="en-US" sz="700"/>
          </a:p>
        </p:txBody>
      </p:sp>
      <p:sp>
        <p:nvSpPr>
          <p:cNvPr id="14" name="TextBox 13"/>
          <p:cNvSpPr txBox="1"/>
          <p:nvPr/>
        </p:nvSpPr>
        <p:spPr>
          <a:xfrm>
            <a:off x="1861355" y="1419622"/>
            <a:ext cx="1676874" cy="1113570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700" smtClean="0"/>
              <a:t>설계</a:t>
            </a:r>
            <a:r>
              <a:rPr lang="ko-KR" altLang="en-US" sz="700"/>
              <a:t>서</a:t>
            </a:r>
            <a:r>
              <a:rPr lang="en-US" altLang="ko-KR" sz="700" smtClean="0"/>
              <a:t>.</a:t>
            </a:r>
            <a:r>
              <a:rPr lang="en-US" altLang="ko-KR" sz="700" err="1" smtClean="0"/>
              <a:t>json</a:t>
            </a:r>
            <a:endParaRPr lang="en-US" altLang="ko-KR" sz="700" smtClean="0"/>
          </a:p>
          <a:p>
            <a:r>
              <a:rPr lang="en-US" altLang="ko-KR" sz="700" err="1" smtClean="0"/>
              <a:t>com_id:so</a:t>
            </a:r>
            <a:r>
              <a:rPr lang="ko-KR" altLang="en-US" sz="700" smtClean="0"/>
              <a:t>코드</a:t>
            </a:r>
            <a:endParaRPr lang="en-US" altLang="ko-KR" sz="700" smtClean="0"/>
          </a:p>
          <a:p>
            <a:r>
              <a:rPr lang="en-US" altLang="ko-KR" sz="700" err="1" smtClean="0"/>
              <a:t>Spec_gbn</a:t>
            </a:r>
            <a:r>
              <a:rPr lang="en-US" altLang="ko-KR" sz="700" smtClean="0"/>
              <a:t>:</a:t>
            </a:r>
            <a:r>
              <a:rPr lang="ko-KR" altLang="en-US" sz="700" smtClean="0"/>
              <a:t>공사코드</a:t>
            </a:r>
            <a:endParaRPr lang="en-US" altLang="ko-KR" sz="700" smtClean="0"/>
          </a:p>
          <a:p>
            <a:r>
              <a:rPr lang="en-US" altLang="ko-KR" sz="700" err="1" smtClean="0"/>
              <a:t>Proc_st</a:t>
            </a:r>
            <a:r>
              <a:rPr lang="en-US" altLang="ko-KR" sz="700" smtClean="0"/>
              <a:t>:</a:t>
            </a:r>
            <a:r>
              <a:rPr lang="ko-KR" altLang="en-US" sz="700" smtClean="0"/>
              <a:t>진행상태</a:t>
            </a:r>
            <a:endParaRPr lang="en-US" altLang="ko-KR" sz="700" smtClean="0"/>
          </a:p>
          <a:p>
            <a:r>
              <a:rPr lang="en-US" altLang="ko-KR" sz="700" err="1" smtClean="0"/>
              <a:t>Input_date</a:t>
            </a:r>
            <a:r>
              <a:rPr lang="en-US" altLang="ko-KR" sz="700" smtClean="0"/>
              <a:t>:</a:t>
            </a:r>
            <a:r>
              <a:rPr lang="ko-KR" altLang="en-US" sz="700" smtClean="0"/>
              <a:t>기간</a:t>
            </a:r>
            <a:endParaRPr lang="en-US" altLang="ko-KR" sz="700" smtClean="0"/>
          </a:p>
          <a:p>
            <a:r>
              <a:rPr lang="en-US" altLang="ko-KR" sz="700" err="1" smtClean="0"/>
              <a:t>Spec_cd</a:t>
            </a:r>
            <a:r>
              <a:rPr lang="en-US" altLang="ko-KR" sz="700" smtClean="0"/>
              <a:t>:</a:t>
            </a:r>
            <a:r>
              <a:rPr lang="ko-KR" altLang="en-US" sz="700" smtClean="0"/>
              <a:t>설계서코드</a:t>
            </a:r>
            <a:endParaRPr lang="en-US" altLang="ko-KR" sz="700" smtClean="0"/>
          </a:p>
          <a:p>
            <a:r>
              <a:rPr lang="en-US" altLang="ko-KR" sz="700" smtClean="0"/>
              <a:t>wrk_ttl:</a:t>
            </a:r>
            <a:r>
              <a:rPr lang="ko-KR" altLang="en-US" sz="700" smtClean="0"/>
              <a:t>설계서명</a:t>
            </a:r>
            <a:endParaRPr lang="en-US" altLang="ko-KR" sz="700" smtClean="0"/>
          </a:p>
          <a:p>
            <a:endParaRPr lang="en-US" altLang="ko-KR" sz="700"/>
          </a:p>
          <a:p>
            <a:r>
              <a:rPr lang="ko-KR" altLang="en-US" sz="700" smtClean="0"/>
              <a:t>더블 클릭시 </a:t>
            </a:r>
            <a:r>
              <a:rPr lang="en-US" altLang="ko-KR" sz="700" smtClean="0"/>
              <a:t>type1</a:t>
            </a:r>
            <a:r>
              <a:rPr lang="ko-KR" altLang="en-US" sz="700" smtClean="0"/>
              <a:t>화면 팝업연결</a:t>
            </a:r>
            <a:r>
              <a:rPr lang="en-US" altLang="ko-KR" sz="700" smtClean="0"/>
              <a:t>(</a:t>
            </a:r>
            <a:r>
              <a:rPr lang="ko-KR" altLang="en-US" sz="700" smtClean="0"/>
              <a:t>기존화면 오픈 테스트 용</a:t>
            </a:r>
            <a:r>
              <a:rPr lang="en-US" altLang="ko-KR" sz="700" smtClean="0"/>
              <a:t>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384894"/>
            <a:ext cx="2519685" cy="181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444208" y="2447008"/>
            <a:ext cx="576064" cy="144073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en-US" altLang="ko-KR" sz="700" smtClean="0"/>
              <a:t>So</a:t>
            </a:r>
            <a:r>
              <a:rPr lang="ko-KR" altLang="en-US" sz="700" smtClean="0"/>
              <a:t>코드</a:t>
            </a:r>
            <a:r>
              <a:rPr lang="en-US" altLang="ko-KR" sz="700" smtClean="0"/>
              <a:t>.</a:t>
            </a:r>
            <a:r>
              <a:rPr lang="en-US" altLang="ko-KR" sz="700" err="1" smtClean="0"/>
              <a:t>json</a:t>
            </a:r>
            <a:endParaRPr lang="ko-KR" altLang="en-US" sz="700"/>
          </a:p>
        </p:txBody>
      </p:sp>
      <p:sp>
        <p:nvSpPr>
          <p:cNvPr id="17" name="TextBox 16"/>
          <p:cNvSpPr txBox="1"/>
          <p:nvPr/>
        </p:nvSpPr>
        <p:spPr>
          <a:xfrm>
            <a:off x="395536" y="1167827"/>
            <a:ext cx="1083665" cy="251795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en-US" altLang="ko-KR" sz="700"/>
              <a:t>c</a:t>
            </a:r>
            <a:r>
              <a:rPr lang="en-US" altLang="ko-KR" sz="700" smtClean="0"/>
              <a:t>om_name:</a:t>
            </a:r>
            <a:r>
              <a:rPr lang="ko-KR" altLang="en-US" sz="700" smtClean="0"/>
              <a:t>멀티</a:t>
            </a:r>
            <a:endParaRPr lang="en-US" altLang="ko-KR" sz="700" smtClean="0"/>
          </a:p>
          <a:p>
            <a:r>
              <a:rPr lang="en-US" altLang="ko-KR" sz="700" smtClean="0"/>
              <a:t>com_id :</a:t>
            </a:r>
            <a:r>
              <a:rPr lang="ko-KR" altLang="en-US" sz="700" smtClean="0"/>
              <a:t>멀티</a:t>
            </a:r>
            <a:r>
              <a:rPr lang="en-US" altLang="ko-KR" sz="700" smtClean="0"/>
              <a:t>(hidden</a:t>
            </a:r>
            <a:r>
              <a:rPr lang="ko-KR" altLang="en-US" sz="700" smtClean="0"/>
              <a:t>속성</a:t>
            </a:r>
            <a:r>
              <a:rPr lang="en-US" altLang="ko-KR" sz="700" smtClean="0"/>
              <a:t>)</a:t>
            </a:r>
            <a:endParaRPr lang="ko-KR" altLang="en-US" sz="700"/>
          </a:p>
        </p:txBody>
      </p:sp>
      <p:cxnSp>
        <p:nvCxnSpPr>
          <p:cNvPr id="3" name="직선 화살표 연결선 2"/>
          <p:cNvCxnSpPr>
            <a:endCxn id="17" idx="0"/>
          </p:cNvCxnSpPr>
          <p:nvPr/>
        </p:nvCxnSpPr>
        <p:spPr>
          <a:xfrm flipH="1">
            <a:off x="937369" y="707072"/>
            <a:ext cx="1417697" cy="46075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28301" y="1787186"/>
            <a:ext cx="576064" cy="144073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en-US" altLang="ko-KR" sz="700" smtClean="0"/>
              <a:t>com_name</a:t>
            </a:r>
            <a:endParaRPr lang="ko-KR" altLang="en-US" sz="700"/>
          </a:p>
        </p:txBody>
      </p:sp>
      <p:cxnSp>
        <p:nvCxnSpPr>
          <p:cNvPr id="22" name="직선 화살표 연결선 21"/>
          <p:cNvCxnSpPr>
            <a:endCxn id="3075" idx="1"/>
          </p:cNvCxnSpPr>
          <p:nvPr/>
        </p:nvCxnSpPr>
        <p:spPr>
          <a:xfrm>
            <a:off x="2771800" y="707073"/>
            <a:ext cx="2664296" cy="158440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18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8002092\Pictures\typ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70"/>
            <a:ext cx="6876255" cy="409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hape 49"/>
          <p:cNvPicPr preferRelativeResize="0"/>
          <p:nvPr/>
        </p:nvPicPr>
        <p:blipFill rotWithShape="1">
          <a:blip r:embed="rId3">
            <a:alphaModFix/>
          </a:blip>
          <a:srcRect l="68238" t="4713" b="92169"/>
          <a:stretch/>
        </p:blipFill>
        <p:spPr>
          <a:xfrm>
            <a:off x="5292080" y="297472"/>
            <a:ext cx="1584176" cy="1963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182888" y="2499742"/>
            <a:ext cx="432048" cy="144073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700" err="1" smtClean="0"/>
              <a:t>품군</a:t>
            </a:r>
            <a:r>
              <a:rPr lang="en-US" altLang="ko-KR" sz="700" smtClean="0"/>
              <a:t>.</a:t>
            </a:r>
            <a:r>
              <a:rPr lang="en-US" altLang="ko-KR" sz="700" err="1" smtClean="0"/>
              <a:t>json</a:t>
            </a:r>
            <a:endParaRPr lang="ko-KR" altLang="en-US" sz="700"/>
          </a:p>
        </p:txBody>
      </p:sp>
      <p:sp>
        <p:nvSpPr>
          <p:cNvPr id="6" name="TextBox 5"/>
          <p:cNvSpPr txBox="1"/>
          <p:nvPr/>
        </p:nvSpPr>
        <p:spPr>
          <a:xfrm>
            <a:off x="2720482" y="2503490"/>
            <a:ext cx="432048" cy="144073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700" smtClean="0"/>
              <a:t>품</a:t>
            </a:r>
            <a:r>
              <a:rPr lang="ko-KR" altLang="en-US" sz="700"/>
              <a:t>종</a:t>
            </a:r>
            <a:r>
              <a:rPr lang="en-US" altLang="ko-KR" sz="700" smtClean="0"/>
              <a:t>.</a:t>
            </a:r>
            <a:r>
              <a:rPr lang="en-US" altLang="ko-KR" sz="700" err="1" smtClean="0"/>
              <a:t>json</a:t>
            </a:r>
            <a:endParaRPr lang="ko-KR" altLang="en-US" sz="700"/>
          </a:p>
        </p:txBody>
      </p:sp>
      <p:sp>
        <p:nvSpPr>
          <p:cNvPr id="7" name="TextBox 6"/>
          <p:cNvSpPr txBox="1"/>
          <p:nvPr/>
        </p:nvSpPr>
        <p:spPr>
          <a:xfrm>
            <a:off x="3253504" y="2508789"/>
            <a:ext cx="454400" cy="144073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700" smtClean="0"/>
              <a:t>품목</a:t>
            </a:r>
            <a:r>
              <a:rPr lang="en-US" altLang="ko-KR" sz="700" smtClean="0"/>
              <a:t>.</a:t>
            </a:r>
            <a:r>
              <a:rPr lang="en-US" altLang="ko-KR" sz="700" err="1" smtClean="0"/>
              <a:t>json</a:t>
            </a:r>
            <a:endParaRPr lang="ko-KR" altLang="en-US" sz="700"/>
          </a:p>
        </p:txBody>
      </p:sp>
      <p:sp>
        <p:nvSpPr>
          <p:cNvPr id="8" name="TextBox 7"/>
          <p:cNvSpPr txBox="1"/>
          <p:nvPr/>
        </p:nvSpPr>
        <p:spPr>
          <a:xfrm>
            <a:off x="2003053" y="1710481"/>
            <a:ext cx="1656603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자재목록</a:t>
            </a:r>
            <a:r>
              <a:rPr lang="en-US" altLang="ko-KR" sz="800" smtClean="0"/>
              <a:t>.</a:t>
            </a:r>
            <a:r>
              <a:rPr lang="en-US" altLang="ko-KR" sz="800" err="1" smtClean="0"/>
              <a:t>json</a:t>
            </a:r>
            <a:endParaRPr lang="en-US" altLang="ko-KR" sz="800" smtClean="0"/>
          </a:p>
          <a:p>
            <a:r>
              <a:rPr lang="en-US" altLang="ko-KR" sz="800" smtClean="0"/>
              <a:t>-&gt; </a:t>
            </a:r>
            <a:r>
              <a:rPr lang="ko-KR" altLang="en-US" sz="800" smtClean="0"/>
              <a:t>품목의 </a:t>
            </a:r>
            <a:r>
              <a:rPr lang="en-US" altLang="ko-KR" sz="800" smtClean="0"/>
              <a:t>code</a:t>
            </a:r>
            <a:r>
              <a:rPr lang="ko-KR" altLang="en-US" sz="800" smtClean="0"/>
              <a:t>가 </a:t>
            </a:r>
            <a:r>
              <a:rPr lang="en-US" altLang="ko-KR" sz="800" smtClean="0"/>
              <a:t>key</a:t>
            </a:r>
            <a:r>
              <a:rPr lang="ko-KR" altLang="en-US" sz="800" smtClean="0"/>
              <a:t>값</a:t>
            </a:r>
            <a:endParaRPr lang="en-US" altLang="ko-KR" sz="80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182888" y="623786"/>
            <a:ext cx="432048" cy="144073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700" err="1" smtClean="0"/>
              <a:t>품군</a:t>
            </a:r>
            <a:r>
              <a:rPr lang="en-US" altLang="ko-KR" sz="700" smtClean="0"/>
              <a:t>.</a:t>
            </a:r>
            <a:r>
              <a:rPr lang="en-US" altLang="ko-KR" sz="700" err="1" smtClean="0"/>
              <a:t>json</a:t>
            </a:r>
            <a:endParaRPr lang="ko-KR" altLang="en-US" sz="700"/>
          </a:p>
        </p:txBody>
      </p:sp>
      <p:sp>
        <p:nvSpPr>
          <p:cNvPr id="14" name="TextBox 13"/>
          <p:cNvSpPr txBox="1"/>
          <p:nvPr/>
        </p:nvSpPr>
        <p:spPr>
          <a:xfrm>
            <a:off x="2720482" y="627534"/>
            <a:ext cx="432048" cy="144073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700" smtClean="0"/>
              <a:t>품</a:t>
            </a:r>
            <a:r>
              <a:rPr lang="ko-KR" altLang="en-US" sz="700"/>
              <a:t>종</a:t>
            </a:r>
            <a:r>
              <a:rPr lang="en-US" altLang="ko-KR" sz="700" smtClean="0"/>
              <a:t>.</a:t>
            </a:r>
            <a:r>
              <a:rPr lang="en-US" altLang="ko-KR" sz="700" err="1" smtClean="0"/>
              <a:t>json</a:t>
            </a:r>
            <a:endParaRPr lang="ko-KR" altLang="en-US" sz="700"/>
          </a:p>
        </p:txBody>
      </p:sp>
      <p:sp>
        <p:nvSpPr>
          <p:cNvPr id="15" name="TextBox 14"/>
          <p:cNvSpPr txBox="1"/>
          <p:nvPr/>
        </p:nvSpPr>
        <p:spPr>
          <a:xfrm>
            <a:off x="3253504" y="632833"/>
            <a:ext cx="454400" cy="144073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700" smtClean="0"/>
              <a:t>품목</a:t>
            </a:r>
            <a:r>
              <a:rPr lang="en-US" altLang="ko-KR" sz="700" smtClean="0"/>
              <a:t>.</a:t>
            </a:r>
            <a:r>
              <a:rPr lang="en-US" altLang="ko-KR" sz="700" err="1" smtClean="0"/>
              <a:t>json</a:t>
            </a:r>
            <a:endParaRPr lang="ko-KR" altLang="en-US" sz="700"/>
          </a:p>
        </p:txBody>
      </p:sp>
      <p:sp>
        <p:nvSpPr>
          <p:cNvPr id="16" name="TextBox 15"/>
          <p:cNvSpPr txBox="1"/>
          <p:nvPr/>
        </p:nvSpPr>
        <p:spPr>
          <a:xfrm>
            <a:off x="2213534" y="915566"/>
            <a:ext cx="1656603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Mtr_cd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879027"/>
            <a:ext cx="1656603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800"/>
              <a:t>mtr_model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31400" y="3291830"/>
            <a:ext cx="1656603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자재목록</a:t>
            </a:r>
            <a:r>
              <a:rPr lang="en-US" altLang="ko-KR" sz="800" smtClean="0"/>
              <a:t>.</a:t>
            </a:r>
            <a:r>
              <a:rPr lang="en-US" altLang="ko-KR" sz="800" err="1" smtClean="0"/>
              <a:t>json</a:t>
            </a:r>
            <a:endParaRPr lang="en-US" altLang="ko-KR" sz="800" smtClean="0"/>
          </a:p>
          <a:p>
            <a:r>
              <a:rPr lang="en-US" altLang="ko-KR" sz="800" smtClean="0"/>
              <a:t>-&gt; </a:t>
            </a:r>
            <a:r>
              <a:rPr lang="ko-KR" altLang="en-US" sz="800" smtClean="0"/>
              <a:t>품목의 </a:t>
            </a:r>
            <a:r>
              <a:rPr lang="en-US" altLang="ko-KR" sz="800" smtClean="0"/>
              <a:t>code</a:t>
            </a:r>
            <a:r>
              <a:rPr lang="ko-KR" altLang="en-US" sz="800" smtClean="0"/>
              <a:t>가 </a:t>
            </a:r>
            <a:r>
              <a:rPr lang="en-US" altLang="ko-KR" sz="800" smtClean="0"/>
              <a:t>key</a:t>
            </a:r>
            <a:r>
              <a:rPr lang="ko-KR" altLang="en-US" sz="800" smtClean="0"/>
              <a:t>값</a:t>
            </a:r>
            <a:endParaRPr lang="en-US" altLang="ko-KR" sz="800" smtClean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5364088" y="403941"/>
            <a:ext cx="1008112" cy="9436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5724128" y="395665"/>
            <a:ext cx="864096" cy="9519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18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8002092\Pictures\typ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29"/>
            <a:ext cx="7092280" cy="422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hape 49"/>
          <p:cNvPicPr preferRelativeResize="0"/>
          <p:nvPr/>
        </p:nvPicPr>
        <p:blipFill rotWithShape="1">
          <a:blip r:embed="rId3">
            <a:alphaModFix/>
          </a:blip>
          <a:srcRect l="68238" t="4713" b="92169"/>
          <a:stretch/>
        </p:blipFill>
        <p:spPr>
          <a:xfrm>
            <a:off x="5508104" y="284046"/>
            <a:ext cx="1584176" cy="1963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475656" y="1059582"/>
            <a:ext cx="5544616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필요없음</a:t>
            </a:r>
            <a:endParaRPr lang="en-US" altLang="ko-KR" sz="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719798" y="819506"/>
            <a:ext cx="1196018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공사승인일</a:t>
            </a:r>
            <a:r>
              <a:rPr lang="en-US" altLang="ko-KR" sz="800"/>
              <a:t>:out_date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6526" y="795784"/>
            <a:ext cx="1475593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발주메일발송일</a:t>
            </a:r>
            <a:r>
              <a:rPr lang="en-US" altLang="ko-KR" sz="800"/>
              <a:t>:input_date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5936" y="600509"/>
            <a:ext cx="648072" cy="17805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공사업체</a:t>
            </a:r>
            <a:endParaRPr lang="en-US" altLang="ko-KR" sz="800" smtClean="0"/>
          </a:p>
        </p:txBody>
      </p:sp>
      <p:sp>
        <p:nvSpPr>
          <p:cNvPr id="9" name="TextBox 8"/>
          <p:cNvSpPr txBox="1"/>
          <p:nvPr/>
        </p:nvSpPr>
        <p:spPr>
          <a:xfrm>
            <a:off x="1499922" y="1491630"/>
            <a:ext cx="720079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공사현황</a:t>
            </a:r>
            <a:endParaRPr lang="en-US" altLang="ko-KR" sz="800" smtClean="0"/>
          </a:p>
        </p:txBody>
      </p:sp>
      <p:sp>
        <p:nvSpPr>
          <p:cNvPr id="10" name="TextBox 9"/>
          <p:cNvSpPr txBox="1"/>
          <p:nvPr/>
        </p:nvSpPr>
        <p:spPr>
          <a:xfrm>
            <a:off x="1471836" y="2571750"/>
            <a:ext cx="720079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자재현황</a:t>
            </a:r>
            <a:endParaRPr lang="en-US" altLang="ko-KR" sz="800" smtClean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5724128" y="1561655"/>
            <a:ext cx="360040" cy="3620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6084168" y="1561655"/>
            <a:ext cx="432048" cy="3620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61651" y="1862114"/>
            <a:ext cx="1296144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공사현황 내역 </a:t>
            </a:r>
            <a:r>
              <a:rPr lang="en-US" altLang="ko-KR" sz="800" smtClean="0"/>
              <a:t>Dialog </a:t>
            </a:r>
            <a:r>
              <a:rPr lang="ko-KR" altLang="en-US" sz="800" smtClean="0"/>
              <a:t>창</a:t>
            </a:r>
            <a:endParaRPr lang="en-US" altLang="ko-KR" sz="80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707703" y="1611576"/>
            <a:ext cx="1676874" cy="1113570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700" smtClean="0"/>
              <a:t>설계</a:t>
            </a:r>
            <a:r>
              <a:rPr lang="ko-KR" altLang="en-US" sz="700"/>
              <a:t>서</a:t>
            </a:r>
            <a:r>
              <a:rPr lang="en-US" altLang="ko-KR" sz="700" smtClean="0"/>
              <a:t>.</a:t>
            </a:r>
            <a:r>
              <a:rPr lang="en-US" altLang="ko-KR" sz="700" err="1" smtClean="0"/>
              <a:t>json</a:t>
            </a:r>
            <a:endParaRPr lang="en-US" altLang="ko-KR" sz="700" smtClean="0"/>
          </a:p>
          <a:p>
            <a:r>
              <a:rPr lang="en-US" altLang="ko-KR" sz="700" err="1" smtClean="0"/>
              <a:t>com_id:so</a:t>
            </a:r>
            <a:r>
              <a:rPr lang="ko-KR" altLang="en-US" sz="700" smtClean="0"/>
              <a:t>코드</a:t>
            </a:r>
            <a:endParaRPr lang="en-US" altLang="ko-KR" sz="700" smtClean="0"/>
          </a:p>
          <a:p>
            <a:r>
              <a:rPr lang="en-US" altLang="ko-KR" sz="700" err="1" smtClean="0"/>
              <a:t>Spec_gbn</a:t>
            </a:r>
            <a:r>
              <a:rPr lang="en-US" altLang="ko-KR" sz="700" smtClean="0"/>
              <a:t>:</a:t>
            </a:r>
            <a:r>
              <a:rPr lang="ko-KR" altLang="en-US" sz="700" smtClean="0"/>
              <a:t>공사코드</a:t>
            </a:r>
            <a:endParaRPr lang="en-US" altLang="ko-KR" sz="700" smtClean="0"/>
          </a:p>
          <a:p>
            <a:r>
              <a:rPr lang="en-US" altLang="ko-KR" sz="700" err="1" smtClean="0"/>
              <a:t>Proc_st</a:t>
            </a:r>
            <a:r>
              <a:rPr lang="en-US" altLang="ko-KR" sz="700" smtClean="0"/>
              <a:t>:</a:t>
            </a:r>
            <a:r>
              <a:rPr lang="ko-KR" altLang="en-US" sz="700" smtClean="0"/>
              <a:t>진행상태</a:t>
            </a:r>
            <a:endParaRPr lang="en-US" altLang="ko-KR" sz="700" smtClean="0"/>
          </a:p>
          <a:p>
            <a:r>
              <a:rPr lang="en-US" altLang="ko-KR" sz="700" err="1" smtClean="0"/>
              <a:t>Input_date</a:t>
            </a:r>
            <a:r>
              <a:rPr lang="en-US" altLang="ko-KR" sz="700" smtClean="0"/>
              <a:t>:</a:t>
            </a:r>
            <a:r>
              <a:rPr lang="ko-KR" altLang="en-US" sz="700" smtClean="0"/>
              <a:t>발주메일발송일</a:t>
            </a:r>
            <a:endParaRPr lang="en-US" altLang="ko-KR" sz="700" smtClean="0"/>
          </a:p>
          <a:p>
            <a:r>
              <a:rPr lang="en-US" altLang="ko-KR" sz="700" smtClean="0"/>
              <a:t>Out_date:</a:t>
            </a:r>
            <a:r>
              <a:rPr lang="ko-KR" altLang="en-US" sz="700" smtClean="0"/>
              <a:t>공사승인일</a:t>
            </a:r>
            <a:endParaRPr lang="en-US" altLang="ko-KR" sz="700" smtClean="0"/>
          </a:p>
          <a:p>
            <a:r>
              <a:rPr lang="en-US" altLang="ko-KR" sz="700" err="1" smtClean="0"/>
              <a:t>Spec_cd</a:t>
            </a:r>
            <a:r>
              <a:rPr lang="en-US" altLang="ko-KR" sz="700" smtClean="0"/>
              <a:t>:</a:t>
            </a:r>
            <a:r>
              <a:rPr lang="ko-KR" altLang="en-US" sz="700" smtClean="0"/>
              <a:t>설계서코드</a:t>
            </a:r>
            <a:endParaRPr lang="en-US" altLang="ko-KR" sz="700" smtClean="0"/>
          </a:p>
          <a:p>
            <a:r>
              <a:rPr lang="en-US" altLang="ko-KR" sz="700" smtClean="0"/>
              <a:t>wrk_ttl:</a:t>
            </a:r>
            <a:r>
              <a:rPr lang="ko-KR" altLang="en-US" sz="700" smtClean="0"/>
              <a:t>설계서명</a:t>
            </a:r>
            <a:endParaRPr lang="en-US" altLang="ko-KR" sz="700" smtClean="0"/>
          </a:p>
          <a:p>
            <a:endParaRPr lang="en-US" altLang="ko-KR" sz="700"/>
          </a:p>
          <a:p>
            <a:r>
              <a:rPr lang="ko-KR" altLang="en-US" sz="700" smtClean="0"/>
              <a:t>더블 클릭시 자재현황에 리스트 출력</a:t>
            </a:r>
            <a:endParaRPr lang="en-US" altLang="ko-KR" sz="70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9923" y="2931790"/>
            <a:ext cx="1656603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자재목록</a:t>
            </a:r>
            <a:r>
              <a:rPr lang="en-US" altLang="ko-KR" sz="800" smtClean="0"/>
              <a:t>.json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5652120" y="382239"/>
            <a:ext cx="2016224" cy="8927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6012160" y="382239"/>
            <a:ext cx="1656184" cy="8469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36296" y="1167304"/>
            <a:ext cx="1296144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삭제 혹은 비활성화</a:t>
            </a:r>
            <a:endParaRPr lang="en-US" altLang="ko-KR" sz="800" smtClean="0"/>
          </a:p>
        </p:txBody>
      </p:sp>
    </p:spTree>
    <p:extLst>
      <p:ext uri="{BB962C8B-B14F-4D97-AF65-F5344CB8AC3E}">
        <p14:creationId xmlns:p14="http://schemas.microsoft.com/office/powerpoint/2010/main" val="104418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8002092\Pictures\type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41234" cy="43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Shape 49"/>
          <p:cNvPicPr preferRelativeResize="0"/>
          <p:nvPr/>
        </p:nvPicPr>
        <p:blipFill rotWithShape="1">
          <a:blip r:embed="rId3">
            <a:alphaModFix/>
          </a:blip>
          <a:srcRect l="68238" t="4713" b="92169"/>
          <a:stretch/>
        </p:blipFill>
        <p:spPr>
          <a:xfrm>
            <a:off x="5753094" y="305748"/>
            <a:ext cx="1584176" cy="1963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601198" y="671424"/>
            <a:ext cx="654617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5042" y="952721"/>
            <a:ext cx="654617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자산원장구분</a:t>
            </a:r>
            <a:endParaRPr lang="en-US" altLang="ko-KR" sz="800" smtClean="0"/>
          </a:p>
        </p:txBody>
      </p:sp>
      <p:sp>
        <p:nvSpPr>
          <p:cNvPr id="8" name="TextBox 7"/>
          <p:cNvSpPr txBox="1"/>
          <p:nvPr/>
        </p:nvSpPr>
        <p:spPr>
          <a:xfrm>
            <a:off x="3074090" y="664109"/>
            <a:ext cx="654617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자산번</a:t>
            </a:r>
            <a:r>
              <a:rPr lang="ko-KR" altLang="en-US" sz="800"/>
              <a:t>호</a:t>
            </a:r>
            <a:endParaRPr lang="en-US" altLang="ko-KR" sz="800" smtClean="0"/>
          </a:p>
        </p:txBody>
      </p:sp>
      <p:sp>
        <p:nvSpPr>
          <p:cNvPr id="9" name="TextBox 8"/>
          <p:cNvSpPr txBox="1"/>
          <p:nvPr/>
        </p:nvSpPr>
        <p:spPr>
          <a:xfrm>
            <a:off x="3074090" y="959456"/>
            <a:ext cx="654617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자산원장등록여부</a:t>
            </a:r>
            <a:endParaRPr lang="en-US" altLang="ko-KR" sz="80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50825" y="958894"/>
            <a:ext cx="654617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취득일</a:t>
            </a:r>
            <a:endParaRPr lang="en-US" altLang="ko-KR" sz="80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550825" y="678177"/>
            <a:ext cx="654617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자산명</a:t>
            </a:r>
            <a:endParaRPr lang="en-US" altLang="ko-KR" sz="80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339752" y="958894"/>
            <a:ext cx="654617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code</a:t>
            </a:r>
            <a:r>
              <a:rPr lang="en-US" altLang="ko-KR" sz="600"/>
              <a:t>:"I,M" value:"</a:t>
            </a:r>
            <a:r>
              <a:rPr lang="ko-KR" altLang="en-US" sz="600"/>
              <a:t>전체</a:t>
            </a:r>
            <a:r>
              <a:rPr lang="en-US" altLang="ko-KR" sz="600"/>
              <a:t>"</a:t>
            </a:r>
          </a:p>
          <a:p>
            <a:r>
              <a:rPr lang="en-US" altLang="ko-KR" sz="600" smtClean="0"/>
              <a:t>code</a:t>
            </a:r>
            <a:r>
              <a:rPr lang="en-US" altLang="ko-KR" sz="600"/>
              <a:t>:"I"   value:"IMS</a:t>
            </a:r>
            <a:r>
              <a:rPr lang="ko-KR" altLang="en-US" sz="600"/>
              <a:t>등록</a:t>
            </a:r>
            <a:r>
              <a:rPr lang="en-US" altLang="ko-KR" sz="600"/>
              <a:t>"</a:t>
            </a:r>
          </a:p>
          <a:p>
            <a:r>
              <a:rPr lang="en-US" altLang="ko-KR" sz="600" smtClean="0"/>
              <a:t>code</a:t>
            </a:r>
            <a:r>
              <a:rPr lang="en-US" altLang="ko-KR" sz="600"/>
              <a:t>:"M"   value:"</a:t>
            </a:r>
            <a:r>
              <a:rPr lang="ko-KR" altLang="en-US" sz="600"/>
              <a:t>인수</a:t>
            </a:r>
            <a:r>
              <a:rPr lang="en-US" altLang="ko-KR" sz="600"/>
              <a:t>/</a:t>
            </a:r>
            <a:r>
              <a:rPr lang="ko-KR" altLang="en-US" sz="600"/>
              <a:t>기증</a:t>
            </a:r>
            <a:r>
              <a:rPr lang="en-US" altLang="ko-KR" sz="600"/>
              <a:t>/</a:t>
            </a:r>
            <a:r>
              <a:rPr lang="ko-KR" altLang="en-US" sz="600"/>
              <a:t>등록</a:t>
            </a:r>
            <a:r>
              <a:rPr lang="en-US" altLang="ko-KR" sz="600"/>
              <a:t>"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51920" y="960751"/>
            <a:ext cx="654617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code:“0,1" </a:t>
            </a:r>
            <a:r>
              <a:rPr lang="en-US" altLang="ko-KR" sz="600"/>
              <a:t>value:"</a:t>
            </a:r>
            <a:r>
              <a:rPr lang="ko-KR" altLang="en-US" sz="600"/>
              <a:t>전체</a:t>
            </a:r>
            <a:r>
              <a:rPr lang="en-US" altLang="ko-KR" sz="600"/>
              <a:t>"</a:t>
            </a:r>
          </a:p>
          <a:p>
            <a:r>
              <a:rPr lang="en-US" altLang="ko-KR" sz="600" smtClean="0"/>
              <a:t>code:“1"   </a:t>
            </a:r>
            <a:r>
              <a:rPr lang="en-US" altLang="ko-KR" sz="600"/>
              <a:t>value</a:t>
            </a:r>
            <a:r>
              <a:rPr lang="en-US" altLang="ko-KR" sz="600" smtClean="0"/>
              <a:t>:"</a:t>
            </a:r>
            <a:r>
              <a:rPr lang="ko-KR" altLang="en-US" sz="600"/>
              <a:t>등록완료</a:t>
            </a:r>
            <a:r>
              <a:rPr lang="en-US" altLang="ko-KR" sz="600" smtClean="0"/>
              <a:t>"</a:t>
            </a:r>
            <a:endParaRPr lang="en-US" altLang="ko-KR" sz="600"/>
          </a:p>
          <a:p>
            <a:r>
              <a:rPr lang="en-US" altLang="ko-KR" sz="600" smtClean="0"/>
              <a:t>code:“0"   </a:t>
            </a:r>
            <a:r>
              <a:rPr lang="en-US" altLang="ko-KR" sz="600"/>
              <a:t>value</a:t>
            </a:r>
            <a:r>
              <a:rPr lang="en-US" altLang="ko-KR" sz="600" smtClean="0"/>
              <a:t>:"</a:t>
            </a:r>
            <a:r>
              <a:rPr lang="ko-KR" altLang="en-US" sz="600"/>
              <a:t>미등록</a:t>
            </a:r>
            <a:r>
              <a:rPr lang="en-US" altLang="ko-KR" sz="600" smtClean="0"/>
              <a:t>"</a:t>
            </a:r>
            <a:endParaRPr lang="en-US" altLang="ko-KR" sz="600"/>
          </a:p>
        </p:txBody>
      </p:sp>
      <p:sp>
        <p:nvSpPr>
          <p:cNvPr id="14" name="TextBox 13"/>
          <p:cNvSpPr txBox="1"/>
          <p:nvPr/>
        </p:nvSpPr>
        <p:spPr>
          <a:xfrm>
            <a:off x="3779912" y="664109"/>
            <a:ext cx="654617" cy="1846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Assets_no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92080" y="671424"/>
            <a:ext cx="654617" cy="1846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Assets_name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980" y="1287328"/>
            <a:ext cx="2519685" cy="181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95536" y="1167827"/>
            <a:ext cx="1083665" cy="251795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en-US" altLang="ko-KR" sz="700"/>
              <a:t>c</a:t>
            </a:r>
            <a:r>
              <a:rPr lang="en-US" altLang="ko-KR" sz="700" smtClean="0"/>
              <a:t>om_name:</a:t>
            </a:r>
            <a:r>
              <a:rPr lang="ko-KR" altLang="en-US" sz="700" smtClean="0"/>
              <a:t>멀티</a:t>
            </a:r>
            <a:endParaRPr lang="en-US" altLang="ko-KR" sz="700" smtClean="0"/>
          </a:p>
          <a:p>
            <a:r>
              <a:rPr lang="en-US" altLang="ko-KR" sz="700" smtClean="0"/>
              <a:t>com_id :</a:t>
            </a:r>
            <a:r>
              <a:rPr lang="ko-KR" altLang="en-US" sz="700" smtClean="0"/>
              <a:t>멀티</a:t>
            </a:r>
            <a:r>
              <a:rPr lang="en-US" altLang="ko-KR" sz="700" smtClean="0"/>
              <a:t>(hidden</a:t>
            </a:r>
            <a:r>
              <a:rPr lang="ko-KR" altLang="en-US" sz="700" smtClean="0"/>
              <a:t>속성</a:t>
            </a:r>
            <a:r>
              <a:rPr lang="en-US" altLang="ko-KR" sz="700" smtClean="0"/>
              <a:t>)</a:t>
            </a:r>
            <a:endParaRPr lang="ko-KR" altLang="en-US" sz="700"/>
          </a:p>
        </p:txBody>
      </p:sp>
      <p:cxnSp>
        <p:nvCxnSpPr>
          <p:cNvPr id="18" name="직선 화살표 연결선 17"/>
          <p:cNvCxnSpPr>
            <a:endCxn id="17" idx="0"/>
          </p:cNvCxnSpPr>
          <p:nvPr/>
        </p:nvCxnSpPr>
        <p:spPr>
          <a:xfrm flipH="1">
            <a:off x="937369" y="707073"/>
            <a:ext cx="1546399" cy="46075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14185" y="1689620"/>
            <a:ext cx="576064" cy="144073"/>
          </a:xfrm>
          <a:prstGeom prst="rect">
            <a:avLst/>
          </a:prstGeom>
          <a:solidFill>
            <a:schemeClr val="accent1"/>
          </a:solidFill>
        </p:spPr>
        <p:txBody>
          <a:bodyPr wrap="square" lIns="18000" tIns="18000" rIns="18000" bIns="18000" rtlCol="0">
            <a:spAutoFit/>
          </a:bodyPr>
          <a:lstStyle/>
          <a:p>
            <a:r>
              <a:rPr lang="en-US" altLang="ko-KR" sz="700" smtClean="0"/>
              <a:t>com_name</a:t>
            </a:r>
            <a:endParaRPr lang="ko-KR" altLang="en-US" sz="700"/>
          </a:p>
        </p:txBody>
      </p:sp>
      <p:cxnSp>
        <p:nvCxnSpPr>
          <p:cNvPr id="20" name="직선 화살표 연결선 19"/>
          <p:cNvCxnSpPr>
            <a:endCxn id="16" idx="1"/>
          </p:cNvCxnSpPr>
          <p:nvPr/>
        </p:nvCxnSpPr>
        <p:spPr>
          <a:xfrm>
            <a:off x="2483768" y="886868"/>
            <a:ext cx="4938212" cy="130704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44795" y="1839403"/>
            <a:ext cx="1459053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자산</a:t>
            </a:r>
            <a:r>
              <a:rPr lang="en-US" altLang="ko-KR" sz="800" smtClean="0"/>
              <a:t>mast.json</a:t>
            </a:r>
          </a:p>
          <a:p>
            <a:endParaRPr lang="en-US" altLang="ko-KR" sz="800" smtClean="0"/>
          </a:p>
          <a:p>
            <a:r>
              <a:rPr lang="ko-KR" altLang="en-US" sz="800" smtClean="0"/>
              <a:t>클릭시 </a:t>
            </a:r>
            <a:r>
              <a:rPr lang="en-US" altLang="ko-KR" sz="800" smtClean="0"/>
              <a:t>-&gt;</a:t>
            </a:r>
            <a:r>
              <a:rPr lang="ko-KR" altLang="en-US" sz="800" smtClean="0"/>
              <a:t> </a:t>
            </a:r>
            <a:r>
              <a:rPr lang="en-US" altLang="ko-KR" sz="800" smtClean="0"/>
              <a:t>Com_id,assets_no </a:t>
            </a:r>
            <a:r>
              <a:rPr lang="ko-KR" altLang="en-US" sz="800" smtClean="0"/>
              <a:t>값으로 자산 </a:t>
            </a:r>
            <a:r>
              <a:rPr lang="en-US" altLang="ko-KR" sz="800" smtClean="0"/>
              <a:t>dtl.json </a:t>
            </a:r>
            <a:r>
              <a:rPr lang="ko-KR" altLang="en-US" sz="800" smtClean="0"/>
              <a:t>조회</a:t>
            </a:r>
            <a:endParaRPr lang="en-US" altLang="ko-KR" sz="800"/>
          </a:p>
        </p:txBody>
      </p:sp>
      <p:sp>
        <p:nvSpPr>
          <p:cNvPr id="25" name="TextBox 24"/>
          <p:cNvSpPr txBox="1"/>
          <p:nvPr/>
        </p:nvSpPr>
        <p:spPr>
          <a:xfrm>
            <a:off x="4551309" y="1709143"/>
            <a:ext cx="1656603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자산</a:t>
            </a:r>
            <a:r>
              <a:rPr lang="en-US" altLang="ko-KR" sz="800" smtClean="0"/>
              <a:t>dtl.json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33247" y="2746558"/>
            <a:ext cx="1695460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800"/>
              <a:t>자산</a:t>
            </a:r>
            <a:r>
              <a:rPr lang="en-US" altLang="ko-KR" sz="800" smtClean="0"/>
              <a:t>dtl.json </a:t>
            </a:r>
            <a:r>
              <a:rPr lang="ko-KR" altLang="en-US" sz="800" smtClean="0"/>
              <a:t>클릭시 랜덤 값</a:t>
            </a:r>
            <a:endParaRPr lang="en-US" altLang="ko-KR" sz="800" smtClean="0"/>
          </a:p>
          <a:p>
            <a:r>
              <a:rPr lang="ko-KR" altLang="en-US" sz="800" smtClean="0"/>
              <a:t>국사추가시 </a:t>
            </a:r>
            <a:r>
              <a:rPr lang="en-US" altLang="ko-KR" sz="800" smtClean="0"/>
              <a:t>row</a:t>
            </a:r>
            <a:r>
              <a:rPr lang="ko-KR" altLang="en-US" sz="800" smtClean="0"/>
              <a:t>추가</a:t>
            </a:r>
            <a:endParaRPr lang="en-US" altLang="ko-KR" sz="800" smtClean="0"/>
          </a:p>
          <a:p>
            <a:r>
              <a:rPr lang="ko-KR" altLang="en-US" sz="800" smtClean="0"/>
              <a:t>국사삭제시 </a:t>
            </a:r>
            <a:r>
              <a:rPr lang="en-US" altLang="ko-KR" sz="800" smtClean="0"/>
              <a:t>row</a:t>
            </a:r>
            <a:r>
              <a:rPr lang="ko-KR" altLang="en-US" sz="800" smtClean="0"/>
              <a:t>삭제</a:t>
            </a:r>
            <a:endParaRPr lang="en-US" altLang="ko-KR" sz="800" smtClean="0"/>
          </a:p>
          <a:p>
            <a:r>
              <a:rPr lang="ko-KR" altLang="en-US" sz="800" smtClean="0"/>
              <a:t>나머지 버튼은  </a:t>
            </a:r>
            <a:r>
              <a:rPr lang="en-US" altLang="ko-KR" sz="800" smtClean="0"/>
              <a:t>disable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104418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8002092\Pictures\type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9" y="32356"/>
            <a:ext cx="7248303" cy="44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hape 49"/>
          <p:cNvPicPr preferRelativeResize="0"/>
          <p:nvPr/>
        </p:nvPicPr>
        <p:blipFill rotWithShape="1">
          <a:blip r:embed="rId3">
            <a:alphaModFix/>
          </a:blip>
          <a:srcRect l="68238" t="4713" b="92169"/>
          <a:stretch/>
        </p:blipFill>
        <p:spPr>
          <a:xfrm>
            <a:off x="5693500" y="339502"/>
            <a:ext cx="1584176" cy="1963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880976" y="2139702"/>
            <a:ext cx="2555119" cy="2154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동일한 내역으로 생성할 필요 없을 듯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41377119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579</Words>
  <Application>Microsoft Office PowerPoint</Application>
  <PresentationFormat>화면 슬라이드 쇼(16:9)</PresentationFormat>
  <Paragraphs>143</Paragraphs>
  <Slides>11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simple-dark</vt:lpstr>
      <vt:lpstr>-. 화면별 분할 구분</vt:lpstr>
      <vt:lpstr>-. 화면내 Action 순서</vt:lpstr>
      <vt:lpstr>-. VOLTUI 기본 구조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-. 화면별 분할 구분</dc:title>
  <dc:creator>8002092</dc:creator>
  <cp:lastModifiedBy>8002092</cp:lastModifiedBy>
  <cp:revision>15</cp:revision>
  <dcterms:modified xsi:type="dcterms:W3CDTF">2015-01-15T10:17:14Z</dcterms:modified>
</cp:coreProperties>
</file>