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66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A7B2EB6B-DD42-4D86-88B3-630E83A50CEC}" type="datetimeFigureOut">
              <a:rPr lang="ru-RU" smtClean="0"/>
              <a:t>19.12.2019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391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3439682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114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7436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6056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3832913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521431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185240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55299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7B2EB6B-DD42-4D86-88B3-630E83A50CEC}" type="datetimeFigureOut">
              <a:rPr lang="ru-RU" smtClean="0"/>
              <a:t>19.12.2019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26573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7B2EB6B-DD42-4D86-88B3-630E83A50CEC}" type="datetimeFigureOut">
              <a:rPr lang="ru-RU" smtClean="0"/>
              <a:t>19.12.2019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37397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7B2EB6B-DD42-4D86-88B3-630E83A50CEC}" type="datetimeFigureOut">
              <a:rPr lang="ru-RU" smtClean="0"/>
              <a:t>19.12.2019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125863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B2EB6B-DD42-4D86-88B3-630E83A50CEC}" type="datetimeFigureOut">
              <a:rPr lang="ru-RU" smtClean="0"/>
              <a:t>19.12.2019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81358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2EB6B-DD42-4D86-88B3-630E83A50CEC}" type="datetimeFigureOut">
              <a:rPr lang="ru-RU" smtClean="0"/>
              <a:t>19.12.2019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178183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7B2EB6B-DD42-4D86-88B3-630E83A50CEC}" type="datetimeFigureOut">
              <a:rPr lang="ru-RU" smtClean="0"/>
              <a:t>19.12.2019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56537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7B2EB6B-DD42-4D86-88B3-630E83A50CEC}" type="datetimeFigureOut">
              <a:rPr lang="ru-RU" smtClean="0"/>
              <a:t>19.12.2019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12CA960-F358-45DE-8EC6-4A5D108EE0F8}" type="slidenum">
              <a:rPr lang="ru-RU" smtClean="0"/>
              <a:t>‹#›</a:t>
            </a:fld>
            <a:endParaRPr lang="ru-RU"/>
          </a:p>
        </p:txBody>
      </p:sp>
    </p:spTree>
    <p:extLst>
      <p:ext uri="{BB962C8B-B14F-4D97-AF65-F5344CB8AC3E}">
        <p14:creationId xmlns:p14="http://schemas.microsoft.com/office/powerpoint/2010/main" val="14292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7B2EB6B-DD42-4D86-88B3-630E83A50CEC}" type="datetimeFigureOut">
              <a:rPr lang="ru-RU" smtClean="0"/>
              <a:t>19.12.2019</a:t>
            </a:fld>
            <a:endParaRPr lang="ru-R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12CA960-F358-45DE-8EC6-4A5D108EE0F8}" type="slidenum">
              <a:rPr lang="ru-RU" smtClean="0"/>
              <a:t>‹#›</a:t>
            </a:fld>
            <a:endParaRPr lang="ru-RU"/>
          </a:p>
        </p:txBody>
      </p:sp>
    </p:spTree>
    <p:extLst>
      <p:ext uri="{BB962C8B-B14F-4D97-AF65-F5344CB8AC3E}">
        <p14:creationId xmlns:p14="http://schemas.microsoft.com/office/powerpoint/2010/main" val="10455349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61257"/>
            <a:ext cx="9144000" cy="958352"/>
          </a:xfrm>
        </p:spPr>
        <p:txBody>
          <a:bodyPr>
            <a:normAutofit/>
          </a:bodyPr>
          <a:lstStyle/>
          <a:p>
            <a:pPr algn="ctr"/>
            <a:r>
              <a:rPr lang="en-US" dirty="0" smtClean="0"/>
              <a:t>Introduction</a:t>
            </a:r>
            <a:endParaRPr lang="ru-RU" dirty="0"/>
          </a:p>
        </p:txBody>
      </p:sp>
      <p:sp>
        <p:nvSpPr>
          <p:cNvPr id="3" name="Подзаголовок 2"/>
          <p:cNvSpPr>
            <a:spLocks noGrp="1"/>
          </p:cNvSpPr>
          <p:nvPr>
            <p:ph type="subTitle" idx="1"/>
          </p:nvPr>
        </p:nvSpPr>
        <p:spPr>
          <a:xfrm>
            <a:off x="1463040" y="1973534"/>
            <a:ext cx="9144000" cy="3896043"/>
          </a:xfrm>
        </p:spPr>
        <p:txBody>
          <a:bodyPr>
            <a:normAutofit lnSpcReduction="10000"/>
          </a:bodyPr>
          <a:lstStyle/>
          <a:p>
            <a:pPr algn="just"/>
            <a:r>
              <a:rPr lang="en-US" b="1" dirty="0" smtClean="0">
                <a:solidFill>
                  <a:schemeClr val="accent1">
                    <a:lumMod val="75000"/>
                  </a:schemeClr>
                </a:solidFill>
              </a:rPr>
              <a:t>The </a:t>
            </a:r>
            <a:r>
              <a:rPr lang="en-US" b="1" dirty="0">
                <a:solidFill>
                  <a:schemeClr val="accent1">
                    <a:lumMod val="75000"/>
                  </a:schemeClr>
                </a:solidFill>
              </a:rPr>
              <a:t>development of technology, high-speed modes of transport in the 21st century makes it possible not to live permanently in one city and travel often. People travel, learn new cultures, move to other countries. In a trip, the similarity of his home with his places of residence does not matter for a person. However, if a person is going to move to another city or another country, it is very important that the area in which he lives is similar to the area from which he moved (especially if it is a long business trip). You can segment various places in the neighborhood according to the category of the object, and then group neighborhoods that include similar view of the surroundings. In this project, areas similar to each other in the cities of New York and Toronto will be found.</a:t>
            </a:r>
            <a:endParaRPr lang="ru-RU" b="1" dirty="0">
              <a:solidFill>
                <a:schemeClr val="accent1">
                  <a:lumMod val="75000"/>
                </a:schemeClr>
              </a:solidFill>
            </a:endParaRPr>
          </a:p>
          <a:p>
            <a:endParaRPr lang="ru-RU" dirty="0"/>
          </a:p>
        </p:txBody>
      </p:sp>
    </p:spTree>
    <p:extLst>
      <p:ext uri="{BB962C8B-B14F-4D97-AF65-F5344CB8AC3E}">
        <p14:creationId xmlns:p14="http://schemas.microsoft.com/office/powerpoint/2010/main" val="269678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364967" y="905691"/>
            <a:ext cx="3844245" cy="740229"/>
          </a:xfrm>
        </p:spPr>
        <p:txBody>
          <a:bodyPr>
            <a:normAutofit fontScale="90000"/>
          </a:bodyPr>
          <a:lstStyle/>
          <a:p>
            <a:pPr algn="ctr"/>
            <a:r>
              <a:rPr lang="en-US" dirty="0"/>
              <a:t>Problem</a:t>
            </a:r>
            <a:r>
              <a:rPr lang="ru-RU" dirty="0"/>
              <a:t/>
            </a:r>
            <a:br>
              <a:rPr lang="ru-RU" dirty="0"/>
            </a:br>
            <a:endParaRPr lang="ru-RU" dirty="0"/>
          </a:p>
        </p:txBody>
      </p:sp>
      <p:sp>
        <p:nvSpPr>
          <p:cNvPr id="3" name="Подзаголовок 2"/>
          <p:cNvSpPr>
            <a:spLocks noGrp="1"/>
          </p:cNvSpPr>
          <p:nvPr>
            <p:ph type="subTitle" idx="1"/>
          </p:nvPr>
        </p:nvSpPr>
        <p:spPr>
          <a:xfrm>
            <a:off x="170407" y="1091958"/>
            <a:ext cx="8616542" cy="2313093"/>
          </a:xfrm>
        </p:spPr>
        <p:txBody>
          <a:bodyPr>
            <a:normAutofit fontScale="92500" lnSpcReduction="20000"/>
          </a:bodyPr>
          <a:lstStyle/>
          <a:p>
            <a:pPr algn="just"/>
            <a:r>
              <a:rPr lang="en-US" sz="3600" dirty="0" smtClean="0"/>
              <a:t>Finding </a:t>
            </a:r>
            <a:r>
              <a:rPr lang="en-US" sz="3600" dirty="0"/>
              <a:t>identical neighborhoods in different cities to help ensure quick adaptation to neighborhood to make a decision choosing an area that is far away but still feels at home.</a:t>
            </a:r>
            <a:endParaRPr lang="ru-RU" sz="3600" dirty="0"/>
          </a:p>
          <a:p>
            <a:endParaRPr lang="ru-RU" dirty="0"/>
          </a:p>
        </p:txBody>
      </p:sp>
    </p:spTree>
    <p:extLst>
      <p:ext uri="{BB962C8B-B14F-4D97-AF65-F5344CB8AC3E}">
        <p14:creationId xmlns:p14="http://schemas.microsoft.com/office/powerpoint/2010/main" val="425902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16178" y="389829"/>
            <a:ext cx="5498874" cy="1177835"/>
          </a:xfrm>
        </p:spPr>
        <p:txBody>
          <a:bodyPr>
            <a:normAutofit fontScale="90000"/>
          </a:bodyPr>
          <a:lstStyle/>
          <a:p>
            <a:r>
              <a:rPr lang="en-US" dirty="0"/>
              <a:t>Data Sources</a:t>
            </a:r>
            <a:r>
              <a:rPr lang="ru-RU" dirty="0"/>
              <a:t/>
            </a:r>
            <a:br>
              <a:rPr lang="ru-RU" dirty="0"/>
            </a:br>
            <a:endParaRPr lang="ru-RU" dirty="0"/>
          </a:p>
        </p:txBody>
      </p:sp>
      <p:sp>
        <p:nvSpPr>
          <p:cNvPr id="3" name="Подзаголовок 2"/>
          <p:cNvSpPr>
            <a:spLocks noGrp="1"/>
          </p:cNvSpPr>
          <p:nvPr>
            <p:ph type="subTitle" idx="1"/>
          </p:nvPr>
        </p:nvSpPr>
        <p:spPr>
          <a:xfrm>
            <a:off x="233249" y="978747"/>
            <a:ext cx="8231482" cy="3366830"/>
          </a:xfrm>
        </p:spPr>
        <p:txBody>
          <a:bodyPr>
            <a:normAutofit fontScale="92500" lnSpcReduction="20000"/>
          </a:bodyPr>
          <a:lstStyle/>
          <a:p>
            <a:r>
              <a:rPr lang="en-US" sz="3600" b="1" dirty="0"/>
              <a:t>In the project used datasets: New York’s different neighborhoods and their respective geometric coordinates, Toronto’s different borough and their respective postcodes. Links for datasets:</a:t>
            </a:r>
            <a:endParaRPr lang="ru-RU" sz="3600" b="1" dirty="0"/>
          </a:p>
          <a:p>
            <a:r>
              <a:rPr lang="en-US" u="sng" dirty="0">
                <a:hlinkClick r:id="rId2"/>
              </a:rPr>
              <a:t>https://cocl.us/new_york_dataset</a:t>
            </a:r>
            <a:endParaRPr lang="ru-RU" dirty="0"/>
          </a:p>
          <a:p>
            <a:r>
              <a:rPr lang="en-US" dirty="0"/>
              <a:t>https://en.wikipedia.org/wiki/List_of_postal_codes_of_Canada:_M</a:t>
            </a:r>
            <a:endParaRPr lang="ru-RU" dirty="0"/>
          </a:p>
          <a:p>
            <a:endParaRPr lang="ru-RU" dirty="0"/>
          </a:p>
        </p:txBody>
      </p:sp>
    </p:spTree>
    <p:extLst>
      <p:ext uri="{BB962C8B-B14F-4D97-AF65-F5344CB8AC3E}">
        <p14:creationId xmlns:p14="http://schemas.microsoft.com/office/powerpoint/2010/main" val="352203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97376" y="269966"/>
            <a:ext cx="3940040" cy="726394"/>
          </a:xfrm>
        </p:spPr>
        <p:txBody>
          <a:bodyPr/>
          <a:lstStyle/>
          <a:p>
            <a:r>
              <a:rPr lang="en-US" dirty="0"/>
              <a:t>Methodology</a:t>
            </a:r>
            <a:endParaRPr lang="ru-RU" dirty="0"/>
          </a:p>
        </p:txBody>
      </p:sp>
      <p:sp>
        <p:nvSpPr>
          <p:cNvPr id="3" name="Текст 2"/>
          <p:cNvSpPr>
            <a:spLocks noGrp="1"/>
          </p:cNvSpPr>
          <p:nvPr>
            <p:ph type="body" idx="1"/>
          </p:nvPr>
        </p:nvSpPr>
        <p:spPr>
          <a:xfrm>
            <a:off x="1015137" y="1147354"/>
            <a:ext cx="9548359" cy="4212772"/>
          </a:xfrm>
        </p:spPr>
        <p:txBody>
          <a:bodyPr>
            <a:normAutofit/>
          </a:bodyPr>
          <a:lstStyle/>
          <a:p>
            <a:r>
              <a:rPr lang="en-US" sz="2400" b="1" dirty="0"/>
              <a:t>The goal of this project is to group together the similar neighborhoods in the city of New York and Toronto. We will use k-means because our data is unsupervised. 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a:t>
            </a:r>
            <a:endParaRPr lang="ru-RU" sz="2400" b="1" dirty="0"/>
          </a:p>
          <a:p>
            <a:endParaRPr lang="ru-RU" dirty="0"/>
          </a:p>
        </p:txBody>
      </p:sp>
    </p:spTree>
    <p:extLst>
      <p:ext uri="{BB962C8B-B14F-4D97-AF65-F5344CB8AC3E}">
        <p14:creationId xmlns:p14="http://schemas.microsoft.com/office/powerpoint/2010/main" val="360094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820784" y="121920"/>
            <a:ext cx="2625045" cy="888275"/>
          </a:xfrm>
        </p:spPr>
        <p:txBody>
          <a:bodyPr/>
          <a:lstStyle/>
          <a:p>
            <a:r>
              <a:rPr lang="en-US" dirty="0"/>
              <a:t>Results</a:t>
            </a:r>
            <a:endParaRPr lang="ru-RU" dirty="0"/>
          </a:p>
        </p:txBody>
      </p:sp>
      <p:sp>
        <p:nvSpPr>
          <p:cNvPr id="3" name="Подзаголовок 2"/>
          <p:cNvSpPr>
            <a:spLocks noGrp="1"/>
          </p:cNvSpPr>
          <p:nvPr>
            <p:ph type="subTitle" idx="1"/>
          </p:nvPr>
        </p:nvSpPr>
        <p:spPr>
          <a:xfrm>
            <a:off x="327161" y="1010195"/>
            <a:ext cx="7763102" cy="2952205"/>
          </a:xfrm>
        </p:spPr>
        <p:txBody>
          <a:bodyPr>
            <a:normAutofit fontScale="77500" lnSpcReduction="20000"/>
          </a:bodyPr>
          <a:lstStyle/>
          <a:p>
            <a:r>
              <a:rPr lang="en-US" b="1" dirty="0"/>
              <a:t>Silhouette Score: This is a better measure to decide the number of clusters to be formulated from the data. It is calculated for each instance and the formula goes like this:</a:t>
            </a:r>
            <a:endParaRPr lang="ru-RU" b="1" dirty="0"/>
          </a:p>
          <a:p>
            <a:pPr algn="ctr"/>
            <a:r>
              <a:rPr lang="en-US" b="1" i="1" dirty="0"/>
              <a:t>Silhouette Coefficient = (x-y)/ max(</a:t>
            </a:r>
            <a:r>
              <a:rPr lang="en-US" b="1" i="1" dirty="0" err="1"/>
              <a:t>x,y</a:t>
            </a:r>
            <a:r>
              <a:rPr lang="en-US" b="1" i="1" dirty="0"/>
              <a:t>)</a:t>
            </a:r>
            <a:endParaRPr lang="ru-RU" dirty="0"/>
          </a:p>
          <a:p>
            <a:r>
              <a:rPr lang="en-US" dirty="0"/>
              <a:t> </a:t>
            </a:r>
            <a:endParaRPr lang="ru-RU" dirty="0"/>
          </a:p>
          <a:p>
            <a:r>
              <a:rPr lang="en-US" b="1" dirty="0"/>
              <a:t>where, y is the mean intra cluster distance: mean distance to the other instances in the same cluster. x depicts mean nearest cluster distance i.e. mean distance to the instances of the next closest cluster.</a:t>
            </a:r>
            <a:endParaRPr lang="ru-RU" b="1" dirty="0"/>
          </a:p>
          <a:p>
            <a:r>
              <a:rPr lang="en-US" b="1" dirty="0"/>
              <a:t>The coefficient varies between -1 and 1. A value close to 1 implies that the instance is close to its cluster is a part of the right cluster. Whereas, a value close to -1 means that the value is assigned to the wrong cluster.</a:t>
            </a:r>
            <a:endParaRPr lang="ru-RU" b="1" dirty="0"/>
          </a:p>
          <a:p>
            <a:endParaRPr lang="ru-RU" dirty="0"/>
          </a:p>
        </p:txBody>
      </p:sp>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010195"/>
            <a:ext cx="3962400" cy="2828925"/>
          </a:xfrm>
          <a:prstGeom prst="rect">
            <a:avLst/>
          </a:prstGeom>
          <a:noFill/>
          <a:ln>
            <a:noFill/>
          </a:ln>
        </p:spPr>
      </p:pic>
    </p:spTree>
    <p:extLst>
      <p:ext uri="{BB962C8B-B14F-4D97-AF65-F5344CB8AC3E}">
        <p14:creationId xmlns:p14="http://schemas.microsoft.com/office/powerpoint/2010/main" val="162591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669766" y="200298"/>
            <a:ext cx="3731034" cy="836023"/>
          </a:xfrm>
        </p:spPr>
        <p:txBody>
          <a:bodyPr>
            <a:normAutofit fontScale="90000"/>
          </a:bodyPr>
          <a:lstStyle/>
          <a:p>
            <a:r>
              <a:rPr lang="en-US" dirty="0"/>
              <a:t>Discussion </a:t>
            </a:r>
            <a:endParaRPr lang="ru-RU" dirty="0"/>
          </a:p>
        </p:txBody>
      </p:sp>
      <p:sp>
        <p:nvSpPr>
          <p:cNvPr id="3" name="Подзаголовок 2"/>
          <p:cNvSpPr>
            <a:spLocks noGrp="1"/>
          </p:cNvSpPr>
          <p:nvPr>
            <p:ph type="subTitle" idx="1"/>
          </p:nvPr>
        </p:nvSpPr>
        <p:spPr>
          <a:xfrm>
            <a:off x="92029" y="1132115"/>
            <a:ext cx="9469982" cy="3553097"/>
          </a:xfrm>
        </p:spPr>
        <p:txBody>
          <a:bodyPr>
            <a:normAutofit/>
          </a:bodyPr>
          <a:lstStyle/>
          <a:p>
            <a:r>
              <a:rPr lang="en-US" b="1" dirty="0"/>
              <a:t>This project shows the operation of the machine learning method without a k-man teacher. Using the zip codes of New York and Toronto, Foursquare, we were able to obtain the geographical coordinates of the areas and conduct an analysis. In the course of work, 150 features were used and the optimal number of clusters was chosen - 5. </a:t>
            </a:r>
            <a:r>
              <a:rPr lang="ru-RU" b="1" dirty="0" err="1"/>
              <a:t>Having</a:t>
            </a:r>
            <a:r>
              <a:rPr lang="ru-RU" b="1" dirty="0"/>
              <a:t> </a:t>
            </a:r>
            <a:r>
              <a:rPr lang="ru-RU" b="1" dirty="0" err="1"/>
              <a:t>more</a:t>
            </a:r>
            <a:r>
              <a:rPr lang="ru-RU" b="1" dirty="0"/>
              <a:t> </a:t>
            </a:r>
            <a:r>
              <a:rPr lang="ru-RU" b="1" dirty="0" err="1"/>
              <a:t>samples</a:t>
            </a:r>
            <a:r>
              <a:rPr lang="ru-RU" b="1" dirty="0"/>
              <a:t> </a:t>
            </a:r>
            <a:r>
              <a:rPr lang="en-US" b="1" dirty="0"/>
              <a:t>may result in a better clustering.</a:t>
            </a:r>
            <a:endParaRPr lang="ru-RU" b="1" dirty="0"/>
          </a:p>
          <a:p>
            <a:endParaRPr lang="ru-RU" dirty="0"/>
          </a:p>
        </p:txBody>
      </p:sp>
    </p:spTree>
    <p:extLst>
      <p:ext uri="{BB962C8B-B14F-4D97-AF65-F5344CB8AC3E}">
        <p14:creationId xmlns:p14="http://schemas.microsoft.com/office/powerpoint/2010/main" val="293894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5835" y="200296"/>
            <a:ext cx="4506097" cy="862149"/>
          </a:xfrm>
        </p:spPr>
        <p:txBody>
          <a:bodyPr/>
          <a:lstStyle/>
          <a:p>
            <a:r>
              <a:rPr lang="en-US" dirty="0"/>
              <a:t>Conclusion</a:t>
            </a:r>
            <a:endParaRPr lang="ru-RU" dirty="0"/>
          </a:p>
        </p:txBody>
      </p:sp>
      <p:sp>
        <p:nvSpPr>
          <p:cNvPr id="3" name="Подзаголовок 2"/>
          <p:cNvSpPr>
            <a:spLocks noGrp="1"/>
          </p:cNvSpPr>
          <p:nvPr>
            <p:ph type="subTitle" idx="1"/>
          </p:nvPr>
        </p:nvSpPr>
        <p:spPr>
          <a:xfrm>
            <a:off x="405537" y="1062445"/>
            <a:ext cx="7963400" cy="3387635"/>
          </a:xfrm>
        </p:spPr>
        <p:txBody>
          <a:bodyPr>
            <a:normAutofit/>
          </a:bodyPr>
          <a:lstStyle/>
          <a:p>
            <a:r>
              <a:rPr lang="en-US" b="1" dirty="0"/>
              <a:t>People are frequently moving into new cities. And in this ever growing world filled with technology, having a neighborhood recommendation based on location data is something to be considered basic now-a-days. And the application of neighborhood segmentation lies beyond this application too. This can serve to be an impressive tool to better organize a city resources. Furthermore, it can be used as a tool for security measurement if combined with crime data.</a:t>
            </a:r>
            <a:endParaRPr lang="ru-RU" b="1" dirty="0"/>
          </a:p>
          <a:p>
            <a:endParaRPr lang="ru-RU" dirty="0"/>
          </a:p>
        </p:txBody>
      </p:sp>
    </p:spTree>
    <p:extLst>
      <p:ext uri="{BB962C8B-B14F-4D97-AF65-F5344CB8AC3E}">
        <p14:creationId xmlns:p14="http://schemas.microsoft.com/office/powerpoint/2010/main" val="4042945168"/>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305</TotalTime>
  <Words>510</Words>
  <Application>Microsoft Office PowerPoint</Application>
  <PresentationFormat>Широкоэкранный</PresentationFormat>
  <Paragraphs>20</Paragraphs>
  <Slides>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7</vt:i4>
      </vt:variant>
    </vt:vector>
  </HeadingPairs>
  <TitlesOfParts>
    <vt:vector size="10" baseType="lpstr">
      <vt:lpstr>Century Gothic</vt:lpstr>
      <vt:lpstr>Wingdings 3</vt:lpstr>
      <vt:lpstr>Сектор</vt:lpstr>
      <vt:lpstr>Introduction</vt:lpstr>
      <vt:lpstr>Problem </vt:lpstr>
      <vt:lpstr>Data Sources </vt:lpstr>
      <vt:lpstr>Methodology</vt:lpstr>
      <vt:lpstr>Results</vt:lpstr>
      <vt:lpstr>Discussion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Dmitriy</dc:creator>
  <cp:lastModifiedBy>Dmitriy</cp:lastModifiedBy>
  <cp:revision>4</cp:revision>
  <dcterms:created xsi:type="dcterms:W3CDTF">2019-12-17T11:51:17Z</dcterms:created>
  <dcterms:modified xsi:type="dcterms:W3CDTF">2019-12-19T04:49:39Z</dcterms:modified>
</cp:coreProperties>
</file>