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2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C974C-35DF-438F-984D-68D407284C36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C3124-DB5B-40FC-BEF1-7EF0D9AE3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86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269851" y="6333134"/>
            <a:ext cx="594506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0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 rot="5400000">
            <a:off x="2535430" y="-28762"/>
            <a:ext cx="4835151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20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>
  <p:cSld name="Title + 1 colum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2"/>
          <p:cNvGrpSpPr/>
          <p:nvPr/>
        </p:nvGrpSpPr>
        <p:grpSpPr>
          <a:xfrm>
            <a:off x="157" y="109"/>
            <a:ext cx="9811599" cy="6959520"/>
            <a:chOff x="3843650" y="2891150"/>
            <a:chExt cx="3447625" cy="2585725"/>
          </a:xfrm>
        </p:grpSpPr>
        <p:sp>
          <p:nvSpPr>
            <p:cNvPr id="72" name="Google Shape;72;p12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12"/>
          <p:cNvSpPr txBox="1">
            <a:spLocks noGrp="1"/>
          </p:cNvSpPr>
          <p:nvPr>
            <p:ph type="body" idx="1"/>
          </p:nvPr>
        </p:nvSpPr>
        <p:spPr>
          <a:xfrm>
            <a:off x="528321" y="1750402"/>
            <a:ext cx="8830649" cy="46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12"/>
          <p:cNvSpPr txBox="1">
            <a:spLocks noGrp="1"/>
          </p:cNvSpPr>
          <p:nvPr>
            <p:ph type="title"/>
          </p:nvPr>
        </p:nvSpPr>
        <p:spPr>
          <a:xfrm>
            <a:off x="1226069" y="806123"/>
            <a:ext cx="7453874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mo"/>
              <a:buNone/>
              <a:defRPr sz="4000" b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2"/>
          <p:cNvSpPr txBox="1">
            <a:spLocks noGrp="1"/>
          </p:cNvSpPr>
          <p:nvPr>
            <p:ph type="sldNum" idx="12"/>
          </p:nvPr>
        </p:nvSpPr>
        <p:spPr>
          <a:xfrm>
            <a:off x="9269851" y="6333134"/>
            <a:ext cx="594506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20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+ 1 column">
  <p:cSld name="2_Title + 1 column">
    <p:bg>
      <p:bgPr>
        <a:blipFill>
          <a:blip r:embed="rId2">
            <a:alphaModFix amt="40000"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/>
          </p:nvPr>
        </p:nvSpPr>
        <p:spPr>
          <a:xfrm>
            <a:off x="528321" y="221923"/>
            <a:ext cx="8830649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mo"/>
              <a:buNone/>
              <a:defRPr sz="4000" b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ldNum" idx="12"/>
          </p:nvPr>
        </p:nvSpPr>
        <p:spPr>
          <a:xfrm>
            <a:off x="9269851" y="6333134"/>
            <a:ext cx="594506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1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269850" y="6333134"/>
            <a:ext cx="594506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5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62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標題及內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81038" y="1825627"/>
            <a:ext cx="8543925" cy="483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9163050" y="6311904"/>
            <a:ext cx="742950" cy="563553"/>
          </a:xfrm>
          <a:prstGeom prst="triangle">
            <a:avLst>
              <a:gd name="adj" fmla="val 10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20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2918268" y="4699045"/>
            <a:ext cx="3973792" cy="640938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277077" y="-1025383"/>
            <a:ext cx="3072539" cy="360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0" y="5732693"/>
            <a:ext cx="886037" cy="113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87549" y="156487"/>
            <a:ext cx="605643" cy="145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96913" y="160348"/>
            <a:ext cx="224720" cy="8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77794">
            <a:off x="1307365" y="5985976"/>
            <a:ext cx="744967" cy="244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31362" y="5390086"/>
            <a:ext cx="924744" cy="113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1057363">
            <a:off x="6682538" y="5828628"/>
            <a:ext cx="465490" cy="140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55193" y="4455522"/>
            <a:ext cx="768448" cy="100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800000">
            <a:off x="2590951" y="6086814"/>
            <a:ext cx="439166" cy="62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1515265" flipH="1">
            <a:off x="8774095" y="6043242"/>
            <a:ext cx="930981" cy="82973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9269850" y="6333134"/>
            <a:ext cx="594506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62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兩個內容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9163050" y="6311904"/>
            <a:ext cx="742950" cy="563553"/>
          </a:xfrm>
          <a:prstGeom prst="triangle">
            <a:avLst>
              <a:gd name="adj" fmla="val 10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91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2083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9163050" y="6311904"/>
            <a:ext cx="742950" cy="563553"/>
          </a:xfrm>
          <a:prstGeom prst="triangle">
            <a:avLst>
              <a:gd name="adj" fmla="val 10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0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75879" y="1709748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75879" y="4589473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825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含輔助字幕的內容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351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含輔助字幕的圖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9077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 rot="5400000">
            <a:off x="2535426" y="-28762"/>
            <a:ext cx="4835151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9308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>
  <p:cSld name="Title + 1 colum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2"/>
          <p:cNvGrpSpPr/>
          <p:nvPr/>
        </p:nvGrpSpPr>
        <p:grpSpPr>
          <a:xfrm>
            <a:off x="152" y="109"/>
            <a:ext cx="9811599" cy="6959520"/>
            <a:chOff x="3843650" y="2891150"/>
            <a:chExt cx="3447625" cy="2585725"/>
          </a:xfrm>
        </p:grpSpPr>
        <p:sp>
          <p:nvSpPr>
            <p:cNvPr id="72" name="Google Shape;72;p12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12"/>
          <p:cNvSpPr txBox="1">
            <a:spLocks noGrp="1"/>
          </p:cNvSpPr>
          <p:nvPr>
            <p:ph type="body" idx="1"/>
          </p:nvPr>
        </p:nvSpPr>
        <p:spPr>
          <a:xfrm>
            <a:off x="528321" y="1750402"/>
            <a:ext cx="8830649" cy="46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12"/>
          <p:cNvSpPr txBox="1">
            <a:spLocks noGrp="1"/>
          </p:cNvSpPr>
          <p:nvPr>
            <p:ph type="title"/>
          </p:nvPr>
        </p:nvSpPr>
        <p:spPr>
          <a:xfrm>
            <a:off x="1226065" y="806123"/>
            <a:ext cx="7453874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mo"/>
              <a:buNone/>
              <a:defRPr sz="4000" b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2"/>
          <p:cNvSpPr txBox="1">
            <a:spLocks noGrp="1"/>
          </p:cNvSpPr>
          <p:nvPr>
            <p:ph type="sldNum" idx="12"/>
          </p:nvPr>
        </p:nvSpPr>
        <p:spPr>
          <a:xfrm>
            <a:off x="9269850" y="6333134"/>
            <a:ext cx="594506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19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+ 1 column">
  <p:cSld name="2_Title + 1 column">
    <p:bg>
      <p:bgPr>
        <a:blipFill>
          <a:blip r:embed="rId2">
            <a:alphaModFix amt="40000"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/>
          </p:nvPr>
        </p:nvSpPr>
        <p:spPr>
          <a:xfrm>
            <a:off x="528321" y="221923"/>
            <a:ext cx="8830649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mo"/>
              <a:buNone/>
              <a:defRPr sz="4000" b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ldNum" idx="12"/>
          </p:nvPr>
        </p:nvSpPr>
        <p:spPr>
          <a:xfrm>
            <a:off x="9269850" y="6333134"/>
            <a:ext cx="594506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8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標題及內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81038" y="1825635"/>
            <a:ext cx="8543925" cy="483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9163050" y="6311912"/>
            <a:ext cx="742950" cy="563553"/>
          </a:xfrm>
          <a:prstGeom prst="triangle">
            <a:avLst>
              <a:gd name="adj" fmla="val 10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5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2918269" y="4699045"/>
            <a:ext cx="3973792" cy="640938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277077" y="-1025383"/>
            <a:ext cx="3072539" cy="360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2" y="5732693"/>
            <a:ext cx="886037" cy="113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87554" y="156489"/>
            <a:ext cx="605643" cy="145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96913" y="160348"/>
            <a:ext cx="224720" cy="8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77794">
            <a:off x="1307366" y="5985984"/>
            <a:ext cx="744967" cy="244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31362" y="5390086"/>
            <a:ext cx="924744" cy="113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1057363">
            <a:off x="6682542" y="5828628"/>
            <a:ext cx="465490" cy="140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55198" y="4455522"/>
            <a:ext cx="768448" cy="100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800000">
            <a:off x="2590951" y="6086822"/>
            <a:ext cx="439166" cy="62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1515265" flipH="1">
            <a:off x="8774099" y="6043250"/>
            <a:ext cx="930981" cy="82973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9269851" y="6333134"/>
            <a:ext cx="594506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1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兩個內容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9163050" y="6311912"/>
            <a:ext cx="742950" cy="563553"/>
          </a:xfrm>
          <a:prstGeom prst="triangle">
            <a:avLst>
              <a:gd name="adj" fmla="val 10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8232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014915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5014915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49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9163050" y="6311912"/>
            <a:ext cx="742950" cy="563553"/>
          </a:xfrm>
          <a:prstGeom prst="triangle">
            <a:avLst>
              <a:gd name="adj" fmla="val 10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0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含輔助字幕的內容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211340" y="987435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5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含輔助字幕的圖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4211340" y="987435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194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35"/>
            <a:ext cx="8543925" cy="483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20213757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7"/>
            <a:ext cx="8543925" cy="483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5368143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ablemachine.withgoogle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>
            <a:spLocks noGrp="1"/>
          </p:cNvSpPr>
          <p:nvPr>
            <p:ph type="ctrTitle" idx="4294967295"/>
          </p:nvPr>
        </p:nvSpPr>
        <p:spPr>
          <a:xfrm>
            <a:off x="3182929" y="2445100"/>
            <a:ext cx="6086925" cy="693900"/>
          </a:xfrm>
          <a:prstGeom prst="rect">
            <a:avLst/>
          </a:prstGeom>
          <a:noFill/>
          <a:ln>
            <a:noFill/>
          </a:ln>
          <a:effectLst>
            <a:outerShdw blurRad="128588" dist="152400" dir="5400000" algn="bl" rotWithShape="0">
              <a:srgbClr val="000000">
                <a:alpha val="39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Consolas"/>
              <a:buNone/>
            </a:pPr>
            <a:r>
              <a:rPr lang="en-US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zh-TW" altLang="en-US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機器學習</a:t>
            </a:r>
            <a:r>
              <a:rPr lang="en-US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入門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4294967295"/>
          </p:nvPr>
        </p:nvSpPr>
        <p:spPr>
          <a:xfrm>
            <a:off x="3182928" y="1916832"/>
            <a:ext cx="552255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網路中心110年暑期提升教師資訊科技及網路素養研習</a:t>
            </a:r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14" descr="https://ee5817f8e2e9a2e34042-3365e7f0719651e5b8d0979bce83c558.ssl.cf5.rackcdn.com/pyth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795" y="1396175"/>
            <a:ext cx="2309735" cy="28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4"/>
          <p:cNvSpPr txBox="1">
            <a:spLocks noGrp="1"/>
          </p:cNvSpPr>
          <p:nvPr>
            <p:ph type="sldNum" idx="12"/>
          </p:nvPr>
        </p:nvSpPr>
        <p:spPr>
          <a:xfrm>
            <a:off x="9269851" y="6333134"/>
            <a:ext cx="594506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3182930" y="3255508"/>
            <a:ext cx="2940201" cy="44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Font typeface="Arial"/>
              <a:buNone/>
            </a:pPr>
            <a:r>
              <a:rPr lang="en-US" sz="1900" kern="0" dirty="0">
                <a:solidFill>
                  <a:srgbClr val="ECECEC"/>
                </a:solidFill>
                <a:latin typeface="Consolas"/>
                <a:ea typeface="Consolas"/>
                <a:cs typeface="Consolas"/>
                <a:sym typeface="Consolas"/>
              </a:rPr>
              <a:t>文淵閣工作室 </a:t>
            </a:r>
            <a:r>
              <a:rPr lang="zh-TW" altLang="en-US" sz="1900" kern="0" dirty="0" smtClean="0">
                <a:solidFill>
                  <a:srgbClr val="ECECEC"/>
                </a:solidFill>
                <a:latin typeface="Consolas"/>
                <a:ea typeface="Consolas"/>
                <a:cs typeface="Consolas"/>
                <a:sym typeface="Consolas"/>
              </a:rPr>
              <a:t>鄭挺穗</a:t>
            </a:r>
            <a:endParaRPr sz="9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49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zh-TW" altLang="en-US" dirty="0" smtClean="0"/>
              <a:t>機器學習與</a:t>
            </a:r>
            <a:r>
              <a:rPr lang="zh-TW" altLang="en-US" dirty="0"/>
              <a:t>深度</a:t>
            </a:r>
            <a:r>
              <a:rPr lang="zh-TW" altLang="en-US" dirty="0" smtClean="0"/>
              <a:t>學習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81038" y="1825629"/>
            <a:ext cx="8543925" cy="3763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 fontScale="92500"/>
          </a:bodyPr>
          <a:lstStyle/>
          <a:p>
            <a:pPr lvl="0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 smtClean="0"/>
              <a:t>機器學習：</a:t>
            </a:r>
            <a:endParaRPr lang="en-US" altLang="zh-TW" sz="3200" dirty="0" smtClean="0"/>
          </a:p>
          <a:p>
            <a:pPr lvl="1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en-US" altLang="zh-TW" sz="2800" dirty="0" smtClean="0"/>
              <a:t>K</a:t>
            </a:r>
            <a:r>
              <a:rPr lang="zh-TW" altLang="en-US" sz="2800" dirty="0" smtClean="0"/>
              <a:t>近鄰</a:t>
            </a:r>
            <a:endParaRPr lang="en-US" altLang="zh-TW" sz="2800" dirty="0" smtClean="0"/>
          </a:p>
          <a:p>
            <a:pPr lvl="1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2800" dirty="0" smtClean="0"/>
              <a:t>決策樹</a:t>
            </a:r>
            <a:endParaRPr lang="en-US" altLang="zh-TW" sz="2800" dirty="0" smtClean="0"/>
          </a:p>
          <a:p>
            <a:pPr lvl="1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2800" dirty="0" smtClean="0"/>
              <a:t>隨機森林</a:t>
            </a:r>
            <a:endParaRPr lang="en-US" altLang="zh-TW" sz="2800" dirty="0" smtClean="0"/>
          </a:p>
          <a:p>
            <a:pPr lvl="1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en-US" altLang="zh-TW" sz="2800" dirty="0" smtClean="0"/>
              <a:t>SVM(</a:t>
            </a:r>
            <a:r>
              <a:rPr lang="zh-TW" altLang="en-US" sz="2800" dirty="0" smtClean="0"/>
              <a:t>支持向量機</a:t>
            </a:r>
            <a:r>
              <a:rPr lang="en-US" altLang="zh-TW" sz="2800" dirty="0" smtClean="0"/>
              <a:t>)</a:t>
            </a:r>
          </a:p>
          <a:p>
            <a:pPr lvl="1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en-US" altLang="zh-TW" sz="2800" dirty="0" smtClean="0"/>
              <a:t>K-Means</a:t>
            </a:r>
          </a:p>
          <a:p>
            <a:pPr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 smtClean="0"/>
              <a:t>軟體使用</a:t>
            </a:r>
            <a:r>
              <a:rPr lang="en-US" altLang="zh-TW" sz="3200" dirty="0" err="1" smtClean="0"/>
              <a:t>sklearn</a:t>
            </a:r>
            <a:endParaRPr lang="en-US" altLang="zh-TW" sz="3200" dirty="0" smtClean="0"/>
          </a:p>
          <a:p>
            <a:pPr indent="-431800">
              <a:lnSpc>
                <a:spcPct val="120000"/>
              </a:lnSpc>
              <a:spcBef>
                <a:spcPts val="0"/>
              </a:spcBef>
              <a:buSzPts val="3200"/>
            </a:pPr>
            <a:endParaRPr lang="en-US" altLang="zh-TW" sz="3200" dirty="0" smtClean="0"/>
          </a:p>
          <a:p>
            <a:pPr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 smtClean="0"/>
              <a:t>深度學習</a:t>
            </a:r>
            <a:endParaRPr lang="en-US" altLang="zh-TW" sz="3200" dirty="0" smtClean="0"/>
          </a:p>
          <a:p>
            <a:pPr lvl="1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en-US" altLang="zh-TW" sz="2800" dirty="0" smtClean="0"/>
              <a:t>MLP(</a:t>
            </a:r>
            <a:r>
              <a:rPr lang="zh-TW" altLang="en-US" sz="2800" dirty="0" smtClean="0"/>
              <a:t>多層感知器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或</a:t>
            </a:r>
            <a:r>
              <a:rPr lang="en-US" altLang="zh-TW" sz="2800" dirty="0" smtClean="0"/>
              <a:t>DNN(</a:t>
            </a:r>
            <a:r>
              <a:rPr lang="zh-TW" altLang="en-US" sz="2800" dirty="0" smtClean="0"/>
              <a:t>標準神經網路</a:t>
            </a:r>
            <a:r>
              <a:rPr lang="en-US" altLang="zh-TW" sz="2800" dirty="0" smtClean="0"/>
              <a:t>)</a:t>
            </a:r>
          </a:p>
          <a:p>
            <a:pPr lvl="1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en-US" altLang="zh-TW" sz="2800" dirty="0" smtClean="0"/>
              <a:t>CNN(</a:t>
            </a:r>
            <a:r>
              <a:rPr lang="zh-TW" altLang="en-US" sz="2800" dirty="0" smtClean="0"/>
              <a:t>卷積</a:t>
            </a:r>
            <a:r>
              <a:rPr lang="zh-TW" altLang="en-US" sz="2800" dirty="0"/>
              <a:t>神經</a:t>
            </a:r>
            <a:r>
              <a:rPr lang="zh-TW" altLang="en-US" sz="2800" dirty="0" smtClean="0"/>
              <a:t>網路</a:t>
            </a:r>
            <a:r>
              <a:rPr lang="en-US" altLang="zh-TW" sz="2800" dirty="0" smtClean="0"/>
              <a:t>)</a:t>
            </a:r>
          </a:p>
          <a:p>
            <a:pPr lvl="1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en-US" altLang="zh-TW" sz="2800" dirty="0" smtClean="0"/>
              <a:t>RNN(</a:t>
            </a:r>
            <a:r>
              <a:rPr lang="zh-TW" altLang="en-US" sz="2800" dirty="0" smtClean="0"/>
              <a:t>循環</a:t>
            </a:r>
            <a:r>
              <a:rPr lang="zh-TW" altLang="en-US" sz="2800" dirty="0"/>
              <a:t>神經</a:t>
            </a:r>
            <a:r>
              <a:rPr lang="zh-TW" altLang="en-US" sz="2800" dirty="0" smtClean="0"/>
              <a:t>網路</a:t>
            </a:r>
            <a:r>
              <a:rPr lang="en-US" altLang="zh-TW" sz="2800" dirty="0" smtClean="0"/>
              <a:t>)</a:t>
            </a:r>
            <a:endParaRPr lang="zh-TW" altLang="en-US" sz="2800" dirty="0"/>
          </a:p>
          <a:p>
            <a:pPr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/>
              <a:t>軟體</a:t>
            </a:r>
            <a:r>
              <a:rPr lang="zh-TW" altLang="en-US" sz="3200" dirty="0" smtClean="0"/>
              <a:t>使用</a:t>
            </a:r>
            <a:r>
              <a:rPr lang="en-US" altLang="zh-TW" sz="3200" dirty="0" err="1" smtClean="0"/>
              <a:t>tensorflow</a:t>
            </a:r>
            <a:endParaRPr lang="en-US" altLang="zh-TW" sz="32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10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zh-TW" altLang="en-US" dirty="0"/>
              <a:t>多層感知</a:t>
            </a:r>
            <a:r>
              <a:rPr lang="zh-TW" altLang="en-US" dirty="0" smtClean="0"/>
              <a:t>器結構</a:t>
            </a:r>
            <a:endParaRPr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7" y="1844824"/>
            <a:ext cx="9136622" cy="402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4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zh-TW" altLang="en-US" dirty="0"/>
              <a:t>損失函數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81038" y="1628800"/>
            <a:ext cx="8543925" cy="66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 lnSpcReduction="10000"/>
          </a:bodyPr>
          <a:lstStyle/>
          <a:p>
            <a:pPr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 smtClean="0"/>
              <a:t>線性迴歸：</a:t>
            </a:r>
            <a:r>
              <a:rPr lang="en-US" altLang="zh-TW" sz="3200" dirty="0"/>
              <a:t>y = </a:t>
            </a:r>
            <a:r>
              <a:rPr lang="en-US" altLang="zh-TW" sz="3200" dirty="0" err="1"/>
              <a:t>wx</a:t>
            </a:r>
            <a:r>
              <a:rPr lang="en-US" altLang="zh-TW" sz="3200" dirty="0"/>
              <a:t> + </a:t>
            </a:r>
            <a:r>
              <a:rPr lang="en-US" altLang="zh-TW" sz="3200" dirty="0" smtClean="0"/>
              <a:t>b</a:t>
            </a:r>
            <a:endParaRPr sz="32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Google Shape;449;p31"/>
          <p:cNvSpPr txBox="1">
            <a:spLocks/>
          </p:cNvSpPr>
          <p:nvPr/>
        </p:nvSpPr>
        <p:spPr>
          <a:xfrm>
            <a:off x="704529" y="2368075"/>
            <a:ext cx="2592288" cy="66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/>
              <a:t>損失函數</a:t>
            </a:r>
            <a:r>
              <a:rPr lang="zh-TW" altLang="en-US" sz="3200" dirty="0" smtClean="0"/>
              <a:t>：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791" y="2296066"/>
            <a:ext cx="4736835" cy="73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3" y="3224783"/>
            <a:ext cx="5297896" cy="301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6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/>
              <a:t>MNIST</a:t>
            </a:r>
            <a:r>
              <a:rPr lang="zh-TW" altLang="en-US" dirty="0"/>
              <a:t>資料</a:t>
            </a:r>
            <a:r>
              <a:rPr lang="zh-TW" altLang="en-US" dirty="0" smtClean="0"/>
              <a:t>集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81038" y="1825629"/>
            <a:ext cx="8543925" cy="196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en-US" altLang="zh-TW" sz="3200" dirty="0" smtClean="0"/>
              <a:t>0 </a:t>
            </a:r>
            <a:r>
              <a:rPr lang="zh-TW" altLang="en-US" sz="3200" dirty="0" smtClean="0"/>
              <a:t>到 </a:t>
            </a:r>
            <a:r>
              <a:rPr lang="en-US" altLang="zh-TW" sz="3200" dirty="0" smtClean="0"/>
              <a:t>9 </a:t>
            </a:r>
            <a:r>
              <a:rPr lang="zh-TW" altLang="en-US" sz="3200" dirty="0" smtClean="0"/>
              <a:t>的</a:t>
            </a:r>
            <a:r>
              <a:rPr lang="zh-TW" altLang="en-US" sz="3200" dirty="0"/>
              <a:t>手寫數字圖片所形成的資料</a:t>
            </a:r>
            <a:r>
              <a:rPr lang="zh-TW" altLang="en-US" sz="3200" dirty="0" smtClean="0"/>
              <a:t>集。</a:t>
            </a:r>
            <a:endParaRPr sz="3200" dirty="0" smtClean="0"/>
          </a:p>
          <a:p>
            <a:r>
              <a:rPr lang="en-US" altLang="zh-TW" sz="3200" dirty="0" smtClean="0"/>
              <a:t>60000 </a:t>
            </a:r>
            <a:r>
              <a:rPr lang="zh-TW" altLang="en-US" sz="3200" dirty="0" smtClean="0"/>
              <a:t>筆訓練資料，</a:t>
            </a:r>
            <a:r>
              <a:rPr lang="en-US" altLang="zh-TW" sz="3200" dirty="0" smtClean="0"/>
              <a:t>10000 </a:t>
            </a:r>
            <a:r>
              <a:rPr lang="zh-TW" altLang="en-US" sz="3200" dirty="0" smtClean="0"/>
              <a:t>筆測試</a:t>
            </a:r>
            <a:r>
              <a:rPr lang="zh-TW" altLang="en-US" sz="3200" dirty="0"/>
              <a:t>資料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r>
              <a:rPr lang="zh-TW" altLang="en-US" sz="3200" dirty="0" smtClean="0"/>
              <a:t>圖形尺寸為 </a:t>
            </a:r>
            <a:r>
              <a:rPr lang="en-US" altLang="zh-TW" sz="3200" dirty="0" smtClean="0"/>
              <a:t>28X28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3898184"/>
            <a:ext cx="4987751" cy="219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0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zh-TW" altLang="en-US" dirty="0" smtClean="0"/>
              <a:t>手寫數字辨識實作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32520" y="1772816"/>
            <a:ext cx="8543925" cy="48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 smtClean="0"/>
              <a:t>載入資料集：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/>
              <a:t>(</a:t>
            </a:r>
            <a:r>
              <a:rPr lang="en-US" altLang="zh-TW" sz="2000" dirty="0" err="1"/>
              <a:t>x_train</a:t>
            </a:r>
            <a:r>
              <a:rPr lang="en-US" altLang="zh-TW" sz="2000" dirty="0"/>
              <a:t>, </a:t>
            </a:r>
            <a:r>
              <a:rPr lang="en-US" altLang="zh-TW" sz="2000" dirty="0" err="1"/>
              <a:t>y_train</a:t>
            </a:r>
            <a:r>
              <a:rPr lang="en-US" altLang="zh-TW" sz="2000" dirty="0"/>
              <a:t>), (</a:t>
            </a:r>
            <a:r>
              <a:rPr lang="en-US" altLang="zh-TW" sz="2000" dirty="0" err="1"/>
              <a:t>x_test</a:t>
            </a:r>
            <a:r>
              <a:rPr lang="en-US" altLang="zh-TW" sz="2000" dirty="0"/>
              <a:t>, </a:t>
            </a:r>
            <a:r>
              <a:rPr lang="en-US" altLang="zh-TW" sz="2000" dirty="0" err="1"/>
              <a:t>y_test</a:t>
            </a:r>
            <a:r>
              <a:rPr lang="en-US" altLang="zh-TW" sz="2000" dirty="0"/>
              <a:t>) = </a:t>
            </a:r>
            <a:r>
              <a:rPr lang="en-US" altLang="zh-TW" sz="2000" dirty="0" err="1"/>
              <a:t>mnist.load_data</a:t>
            </a:r>
            <a:r>
              <a:rPr lang="en-US" altLang="zh-TW" sz="2000" dirty="0"/>
              <a:t>()</a:t>
            </a:r>
          </a:p>
          <a:p>
            <a:r>
              <a:rPr lang="zh-TW" altLang="en-US" sz="3200" dirty="0" smtClean="0"/>
              <a:t>調整格式：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x_train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x_train.reshape</a:t>
            </a:r>
            <a:r>
              <a:rPr lang="en-US" altLang="zh-TW" sz="2000" dirty="0"/>
              <a:t>(60000, </a:t>
            </a:r>
            <a:r>
              <a:rPr lang="en-US" altLang="zh-TW" sz="2000" dirty="0" smtClean="0"/>
              <a:t>784)</a:t>
            </a:r>
            <a:br>
              <a:rPr lang="en-US" altLang="zh-TW" sz="2000" dirty="0" smtClean="0"/>
            </a:br>
            <a:r>
              <a:rPr lang="en-US" altLang="zh-TW" sz="2000" dirty="0" err="1" smtClean="0"/>
              <a:t>x_test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x_test.reshape</a:t>
            </a:r>
            <a:r>
              <a:rPr lang="en-US" altLang="zh-TW" sz="2000" dirty="0"/>
              <a:t>(10000, 784)</a:t>
            </a:r>
          </a:p>
          <a:p>
            <a:r>
              <a:rPr lang="zh-TW" altLang="en-US" sz="3200" dirty="0" smtClean="0"/>
              <a:t>資料標準化：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x_train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x_train</a:t>
            </a:r>
            <a:r>
              <a:rPr lang="en-US" altLang="zh-TW" sz="2000" dirty="0"/>
              <a:t> / </a:t>
            </a:r>
            <a:r>
              <a:rPr lang="en-US" altLang="zh-TW" sz="2000" dirty="0" smtClean="0"/>
              <a:t>255.0</a:t>
            </a:r>
            <a:br>
              <a:rPr lang="en-US" altLang="zh-TW" sz="2000" dirty="0" smtClean="0"/>
            </a:br>
            <a:r>
              <a:rPr lang="en-US" altLang="zh-TW" sz="2000" dirty="0" err="1" smtClean="0"/>
              <a:t>x_test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x_test</a:t>
            </a:r>
            <a:r>
              <a:rPr lang="en-US" altLang="zh-TW" sz="2000" dirty="0"/>
              <a:t> / 255.0</a:t>
            </a:r>
          </a:p>
          <a:p>
            <a:r>
              <a:rPr lang="zh-TW" altLang="en-US" sz="3200" dirty="0" smtClean="0"/>
              <a:t>目標值轉為</a:t>
            </a:r>
            <a:r>
              <a:rPr lang="en-US" altLang="zh-TW" sz="3200" dirty="0" smtClean="0"/>
              <a:t>one-hot</a:t>
            </a:r>
            <a:r>
              <a:rPr lang="zh-TW" altLang="en-US" sz="3200" dirty="0" smtClean="0"/>
              <a:t>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y_train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to_categorical</a:t>
            </a:r>
            <a:r>
              <a:rPr lang="en-US" altLang="zh-TW" sz="2000" dirty="0"/>
              <a:t>(</a:t>
            </a:r>
            <a:r>
              <a:rPr lang="en-US" altLang="zh-TW" sz="2000" dirty="0" err="1"/>
              <a:t>y_train</a:t>
            </a:r>
            <a:r>
              <a:rPr lang="en-US" altLang="zh-TW" sz="2000" dirty="0"/>
              <a:t>, </a:t>
            </a:r>
            <a:r>
              <a:rPr lang="en-US" altLang="zh-TW" sz="2000" dirty="0" smtClean="0"/>
              <a:t>10)</a:t>
            </a:r>
            <a:br>
              <a:rPr lang="en-US" altLang="zh-TW" sz="2000" dirty="0" smtClean="0"/>
            </a:br>
            <a:r>
              <a:rPr lang="en-US" altLang="zh-TW" sz="2000" dirty="0" err="1" smtClean="0"/>
              <a:t>y_test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to_categorical</a:t>
            </a:r>
            <a:r>
              <a:rPr lang="en-US" altLang="zh-TW" sz="2000" dirty="0"/>
              <a:t>(</a:t>
            </a:r>
            <a:r>
              <a:rPr lang="en-US" altLang="zh-TW" sz="2000" dirty="0" err="1"/>
              <a:t>y_test</a:t>
            </a:r>
            <a:r>
              <a:rPr lang="en-US" altLang="zh-TW" sz="2000" dirty="0"/>
              <a:t>, 10)</a:t>
            </a:r>
          </a:p>
          <a:p>
            <a:pPr lvl="0" indent="-431800">
              <a:lnSpc>
                <a:spcPct val="120000"/>
              </a:lnSpc>
              <a:spcBef>
                <a:spcPts val="0"/>
              </a:spcBef>
              <a:buSzPts val="3200"/>
            </a:pPr>
            <a:endParaRPr sz="32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14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zh-TW" altLang="en-US" dirty="0" smtClean="0"/>
              <a:t>手寫數字辨識實作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32520" y="1844824"/>
            <a:ext cx="8543925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 smtClean="0"/>
              <a:t>建立模型：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/>
              <a:t>model = Sequential()</a:t>
            </a:r>
            <a:endParaRPr lang="en-US" altLang="zh-TW" sz="2000" dirty="0" smtClean="0"/>
          </a:p>
          <a:p>
            <a:r>
              <a:rPr lang="zh-TW" altLang="en-US" sz="3200" dirty="0" smtClean="0"/>
              <a:t>建立輸入層：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model.add</a:t>
            </a:r>
            <a:r>
              <a:rPr lang="en-US" altLang="zh-TW" sz="2000" dirty="0"/>
              <a:t>(Dense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神經元數</a:t>
            </a:r>
            <a:r>
              <a:rPr lang="en-US" altLang="zh-TW" sz="2000" dirty="0" smtClean="0"/>
              <a:t>, </a:t>
            </a:r>
            <a:r>
              <a:rPr lang="en-US" altLang="zh-TW" sz="2000" dirty="0" err="1"/>
              <a:t>input_dim</a:t>
            </a:r>
            <a:r>
              <a:rPr lang="en-US" altLang="zh-TW" sz="2000" dirty="0"/>
              <a:t>=784, activation='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'))</a:t>
            </a:r>
          </a:p>
          <a:p>
            <a:r>
              <a:rPr lang="zh-TW" altLang="en-US" sz="3200" dirty="0" smtClean="0"/>
              <a:t>建立隱藏層：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model.add</a:t>
            </a:r>
            <a:r>
              <a:rPr lang="en-US" altLang="zh-TW" sz="2000" dirty="0"/>
              <a:t>(Dense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神經元數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activation='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'))</a:t>
            </a:r>
            <a:br>
              <a:rPr lang="en-US" altLang="zh-TW" sz="2000" dirty="0"/>
            </a:br>
            <a:r>
              <a:rPr lang="en-US" altLang="zh-TW" sz="2000" dirty="0" err="1" smtClean="0"/>
              <a:t>model.add</a:t>
            </a:r>
            <a:r>
              <a:rPr lang="en-US" altLang="zh-TW" sz="2000" dirty="0" smtClean="0"/>
              <a:t>(Dense(</a:t>
            </a:r>
            <a:r>
              <a:rPr lang="zh-TW" altLang="en-US" sz="2000" dirty="0"/>
              <a:t>神經元數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activation='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')) </a:t>
            </a:r>
          </a:p>
          <a:p>
            <a:r>
              <a:rPr lang="zh-TW" altLang="en-US" sz="3200" dirty="0"/>
              <a:t>建立</a:t>
            </a:r>
            <a:r>
              <a:rPr lang="zh-TW" altLang="en-US" sz="3200" dirty="0" smtClean="0"/>
              <a:t>輸出層：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model.add</a:t>
            </a:r>
            <a:r>
              <a:rPr lang="en-US" altLang="zh-TW" sz="2000" dirty="0"/>
              <a:t>(Dense(10, activation='</a:t>
            </a:r>
            <a:r>
              <a:rPr lang="en-US" altLang="zh-TW" sz="2000" dirty="0" err="1"/>
              <a:t>softmax</a:t>
            </a:r>
            <a:r>
              <a:rPr lang="en-US" altLang="zh-TW" sz="2000" dirty="0"/>
              <a:t>'))</a:t>
            </a:r>
          </a:p>
          <a:p>
            <a:pPr marL="114300" indent="0">
              <a:buNone/>
            </a:pPr>
            <a:endParaRPr lang="en-US" altLang="zh-TW" sz="2000" dirty="0"/>
          </a:p>
          <a:p>
            <a:pPr lvl="0" indent="-431800">
              <a:lnSpc>
                <a:spcPct val="120000"/>
              </a:lnSpc>
              <a:spcBef>
                <a:spcPts val="0"/>
              </a:spcBef>
              <a:buSzPts val="3200"/>
            </a:pPr>
            <a:endParaRPr sz="32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15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zh-TW" altLang="en-US" dirty="0" smtClean="0"/>
              <a:t>手寫數字辨識實作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32520" y="1844824"/>
            <a:ext cx="8543925" cy="381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 smtClean="0"/>
              <a:t>組合模型：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model.compile</a:t>
            </a:r>
            <a:r>
              <a:rPr lang="en-US" altLang="zh-TW" sz="2000" dirty="0"/>
              <a:t>(loss</a:t>
            </a:r>
            <a:r>
              <a:rPr lang="en-US" altLang="zh-TW" sz="2000" dirty="0" smtClean="0"/>
              <a:t>=‘</a:t>
            </a:r>
            <a:r>
              <a:rPr lang="en-US" altLang="zh-TW" sz="2000" dirty="0" err="1" smtClean="0"/>
              <a:t>mse</a:t>
            </a:r>
            <a:r>
              <a:rPr lang="en-US" altLang="zh-TW" sz="2000" dirty="0" smtClean="0"/>
              <a:t>’, </a:t>
            </a:r>
            <a:r>
              <a:rPr lang="en-US" altLang="zh-TW" sz="2000" dirty="0"/>
              <a:t>optimizer=SGD(</a:t>
            </a:r>
            <a:r>
              <a:rPr lang="en-US" altLang="zh-TW" sz="2000" dirty="0" err="1"/>
              <a:t>learning_rate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學習速率</a:t>
            </a:r>
            <a:r>
              <a:rPr lang="en-US" altLang="zh-TW" sz="2000" dirty="0" smtClean="0"/>
              <a:t>), </a:t>
            </a:r>
            <a:r>
              <a:rPr lang="en-US" altLang="zh-TW" sz="2000" dirty="0"/>
              <a:t>metrics=['accuracy</a:t>
            </a:r>
            <a:r>
              <a:rPr lang="en-US" altLang="zh-TW" sz="2000" dirty="0" smtClean="0"/>
              <a:t>'])</a:t>
            </a:r>
          </a:p>
          <a:p>
            <a:r>
              <a:rPr lang="zh-TW" altLang="en-US" sz="3200" dirty="0" smtClean="0"/>
              <a:t>觀察模型資訊：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model.summary</a:t>
            </a:r>
            <a:r>
              <a:rPr lang="en-US" altLang="zh-TW" sz="2000" dirty="0" smtClean="0"/>
              <a:t>()</a:t>
            </a:r>
            <a:endParaRPr lang="en-US" altLang="zh-TW" sz="2000" dirty="0"/>
          </a:p>
          <a:p>
            <a:r>
              <a:rPr lang="zh-TW" altLang="en-US" sz="3200" dirty="0" smtClean="0"/>
              <a:t>訓練模型：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model.fit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x_train</a:t>
            </a:r>
            <a:r>
              <a:rPr lang="en-US" altLang="zh-TW" sz="2000" dirty="0"/>
              <a:t>, </a:t>
            </a:r>
            <a:r>
              <a:rPr lang="en-US" altLang="zh-TW" sz="2000" dirty="0" err="1"/>
              <a:t>y_train</a:t>
            </a:r>
            <a:r>
              <a:rPr lang="en-US" altLang="zh-TW" sz="2000" dirty="0"/>
              <a:t>, </a:t>
            </a:r>
            <a:r>
              <a:rPr lang="en-US" altLang="zh-TW" sz="2000" dirty="0" err="1"/>
              <a:t>validation_split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驗證資料比率</a:t>
            </a:r>
            <a:r>
              <a:rPr lang="en-US" altLang="zh-TW" sz="2000" dirty="0" smtClean="0"/>
              <a:t>,</a:t>
            </a:r>
            <a:r>
              <a:rPr lang="en-US" altLang="zh-TW" sz="2000" dirty="0"/>
              <a:t> </a:t>
            </a:r>
            <a:r>
              <a:rPr lang="en-US" altLang="zh-TW" sz="2000" dirty="0" err="1"/>
              <a:t>batch_size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批次資料</a:t>
            </a:r>
            <a:r>
              <a:rPr lang="en-US" altLang="zh-TW" sz="2000" dirty="0" smtClean="0"/>
              <a:t>,</a:t>
            </a:r>
            <a:r>
              <a:rPr lang="en-US" altLang="zh-TW" sz="2000" dirty="0"/>
              <a:t> epochs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訓練次數</a:t>
            </a:r>
            <a:r>
              <a:rPr lang="en-US" altLang="zh-TW" sz="2000" dirty="0" smtClean="0"/>
              <a:t>) </a:t>
            </a:r>
            <a:endParaRPr lang="en-US" altLang="zh-TW" sz="2000" dirty="0"/>
          </a:p>
          <a:p>
            <a:pPr lvl="0" indent="-431800">
              <a:lnSpc>
                <a:spcPct val="120000"/>
              </a:lnSpc>
              <a:spcBef>
                <a:spcPts val="0"/>
              </a:spcBef>
              <a:buSzPts val="3200"/>
            </a:pPr>
            <a:endParaRPr sz="32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16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zh-TW" altLang="en-US" dirty="0" smtClean="0"/>
              <a:t>手寫數字辨識實作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32520" y="1844824"/>
            <a:ext cx="8543925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 smtClean="0"/>
              <a:t>測試資料預測：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/>
              <a:t>predict = </a:t>
            </a:r>
            <a:r>
              <a:rPr lang="en-US" altLang="zh-TW" sz="2000" dirty="0" err="1"/>
              <a:t>np.argmax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model.predict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x_test</a:t>
            </a:r>
            <a:r>
              <a:rPr lang="en-US" altLang="zh-TW" sz="2000" dirty="0"/>
              <a:t>), axis=-1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3200" dirty="0"/>
              <a:t>測試</a:t>
            </a:r>
            <a:r>
              <a:rPr lang="zh-TW" altLang="en-US" sz="3200" dirty="0" smtClean="0"/>
              <a:t>資料正確率：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/>
              <a:t>score = </a:t>
            </a:r>
            <a:r>
              <a:rPr lang="en-US" altLang="zh-TW" sz="2000" dirty="0" err="1"/>
              <a:t>model.evaluate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x_test</a:t>
            </a:r>
            <a:r>
              <a:rPr lang="en-US" altLang="zh-TW" sz="2000" dirty="0"/>
              <a:t>, </a:t>
            </a:r>
            <a:r>
              <a:rPr lang="en-US" altLang="zh-TW" sz="2000" dirty="0" err="1"/>
              <a:t>y_test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2000" dirty="0"/>
              <a:t>print('</a:t>
            </a:r>
            <a:r>
              <a:rPr lang="zh-TW" altLang="en-US" sz="2000" dirty="0"/>
              <a:t>正確率</a:t>
            </a:r>
            <a:r>
              <a:rPr lang="en-US" altLang="zh-TW" sz="2000" dirty="0"/>
              <a:t>', score[1])</a:t>
            </a:r>
          </a:p>
          <a:p>
            <a:r>
              <a:rPr lang="zh-TW" altLang="en-US" sz="3200" dirty="0" smtClean="0"/>
              <a:t>儲存模型：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model.save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'</a:t>
            </a:r>
            <a:r>
              <a:rPr lang="zh-TW" altLang="en-US" sz="2000" dirty="0" smtClean="0"/>
              <a:t>檔名</a:t>
            </a:r>
            <a:r>
              <a:rPr lang="en-US" altLang="zh-TW" sz="2000" dirty="0" smtClean="0"/>
              <a:t>.</a:t>
            </a:r>
            <a:r>
              <a:rPr lang="en-US" altLang="zh-TW" sz="2000" dirty="0"/>
              <a:t>h5</a:t>
            </a:r>
            <a:r>
              <a:rPr lang="en-US" altLang="zh-TW" sz="2000" dirty="0" smtClean="0"/>
              <a:t>') </a:t>
            </a:r>
            <a:endParaRPr lang="en-US" altLang="zh-TW" sz="2000" dirty="0"/>
          </a:p>
          <a:p>
            <a:pPr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 smtClean="0"/>
              <a:t>模型存於雲端硬碟：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model.save</a:t>
            </a:r>
            <a:r>
              <a:rPr lang="en-US" altLang="zh-TW" sz="2000" dirty="0" smtClean="0"/>
              <a:t>(‘/</a:t>
            </a:r>
            <a:r>
              <a:rPr lang="en-US" altLang="zh-TW" sz="2000" dirty="0"/>
              <a:t>content/drive/</a:t>
            </a:r>
            <a:r>
              <a:rPr lang="en-US" altLang="zh-TW" sz="2000" dirty="0" err="1"/>
              <a:t>MyDrive</a:t>
            </a:r>
            <a:r>
              <a:rPr lang="en-US" altLang="zh-TW" sz="2000" dirty="0"/>
              <a:t>/</a:t>
            </a:r>
            <a:r>
              <a:rPr lang="en-US" altLang="zh-TW" sz="2000" dirty="0" err="1"/>
              <a:t>Colab</a:t>
            </a:r>
            <a:r>
              <a:rPr lang="en-US" altLang="zh-TW" sz="2000" dirty="0"/>
              <a:t> Notebooks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檔名</a:t>
            </a:r>
            <a:r>
              <a:rPr lang="en-US" altLang="zh-TW" sz="2000" dirty="0" smtClean="0"/>
              <a:t>.</a:t>
            </a:r>
            <a:r>
              <a:rPr lang="en-US" altLang="zh-TW" sz="2000" dirty="0"/>
              <a:t>h5</a:t>
            </a:r>
            <a:r>
              <a:rPr lang="en-US" altLang="zh-TW" sz="2000" dirty="0" smtClean="0"/>
              <a:t>')</a:t>
            </a:r>
            <a:endParaRPr sz="20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17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>
            <a:spLocks noGrp="1"/>
          </p:cNvSpPr>
          <p:nvPr>
            <p:ph type="title"/>
          </p:nvPr>
        </p:nvSpPr>
        <p:spPr>
          <a:xfrm>
            <a:off x="675879" y="1709746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altLang="zh-TW" dirty="0" err="1" smtClean="0"/>
              <a:t>Gradio</a:t>
            </a:r>
            <a:r>
              <a:rPr lang="zh-TW" altLang="en-US" dirty="0" smtClean="0"/>
              <a:t>：網頁互動界面</a:t>
            </a:r>
            <a:endParaRPr dirty="0"/>
          </a:p>
        </p:txBody>
      </p:sp>
      <p:sp>
        <p:nvSpPr>
          <p:cNvPr id="434" name="Google Shape;434;p29"/>
          <p:cNvSpPr txBox="1">
            <a:spLocks noGrp="1"/>
          </p:cNvSpPr>
          <p:nvPr>
            <p:ph type="body" idx="1"/>
          </p:nvPr>
        </p:nvSpPr>
        <p:spPr>
          <a:xfrm>
            <a:off x="1745162" y="4589475"/>
            <a:ext cx="64079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 smtClean="0"/>
              <a:t>Python</a:t>
            </a:r>
            <a:r>
              <a:rPr lang="zh-TW" altLang="en-US" dirty="0" smtClean="0"/>
              <a:t>機器學習</a:t>
            </a:r>
            <a:r>
              <a:rPr lang="en-US" dirty="0" err="1" smtClean="0"/>
              <a:t>入門</a:t>
            </a:r>
            <a:endParaRPr dirty="0"/>
          </a:p>
        </p:txBody>
      </p:sp>
      <p:sp>
        <p:nvSpPr>
          <p:cNvPr id="435" name="Google Shape;435;p29"/>
          <p:cNvSpPr txBox="1">
            <a:spLocks noGrp="1"/>
          </p:cNvSpPr>
          <p:nvPr>
            <p:ph type="sldNum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800">
                <a:solidFill>
                  <a:srgbClr val="FFFFFF"/>
                </a:solidFill>
              </a:rPr>
              <a:pPr/>
              <a:t>18</a:t>
            </a:fld>
            <a:endParaRPr sz="1800">
              <a:solidFill>
                <a:srgbClr val="FFFFFF"/>
              </a:solidFill>
            </a:endParaRPr>
          </a:p>
        </p:txBody>
      </p:sp>
      <p:pic>
        <p:nvPicPr>
          <p:cNvPr id="436" name="Google Shape;436;p29" descr="https://ee5817f8e2e9a2e34042-3365e7f0719651e5b8d0979bce83c558.ssl.cf5.rackcdn.com/pyth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686" y="580222"/>
            <a:ext cx="2314633" cy="2848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57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 err="1" smtClean="0"/>
              <a:t>gradio</a:t>
            </a:r>
            <a:r>
              <a:rPr lang="zh-TW" altLang="en-US" dirty="0" smtClean="0"/>
              <a:t>手寫數字辨識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32520" y="1844824"/>
            <a:ext cx="8543925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 smtClean="0"/>
              <a:t>安裝模組：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/>
              <a:t>!pip install </a:t>
            </a:r>
            <a:r>
              <a:rPr lang="en-US" altLang="zh-TW" sz="2000" dirty="0" err="1"/>
              <a:t>gradio</a:t>
            </a:r>
            <a:endParaRPr lang="en-US" altLang="zh-TW" sz="2000" dirty="0" smtClean="0"/>
          </a:p>
          <a:p>
            <a:r>
              <a:rPr lang="zh-TW" altLang="en-US" sz="3200" dirty="0" smtClean="0"/>
              <a:t>匯入模組：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/>
              <a:t>import </a:t>
            </a:r>
            <a:r>
              <a:rPr lang="en-US" altLang="zh-TW" sz="2000" dirty="0" err="1"/>
              <a:t>gradio</a:t>
            </a:r>
            <a:r>
              <a:rPr lang="en-US" altLang="zh-TW" sz="2000" dirty="0"/>
              <a:t> as </a:t>
            </a:r>
            <a:r>
              <a:rPr lang="en-US" altLang="zh-TW" sz="2000" dirty="0" smtClean="0"/>
              <a:t>gr</a:t>
            </a:r>
            <a:endParaRPr lang="en-US" altLang="zh-TW" sz="2000" dirty="0"/>
          </a:p>
          <a:p>
            <a:r>
              <a:rPr lang="zh-TW" altLang="en-US" sz="3200" dirty="0" smtClean="0"/>
              <a:t>載入手寫數字模型：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tensorflow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model</a:t>
            </a:r>
            <a:r>
              <a:rPr lang="en-US" altLang="zh-TW" sz="2000" dirty="0"/>
              <a:t> =  </a:t>
            </a:r>
            <a:r>
              <a:rPr lang="en-US" altLang="zh-TW" sz="2000" dirty="0" err="1" smtClean="0"/>
              <a:t>tensorflow.keras.models.load_model</a:t>
            </a:r>
            <a:r>
              <a:rPr lang="en-US" altLang="zh-TW" sz="2000" dirty="0" smtClean="0"/>
              <a:t>.(</a:t>
            </a:r>
            <a:r>
              <a:rPr lang="en-US" altLang="zh-TW" sz="2000" dirty="0"/>
              <a:t>"</a:t>
            </a:r>
            <a:r>
              <a:rPr lang="zh-TW" altLang="en-US" sz="2000" dirty="0" smtClean="0"/>
              <a:t>模型檔路徑</a:t>
            </a:r>
            <a:r>
              <a:rPr lang="en-US" altLang="zh-TW" sz="2000" dirty="0" smtClean="0"/>
              <a:t>")</a:t>
            </a:r>
            <a:endParaRPr lang="en-US" altLang="zh-TW" sz="20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19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>
            <a:spLocks noGrp="1"/>
          </p:cNvSpPr>
          <p:nvPr>
            <p:ph type="title"/>
          </p:nvPr>
        </p:nvSpPr>
        <p:spPr>
          <a:xfrm>
            <a:off x="675879" y="1709746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zh-TW" altLang="en-US" dirty="0" smtClean="0"/>
              <a:t>雲端開發平台：</a:t>
            </a:r>
            <a:r>
              <a:rPr lang="en-US" dirty="0" err="1" smtClean="0"/>
              <a:t>Colab</a:t>
            </a:r>
            <a:endParaRPr dirty="0"/>
          </a:p>
        </p:txBody>
      </p:sp>
      <p:sp>
        <p:nvSpPr>
          <p:cNvPr id="434" name="Google Shape;434;p29"/>
          <p:cNvSpPr txBox="1">
            <a:spLocks noGrp="1"/>
          </p:cNvSpPr>
          <p:nvPr>
            <p:ph type="body" idx="1"/>
          </p:nvPr>
        </p:nvSpPr>
        <p:spPr>
          <a:xfrm>
            <a:off x="1745162" y="4589475"/>
            <a:ext cx="64079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 smtClean="0"/>
              <a:t>Python</a:t>
            </a:r>
            <a:r>
              <a:rPr lang="zh-TW" altLang="en-US" dirty="0" smtClean="0"/>
              <a:t>機器學習</a:t>
            </a:r>
            <a:r>
              <a:rPr lang="en-US" dirty="0" err="1" smtClean="0"/>
              <a:t>入門</a:t>
            </a:r>
            <a:endParaRPr dirty="0"/>
          </a:p>
        </p:txBody>
      </p:sp>
      <p:sp>
        <p:nvSpPr>
          <p:cNvPr id="435" name="Google Shape;435;p29"/>
          <p:cNvSpPr txBox="1">
            <a:spLocks noGrp="1"/>
          </p:cNvSpPr>
          <p:nvPr>
            <p:ph type="sldNum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800">
                <a:solidFill>
                  <a:srgbClr val="FFFFFF"/>
                </a:solidFill>
              </a:rPr>
              <a:pPr/>
              <a:t>2</a:t>
            </a:fld>
            <a:endParaRPr sz="1800">
              <a:solidFill>
                <a:srgbClr val="FFFFFF"/>
              </a:solidFill>
            </a:endParaRPr>
          </a:p>
        </p:txBody>
      </p:sp>
      <p:pic>
        <p:nvPicPr>
          <p:cNvPr id="436" name="Google Shape;436;p29" descr="https://ee5817f8e2e9a2e34042-3365e7f0719651e5b8d0979bce83c558.ssl.cf5.rackcdn.com/pyth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686" y="580222"/>
            <a:ext cx="2314633" cy="2848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2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 err="1" smtClean="0"/>
              <a:t>gradio</a:t>
            </a:r>
            <a:r>
              <a:rPr lang="zh-TW" altLang="en-US" dirty="0" smtClean="0"/>
              <a:t>手寫數字辨識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32520" y="1844824"/>
            <a:ext cx="8543925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r>
              <a:rPr lang="zh-TW" altLang="en-US" sz="3200" dirty="0" smtClean="0"/>
              <a:t>處理函式：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def</a:t>
            </a:r>
            <a:r>
              <a:rPr lang="en-US" altLang="zh-TW" sz="2000" dirty="0"/>
              <a:t> </a:t>
            </a:r>
            <a:r>
              <a:rPr lang="en-US" altLang="zh-TW" sz="2000" dirty="0" err="1"/>
              <a:t>mnist</a:t>
            </a:r>
            <a:r>
              <a:rPr lang="en-US" altLang="zh-TW" sz="2000" dirty="0"/>
              <a:t>(image</a:t>
            </a:r>
            <a:r>
              <a:rPr lang="en-US" altLang="zh-TW" sz="2000" dirty="0" smtClean="0"/>
              <a:t>):</a:t>
            </a:r>
            <a:br>
              <a:rPr lang="en-US" altLang="zh-TW" sz="2000" dirty="0" smtClean="0"/>
            </a:br>
            <a:r>
              <a:rPr lang="en-US" altLang="zh-TW" sz="2000" dirty="0" smtClean="0"/>
              <a:t> </a:t>
            </a:r>
            <a:r>
              <a:rPr lang="en-US" altLang="zh-TW" sz="2000" dirty="0"/>
              <a:t>   image = </a:t>
            </a:r>
            <a:r>
              <a:rPr lang="en-US" altLang="zh-TW" sz="2000" dirty="0" err="1"/>
              <a:t>image.reshape</a:t>
            </a:r>
            <a:r>
              <a:rPr lang="en-US" altLang="zh-TW" sz="2000" dirty="0"/>
              <a:t>(1, 784</a:t>
            </a:r>
            <a:r>
              <a:rPr lang="en-US" altLang="zh-TW" sz="2000" dirty="0" smtClean="0"/>
              <a:t>)</a:t>
            </a:r>
            <a:br>
              <a:rPr lang="en-US" altLang="zh-TW" sz="2000" dirty="0" smtClean="0"/>
            </a:br>
            <a:r>
              <a:rPr lang="en-US" altLang="zh-TW" sz="2000" dirty="0"/>
              <a:t>    prediction = </a:t>
            </a:r>
            <a:r>
              <a:rPr lang="en-US" altLang="zh-TW" sz="2000" dirty="0" err="1"/>
              <a:t>model.predict</a:t>
            </a:r>
            <a:r>
              <a:rPr lang="en-US" altLang="zh-TW" sz="2000" dirty="0"/>
              <a:t>(image).</a:t>
            </a:r>
            <a:r>
              <a:rPr lang="en-US" altLang="zh-TW" sz="2000" dirty="0" err="1"/>
              <a:t>tolist</a:t>
            </a:r>
            <a:r>
              <a:rPr lang="en-US" altLang="zh-TW" sz="2000" dirty="0"/>
              <a:t>()[0</a:t>
            </a:r>
            <a:r>
              <a:rPr lang="en-US" altLang="zh-TW" sz="2000" dirty="0" smtClean="0"/>
              <a:t>]</a:t>
            </a:r>
            <a:br>
              <a:rPr lang="en-US" altLang="zh-TW" sz="2000" dirty="0" smtClean="0"/>
            </a:br>
            <a:r>
              <a:rPr lang="en-US" altLang="zh-TW" sz="2000" dirty="0"/>
              <a:t>    return {</a:t>
            </a:r>
            <a:r>
              <a:rPr lang="en-US" altLang="zh-TW" sz="2000" dirty="0" err="1"/>
              <a:t>str</a:t>
            </a:r>
            <a:r>
              <a:rPr lang="en-US" altLang="zh-TW" sz="2000" dirty="0"/>
              <a:t>(i): prediction[i] for i in range(10</a:t>
            </a:r>
            <a:r>
              <a:rPr lang="en-US" altLang="zh-TW" sz="2000" dirty="0" smtClean="0"/>
              <a:t>)}</a:t>
            </a:r>
          </a:p>
          <a:p>
            <a:r>
              <a:rPr lang="zh-TW" altLang="en-US" sz="3200" dirty="0" smtClean="0"/>
              <a:t>建立</a:t>
            </a:r>
            <a:r>
              <a:rPr lang="en-US" altLang="zh-TW" sz="3200" dirty="0" err="1" smtClean="0"/>
              <a:t>gradio</a:t>
            </a:r>
            <a:r>
              <a:rPr lang="zh-TW" altLang="en-US" sz="3200" dirty="0" smtClean="0"/>
              <a:t>物件：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grobj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gr.Interface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fn</a:t>
            </a:r>
            <a:r>
              <a:rPr lang="en-US" altLang="zh-TW" sz="2000" dirty="0"/>
              <a:t>=</a:t>
            </a:r>
            <a:r>
              <a:rPr lang="en-US" altLang="zh-TW" sz="2000" dirty="0" err="1"/>
              <a:t>mnist</a:t>
            </a:r>
            <a:r>
              <a:rPr lang="en-US" altLang="zh-TW" sz="2000" dirty="0"/>
              <a:t>, inputs</a:t>
            </a:r>
            <a:r>
              <a:rPr lang="en-US" altLang="zh-TW" sz="2000" dirty="0" smtClean="0"/>
              <a:t>=“sketchpad”,</a:t>
            </a:r>
            <a:r>
              <a:rPr lang="en-US" altLang="zh-TW" sz="2000" dirty="0"/>
              <a:t> outputs=</a:t>
            </a:r>
            <a:r>
              <a:rPr lang="en-US" altLang="zh-TW" sz="2000" dirty="0" err="1"/>
              <a:t>gr.outputs.Label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num_top_classes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顯示數量</a:t>
            </a:r>
            <a:r>
              <a:rPr lang="en-US" altLang="zh-TW" sz="2000" dirty="0" smtClean="0"/>
              <a:t>,</a:t>
            </a:r>
            <a:r>
              <a:rPr lang="en-US" altLang="zh-TW" sz="2000" dirty="0"/>
              <a:t> label='</a:t>
            </a:r>
            <a:r>
              <a:rPr lang="zh-TW" altLang="en-US" sz="2000" dirty="0"/>
              <a:t>預測結果</a:t>
            </a:r>
            <a:r>
              <a:rPr lang="en-US" altLang="zh-TW" sz="2000" dirty="0"/>
              <a:t>'), title="</a:t>
            </a:r>
            <a:r>
              <a:rPr lang="zh-TW" altLang="en-US" sz="2000" dirty="0"/>
              <a:t>手寫數字</a:t>
            </a:r>
            <a:r>
              <a:rPr lang="en-US" altLang="zh-TW" sz="2000" dirty="0" smtClean="0"/>
              <a:t>")</a:t>
            </a:r>
            <a:endParaRPr lang="en-US" altLang="zh-TW" sz="2000" dirty="0"/>
          </a:p>
          <a:p>
            <a:r>
              <a:rPr lang="zh-TW" altLang="en-US" sz="3200" dirty="0" smtClean="0"/>
              <a:t>啟動</a:t>
            </a:r>
            <a:r>
              <a:rPr lang="en-US" altLang="zh-TW" sz="3200" dirty="0" err="1"/>
              <a:t>gradio</a:t>
            </a:r>
            <a:r>
              <a:rPr lang="en-US" altLang="zh-TW" sz="3200" dirty="0"/>
              <a:t> </a:t>
            </a:r>
            <a:r>
              <a:rPr lang="zh-TW" altLang="en-US" sz="3200" dirty="0" smtClean="0"/>
              <a:t>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grobj.launch</a:t>
            </a:r>
            <a:r>
              <a:rPr lang="en-US" altLang="zh-TW" sz="2000" dirty="0" smtClean="0"/>
              <a:t>()</a:t>
            </a:r>
            <a:endParaRPr lang="en-US" altLang="zh-TW" sz="2000" dirty="0"/>
          </a:p>
          <a:p>
            <a:pPr lvl="0" indent="-431800">
              <a:lnSpc>
                <a:spcPct val="120000"/>
              </a:lnSpc>
              <a:spcBef>
                <a:spcPts val="0"/>
              </a:spcBef>
              <a:buSzPts val="3200"/>
            </a:pPr>
            <a:endParaRPr sz="32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20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/>
              <a:t>Inception</a:t>
            </a:r>
            <a:r>
              <a:rPr lang="zh-TW" altLang="en-US" dirty="0" smtClean="0"/>
              <a:t>辨識物體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32520" y="1844824"/>
            <a:ext cx="8543925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 lnSpcReduction="10000"/>
          </a:bodyPr>
          <a:lstStyle/>
          <a:p>
            <a:r>
              <a:rPr lang="zh-TW" altLang="en-US" sz="3200" dirty="0" smtClean="0"/>
              <a:t>載入模型：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/>
              <a:t>model = tensorflow.keras.applications.InceptionV3</a:t>
            </a:r>
            <a:r>
              <a:rPr lang="en-US" altLang="zh-TW" sz="2000" dirty="0" smtClean="0"/>
              <a:t>()</a:t>
            </a:r>
          </a:p>
          <a:p>
            <a:r>
              <a:rPr lang="zh-TW" altLang="en-US" sz="3200" dirty="0" smtClean="0"/>
              <a:t>載入物件名稱：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/>
              <a:t>response = </a:t>
            </a:r>
            <a:r>
              <a:rPr lang="en-US" altLang="zh-TW" sz="2000" dirty="0" err="1"/>
              <a:t>requests.get</a:t>
            </a:r>
            <a:r>
              <a:rPr lang="en-US" altLang="zh-TW" sz="2000" dirty="0"/>
              <a:t>('https://git.io/</a:t>
            </a:r>
            <a:r>
              <a:rPr lang="en-US" altLang="zh-TW" sz="2000" dirty="0" err="1"/>
              <a:t>JJkYN</a:t>
            </a:r>
            <a:r>
              <a:rPr lang="en-US" altLang="zh-TW" sz="2000" dirty="0" smtClean="0"/>
              <a:t>')</a:t>
            </a:r>
            <a:br>
              <a:rPr lang="en-US" altLang="zh-TW" sz="2000" dirty="0" smtClean="0"/>
            </a:br>
            <a:r>
              <a:rPr lang="en-US" altLang="zh-TW" sz="2000" dirty="0"/>
              <a:t>labels = </a:t>
            </a:r>
            <a:r>
              <a:rPr lang="en-US" altLang="zh-TW" sz="2000" dirty="0" err="1"/>
              <a:t>response.text.split</a:t>
            </a:r>
            <a:r>
              <a:rPr lang="en-US" altLang="zh-TW" sz="2000" dirty="0"/>
              <a:t>('\n</a:t>
            </a:r>
            <a:r>
              <a:rPr lang="en-US" altLang="zh-TW" sz="2000" dirty="0" smtClean="0"/>
              <a:t>')</a:t>
            </a:r>
            <a:endParaRPr lang="en-US" altLang="zh-TW" sz="2000" dirty="0"/>
          </a:p>
          <a:p>
            <a:r>
              <a:rPr lang="zh-TW" altLang="en-US" sz="3200" dirty="0" smtClean="0"/>
              <a:t>處理函式：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def</a:t>
            </a:r>
            <a:r>
              <a:rPr lang="en-US" altLang="zh-TW" sz="2000" dirty="0"/>
              <a:t> classify(</a:t>
            </a:r>
            <a:r>
              <a:rPr lang="en-US" altLang="zh-TW" sz="2000" dirty="0" err="1"/>
              <a:t>img</a:t>
            </a:r>
            <a:r>
              <a:rPr lang="en-US" altLang="zh-TW" sz="2000" dirty="0" smtClean="0"/>
              <a:t>):</a:t>
            </a:r>
            <a:br>
              <a:rPr lang="en-US" altLang="zh-TW" sz="2000" dirty="0" smtClean="0"/>
            </a:br>
            <a:r>
              <a:rPr lang="en-US" altLang="zh-TW" sz="2000" dirty="0"/>
              <a:t>  </a:t>
            </a:r>
            <a:r>
              <a:rPr lang="en-US" altLang="zh-TW" sz="2000" dirty="0" err="1"/>
              <a:t>img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np.expand_dims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img</a:t>
            </a:r>
            <a:r>
              <a:rPr lang="en-US" altLang="zh-TW" sz="2000" dirty="0"/>
              <a:t>, 0</a:t>
            </a:r>
            <a:r>
              <a:rPr lang="en-US" altLang="zh-TW" sz="2000" dirty="0" smtClean="0"/>
              <a:t>)</a:t>
            </a:r>
            <a:br>
              <a:rPr lang="en-US" altLang="zh-TW" sz="2000" dirty="0" smtClean="0"/>
            </a:br>
            <a:r>
              <a:rPr lang="en-US" altLang="zh-TW" sz="2000" dirty="0"/>
              <a:t>  </a:t>
            </a:r>
            <a:r>
              <a:rPr lang="en-US" altLang="zh-TW" sz="2000" dirty="0" err="1"/>
              <a:t>img</a:t>
            </a:r>
            <a:r>
              <a:rPr lang="en-US" altLang="zh-TW" sz="2000" dirty="0"/>
              <a:t> = tf.keras.applications.inception_v3.preprocess_input(</a:t>
            </a:r>
            <a:r>
              <a:rPr lang="en-US" altLang="zh-TW" sz="2000" dirty="0" err="1"/>
              <a:t>img</a:t>
            </a:r>
            <a:r>
              <a:rPr lang="en-US" altLang="zh-TW" sz="2000" dirty="0" smtClean="0"/>
              <a:t>)</a:t>
            </a:r>
            <a:br>
              <a:rPr lang="en-US" altLang="zh-TW" sz="2000" dirty="0" smtClean="0"/>
            </a:br>
            <a:r>
              <a:rPr lang="en-US" altLang="zh-TW" sz="2000" dirty="0"/>
              <a:t>  prediction = </a:t>
            </a:r>
            <a:r>
              <a:rPr lang="en-US" altLang="zh-TW" sz="2000" dirty="0" err="1"/>
              <a:t>model.predict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img</a:t>
            </a:r>
            <a:r>
              <a:rPr lang="en-US" altLang="zh-TW" sz="2000" dirty="0"/>
              <a:t>)[0</a:t>
            </a:r>
            <a:r>
              <a:rPr lang="en-US" altLang="zh-TW" sz="2000" dirty="0" smtClean="0"/>
              <a:t>]</a:t>
            </a:r>
            <a:br>
              <a:rPr lang="en-US" altLang="zh-TW" sz="2000" dirty="0" smtClean="0"/>
            </a:br>
            <a:r>
              <a:rPr lang="en-US" altLang="zh-TW" sz="2000" dirty="0"/>
              <a:t>  return {labels[i]: float(prediction[i]) for i in range(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(prediction))</a:t>
            </a:r>
          </a:p>
          <a:p>
            <a:pPr lvl="0" indent="-431800">
              <a:lnSpc>
                <a:spcPct val="120000"/>
              </a:lnSpc>
              <a:spcBef>
                <a:spcPts val="0"/>
              </a:spcBef>
              <a:buSzPts val="3200"/>
            </a:pPr>
            <a:endParaRPr sz="32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21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/>
              <a:t>Inception</a:t>
            </a:r>
            <a:r>
              <a:rPr lang="zh-TW" altLang="en-US" dirty="0" smtClean="0"/>
              <a:t>辨識物體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32520" y="1844824"/>
            <a:ext cx="8543925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r>
              <a:rPr lang="zh-TW" altLang="en-US" sz="3200" dirty="0" smtClean="0"/>
              <a:t>輸入項目：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imputs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gr.inputs.Image</a:t>
            </a:r>
            <a:r>
              <a:rPr lang="en-US" altLang="zh-TW" sz="2000" dirty="0"/>
              <a:t>(shape=(299, 299</a:t>
            </a:r>
            <a:r>
              <a:rPr lang="en-US" altLang="zh-TW" sz="2000" dirty="0" smtClean="0"/>
              <a:t>))</a:t>
            </a:r>
          </a:p>
          <a:p>
            <a:r>
              <a:rPr lang="zh-TW" altLang="en-US" sz="3200" dirty="0" smtClean="0"/>
              <a:t>輸出項目：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/>
              <a:t>outputs = </a:t>
            </a:r>
            <a:r>
              <a:rPr lang="en-US" altLang="zh-TW" sz="2000" dirty="0" err="1"/>
              <a:t>gr.outputs.Label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num_top_classes</a:t>
            </a:r>
            <a:r>
              <a:rPr lang="en-US" altLang="zh-TW" sz="2000" dirty="0"/>
              <a:t>=3, label='</a:t>
            </a:r>
            <a:r>
              <a:rPr lang="zh-TW" altLang="en-US" sz="2000" dirty="0"/>
              <a:t>預測結果</a:t>
            </a:r>
            <a:r>
              <a:rPr lang="en-US" altLang="zh-TW" sz="2000" dirty="0" smtClean="0"/>
              <a:t>')</a:t>
            </a:r>
            <a:endParaRPr lang="en-US" altLang="zh-TW" sz="2000" dirty="0"/>
          </a:p>
          <a:p>
            <a:r>
              <a:rPr lang="zh-TW" altLang="en-US" sz="3200" dirty="0" smtClean="0"/>
              <a:t>建立物件及啟動：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grobj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gr.Interface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fn</a:t>
            </a:r>
            <a:r>
              <a:rPr lang="en-US" altLang="zh-TW" sz="2000" dirty="0"/>
              <a:t>=classify, inputs=</a:t>
            </a:r>
            <a:r>
              <a:rPr lang="en-US" altLang="zh-TW" sz="2000" dirty="0" err="1"/>
              <a:t>imputs</a:t>
            </a:r>
            <a:r>
              <a:rPr lang="en-US" altLang="zh-TW" sz="2000" dirty="0"/>
              <a:t>, outputs=outputs, title='Inception</a:t>
            </a:r>
            <a:r>
              <a:rPr lang="zh-TW" altLang="en-US" sz="2000" dirty="0"/>
              <a:t>物件偵測</a:t>
            </a:r>
            <a:r>
              <a:rPr lang="en-US" altLang="zh-TW" sz="2000" dirty="0" smtClean="0"/>
              <a:t>')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2000" dirty="0" err="1"/>
              <a:t>grobj.launch</a:t>
            </a:r>
            <a:r>
              <a:rPr lang="en-US" altLang="zh-TW" sz="2000" dirty="0" smtClean="0"/>
              <a:t>()</a:t>
            </a:r>
            <a:endParaRPr lang="en-US" altLang="zh-TW" sz="20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22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zh-TW" altLang="en-US" b="0" dirty="0"/>
              <a:t>自動歌詞</a:t>
            </a:r>
            <a:r>
              <a:rPr lang="zh-TW" altLang="en-US" b="0" dirty="0" smtClean="0"/>
              <a:t>產生器</a:t>
            </a:r>
            <a:r>
              <a:rPr lang="en-US" altLang="zh-TW" b="0" dirty="0" smtClean="0"/>
              <a:t>-</a:t>
            </a:r>
            <a:r>
              <a:rPr lang="zh-TW" altLang="en-US" b="0" dirty="0" smtClean="0"/>
              <a:t>繁體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32520" y="1844824"/>
            <a:ext cx="8543925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r>
              <a:rPr lang="zh-TW" altLang="en-US" sz="3200" dirty="0" smtClean="0"/>
              <a:t>安裝模組：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2000" dirty="0"/>
              <a:t>!pip install </a:t>
            </a:r>
            <a:r>
              <a:rPr lang="en-US" altLang="zh-TW" sz="2000" dirty="0" err="1" smtClean="0"/>
              <a:t>opencc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!</a:t>
            </a:r>
            <a:r>
              <a:rPr lang="en-US" altLang="zh-TW" sz="2000" dirty="0"/>
              <a:t>pip install </a:t>
            </a:r>
            <a:r>
              <a:rPr lang="en-US" altLang="zh-TW" sz="2000" dirty="0" smtClean="0"/>
              <a:t>transformers</a:t>
            </a:r>
            <a:endParaRPr lang="en-US" altLang="zh-TW" sz="2000" dirty="0"/>
          </a:p>
          <a:p>
            <a:r>
              <a:rPr lang="zh-TW" altLang="en-US" sz="3200" dirty="0" smtClean="0"/>
              <a:t>載入模型：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tokenizer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BertTokenizer.from_pretrained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uer</a:t>
            </a:r>
            <a:r>
              <a:rPr lang="en-US" altLang="zh-TW" sz="2000" dirty="0"/>
              <a:t>/gpt2-chinese-lyric</a:t>
            </a:r>
            <a:r>
              <a:rPr lang="en-US" altLang="zh-TW" sz="2000" dirty="0" smtClean="0"/>
              <a:t>")</a:t>
            </a:r>
            <a:br>
              <a:rPr lang="en-US" altLang="zh-TW" sz="2000" dirty="0" smtClean="0"/>
            </a:br>
            <a:r>
              <a:rPr lang="en-US" altLang="zh-TW" sz="2000" dirty="0" smtClean="0"/>
              <a:t>model</a:t>
            </a:r>
            <a:r>
              <a:rPr lang="en-US" altLang="zh-TW" sz="2000" dirty="0"/>
              <a:t> = GPT2LMHeadModel.from_pretrained("</a:t>
            </a:r>
            <a:r>
              <a:rPr lang="en-US" altLang="zh-TW" sz="2000" dirty="0" err="1"/>
              <a:t>uer</a:t>
            </a:r>
            <a:r>
              <a:rPr lang="en-US" altLang="zh-TW" sz="2000" dirty="0"/>
              <a:t>/gpt2-chinese-lyric</a:t>
            </a:r>
            <a:r>
              <a:rPr lang="en-US" altLang="zh-TW" sz="2000" dirty="0" smtClean="0"/>
              <a:t>")</a:t>
            </a:r>
          </a:p>
          <a:p>
            <a:r>
              <a:rPr lang="zh-TW" altLang="en-US" sz="3200" dirty="0" smtClean="0"/>
              <a:t>建立簡轉繁物件：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/>
              <a:t>cc = </a:t>
            </a:r>
            <a:r>
              <a:rPr lang="en-US" altLang="zh-TW" sz="2000" dirty="0" err="1"/>
              <a:t>OpenCC</a:t>
            </a:r>
            <a:r>
              <a:rPr lang="en-US" altLang="zh-TW" sz="2000" dirty="0"/>
              <a:t>('s2twp</a:t>
            </a:r>
            <a:r>
              <a:rPr lang="en-US" altLang="zh-TW" sz="2000" dirty="0" smtClean="0"/>
              <a:t>')</a:t>
            </a:r>
            <a:r>
              <a:rPr lang="en-US" altLang="zh-TW" sz="2000" dirty="0"/>
              <a:t> </a:t>
            </a:r>
            <a:endParaRPr sz="32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23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zh-TW" altLang="en-US" b="0" dirty="0"/>
              <a:t>自動歌詞</a:t>
            </a:r>
            <a:r>
              <a:rPr lang="zh-TW" altLang="en-US" b="0" dirty="0" smtClean="0"/>
              <a:t>產生器</a:t>
            </a:r>
            <a:r>
              <a:rPr lang="en-US" altLang="zh-TW" b="0" dirty="0" smtClean="0"/>
              <a:t>-</a:t>
            </a:r>
            <a:r>
              <a:rPr lang="zh-TW" altLang="en-US" b="0" dirty="0" smtClean="0"/>
              <a:t>繁體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32520" y="1844824"/>
            <a:ext cx="8543925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r>
              <a:rPr lang="zh-TW" altLang="en-US" sz="3200" dirty="0" smtClean="0"/>
              <a:t>處理函式：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2000" dirty="0" err="1"/>
              <a:t>def</a:t>
            </a:r>
            <a:r>
              <a:rPr lang="en-US" altLang="zh-TW" sz="2000" dirty="0"/>
              <a:t> lyric(text</a:t>
            </a:r>
            <a:r>
              <a:rPr lang="en-US" altLang="zh-TW" sz="2000" dirty="0" smtClean="0"/>
              <a:t>):</a:t>
            </a:r>
            <a:br>
              <a:rPr lang="en-US" altLang="zh-TW" sz="2000" dirty="0" smtClean="0"/>
            </a:br>
            <a:r>
              <a:rPr lang="en-US" altLang="zh-TW" sz="2000" dirty="0"/>
              <a:t>  </a:t>
            </a:r>
            <a:r>
              <a:rPr lang="en-US" altLang="zh-TW" sz="2000" dirty="0" err="1"/>
              <a:t>text_generator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TextGenerationPipeline</a:t>
            </a:r>
            <a:r>
              <a:rPr lang="en-US" altLang="zh-TW" sz="2000" dirty="0"/>
              <a:t>(model, </a:t>
            </a:r>
            <a:r>
              <a:rPr lang="en-US" altLang="zh-TW" sz="2000" dirty="0" err="1"/>
              <a:t>tokenizer</a:t>
            </a:r>
            <a:r>
              <a:rPr lang="en-US" altLang="zh-TW" sz="2000" dirty="0" smtClean="0"/>
              <a:t>)</a:t>
            </a:r>
            <a:br>
              <a:rPr lang="en-US" altLang="zh-TW" sz="2000" dirty="0" smtClean="0"/>
            </a:br>
            <a:r>
              <a:rPr lang="en-US" altLang="zh-TW" sz="2000" dirty="0"/>
              <a:t>  ret = </a:t>
            </a:r>
            <a:r>
              <a:rPr lang="en-US" altLang="zh-TW" sz="2000" dirty="0" err="1"/>
              <a:t>text_generator</a:t>
            </a:r>
            <a:r>
              <a:rPr lang="en-US" altLang="zh-TW" sz="2000" dirty="0"/>
              <a:t>(text, </a:t>
            </a:r>
            <a:r>
              <a:rPr lang="en-US" altLang="zh-TW" sz="2000" dirty="0" err="1"/>
              <a:t>max_length</a:t>
            </a:r>
            <a:r>
              <a:rPr lang="en-US" altLang="zh-TW" sz="2000" dirty="0"/>
              <a:t>=100, </a:t>
            </a:r>
            <a:r>
              <a:rPr lang="en-US" altLang="zh-TW" sz="2000" dirty="0" err="1"/>
              <a:t>do_sample</a:t>
            </a:r>
            <a:r>
              <a:rPr lang="en-US" altLang="zh-TW" sz="2000" dirty="0"/>
              <a:t>=True</a:t>
            </a:r>
            <a:r>
              <a:rPr lang="en-US" altLang="zh-TW" sz="2000" dirty="0" smtClean="0"/>
              <a:t>)</a:t>
            </a:r>
            <a:br>
              <a:rPr lang="en-US" altLang="zh-TW" sz="2000" dirty="0" smtClean="0"/>
            </a:br>
            <a:r>
              <a:rPr lang="en-US" altLang="zh-TW" sz="2000" dirty="0"/>
              <a:t>  return </a:t>
            </a:r>
            <a:r>
              <a:rPr lang="en-US" altLang="zh-TW" sz="2000" dirty="0" err="1"/>
              <a:t>cc.convert</a:t>
            </a:r>
            <a:r>
              <a:rPr lang="en-US" altLang="zh-TW" sz="2000" dirty="0"/>
              <a:t>(ret[0]['</a:t>
            </a:r>
            <a:r>
              <a:rPr lang="en-US" altLang="zh-TW" sz="2000" dirty="0" err="1"/>
              <a:t>generated_text</a:t>
            </a:r>
            <a:r>
              <a:rPr lang="en-US" altLang="zh-TW" sz="2000" dirty="0" smtClean="0"/>
              <a:t>'])</a:t>
            </a:r>
            <a:endParaRPr lang="en-US" altLang="zh-TW" sz="2000" dirty="0"/>
          </a:p>
          <a:p>
            <a:r>
              <a:rPr lang="zh-TW" altLang="en-US" sz="3200" dirty="0" smtClean="0"/>
              <a:t>建立物件及啟動：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 err="1"/>
              <a:t>grobj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gr.Interface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lyric,inputs</a:t>
            </a:r>
            <a:r>
              <a:rPr lang="en-US" altLang="zh-TW" sz="2000" dirty="0"/>
              <a:t>="textbox", outputs=</a:t>
            </a:r>
            <a:r>
              <a:rPr lang="en-US" altLang="zh-TW" sz="2000" dirty="0" err="1"/>
              <a:t>gr.outputs.Textbox</a:t>
            </a:r>
            <a:r>
              <a:rPr lang="en-US" altLang="zh-TW" sz="2000" dirty="0"/>
              <a:t>(), title="</a:t>
            </a:r>
            <a:r>
              <a:rPr lang="zh-TW" altLang="en-US" sz="2000" dirty="0"/>
              <a:t>自動產生歌詞</a:t>
            </a:r>
            <a:r>
              <a:rPr lang="en-US" altLang="zh-TW" sz="2000" dirty="0" smtClean="0"/>
              <a:t>")</a:t>
            </a:r>
            <a:br>
              <a:rPr lang="en-US" altLang="zh-TW" sz="2000" dirty="0" smtClean="0"/>
            </a:br>
            <a:r>
              <a:rPr lang="en-US" altLang="zh-TW" sz="2000" dirty="0" err="1" smtClean="0"/>
              <a:t>grobj.launch</a:t>
            </a:r>
            <a:r>
              <a:rPr lang="en-US" altLang="zh-TW" sz="2000" dirty="0" smtClean="0"/>
              <a:t>()</a:t>
            </a:r>
            <a:endParaRPr lang="en-US" altLang="zh-TW" sz="20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24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>
            <a:spLocks noGrp="1"/>
          </p:cNvSpPr>
          <p:nvPr>
            <p:ph type="title"/>
          </p:nvPr>
        </p:nvSpPr>
        <p:spPr>
          <a:xfrm>
            <a:off x="675879" y="1709746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altLang="zh-TW" dirty="0"/>
              <a:t>Teachable </a:t>
            </a:r>
            <a:r>
              <a:rPr lang="en-US" altLang="zh-TW" dirty="0" smtClean="0"/>
              <a:t>Machine</a:t>
            </a:r>
            <a:endParaRPr dirty="0"/>
          </a:p>
        </p:txBody>
      </p:sp>
      <p:sp>
        <p:nvSpPr>
          <p:cNvPr id="434" name="Google Shape;434;p29"/>
          <p:cNvSpPr txBox="1">
            <a:spLocks noGrp="1"/>
          </p:cNvSpPr>
          <p:nvPr>
            <p:ph type="body" idx="1"/>
          </p:nvPr>
        </p:nvSpPr>
        <p:spPr>
          <a:xfrm>
            <a:off x="1745162" y="4589475"/>
            <a:ext cx="64079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 smtClean="0"/>
              <a:t>Python</a:t>
            </a:r>
            <a:r>
              <a:rPr lang="zh-TW" altLang="en-US" dirty="0" smtClean="0"/>
              <a:t>機器學習</a:t>
            </a:r>
            <a:r>
              <a:rPr lang="en-US" dirty="0" err="1" smtClean="0"/>
              <a:t>入門</a:t>
            </a:r>
            <a:endParaRPr dirty="0"/>
          </a:p>
        </p:txBody>
      </p:sp>
      <p:sp>
        <p:nvSpPr>
          <p:cNvPr id="435" name="Google Shape;435;p29"/>
          <p:cNvSpPr txBox="1">
            <a:spLocks noGrp="1"/>
          </p:cNvSpPr>
          <p:nvPr>
            <p:ph type="sldNum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800">
                <a:solidFill>
                  <a:srgbClr val="FFFFFF"/>
                </a:solidFill>
              </a:rPr>
              <a:pPr/>
              <a:t>25</a:t>
            </a:fld>
            <a:endParaRPr sz="1800">
              <a:solidFill>
                <a:srgbClr val="FFFFFF"/>
              </a:solidFill>
            </a:endParaRPr>
          </a:p>
        </p:txBody>
      </p:sp>
      <p:pic>
        <p:nvPicPr>
          <p:cNvPr id="436" name="Google Shape;436;p29" descr="https://ee5817f8e2e9a2e34042-3365e7f0719651e5b8d0979bce83c558.ssl.cf5.rackcdn.com/pyth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686" y="580222"/>
            <a:ext cx="2314633" cy="2848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70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altLang="zh-TW" dirty="0"/>
              <a:t>Teachable Machine</a:t>
            </a:r>
            <a:r>
              <a:rPr lang="zh-TW" altLang="en-US" dirty="0"/>
              <a:t>：線上模型</a:t>
            </a:r>
            <a:r>
              <a:rPr lang="zh-TW" altLang="en-US" dirty="0" smtClean="0"/>
              <a:t>訓練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32520" y="1844824"/>
            <a:ext cx="8543925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r>
              <a:rPr lang="zh-TW" altLang="en-US" sz="3200" dirty="0" smtClean="0"/>
              <a:t>簡介：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2000" dirty="0"/>
              <a:t>Teachable Machine</a:t>
            </a:r>
            <a:r>
              <a:rPr lang="zh-TW" altLang="en-US" sz="2000" dirty="0"/>
              <a:t>，讓使用者在不需要專業知識和撰寫程式碼的情況下，能簡單地訓練機器學習</a:t>
            </a:r>
            <a:r>
              <a:rPr lang="zh-TW" altLang="en-US" sz="2000" dirty="0" smtClean="0"/>
              <a:t>模型。</a:t>
            </a:r>
            <a:endParaRPr lang="en-US" altLang="zh-TW" sz="2000" dirty="0"/>
          </a:p>
          <a:p>
            <a:r>
              <a:rPr lang="zh-TW" altLang="en-US" sz="3200" dirty="0" smtClean="0"/>
              <a:t>網址：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000" dirty="0">
                <a:hlinkClick r:id="rId3"/>
              </a:rPr>
              <a:t>https://teachablemachine.withgoogle.com</a:t>
            </a:r>
            <a:r>
              <a:rPr lang="en-US" altLang="zh-TW" sz="2000" dirty="0" smtClean="0">
                <a:hlinkClick r:id="rId3"/>
              </a:rPr>
              <a:t>/</a:t>
            </a:r>
            <a:endParaRPr lang="en-US" altLang="zh-TW" sz="2000" dirty="0" smtClean="0"/>
          </a:p>
          <a:p>
            <a:r>
              <a:rPr lang="zh-TW" altLang="en-US" sz="3200" dirty="0" smtClean="0"/>
              <a:t>圖片分類模型：</a:t>
            </a:r>
            <a:r>
              <a:rPr lang="en-US" altLang="zh-TW" sz="3200"/>
              <a:t/>
            </a:r>
            <a:br>
              <a:rPr lang="en-US" altLang="zh-TW" sz="3200"/>
            </a:br>
            <a:r>
              <a:rPr lang="en-US" altLang="zh-TW" sz="2000"/>
              <a:t>Image Project</a:t>
            </a:r>
            <a:r>
              <a:rPr lang="zh-TW" altLang="en-US" sz="2000" smtClean="0"/>
              <a:t>。</a:t>
            </a: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26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>
            <a:spLocks noGrp="1"/>
          </p:cNvSpPr>
          <p:nvPr>
            <p:ph type="title"/>
          </p:nvPr>
        </p:nvSpPr>
        <p:spPr>
          <a:xfrm>
            <a:off x="331391" y="1700808"/>
            <a:ext cx="923012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altLang="zh-TW" dirty="0" smtClean="0"/>
              <a:t>Bonus</a:t>
            </a:r>
            <a:r>
              <a:rPr lang="zh-TW" altLang="en-US" dirty="0" smtClean="0"/>
              <a:t>：下載中文字幕影片</a:t>
            </a:r>
            <a:endParaRPr dirty="0"/>
          </a:p>
        </p:txBody>
      </p:sp>
      <p:sp>
        <p:nvSpPr>
          <p:cNvPr id="434" name="Google Shape;434;p29"/>
          <p:cNvSpPr txBox="1">
            <a:spLocks noGrp="1"/>
          </p:cNvSpPr>
          <p:nvPr>
            <p:ph type="body" idx="1"/>
          </p:nvPr>
        </p:nvSpPr>
        <p:spPr>
          <a:xfrm>
            <a:off x="1745162" y="4589475"/>
            <a:ext cx="64079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 smtClean="0"/>
              <a:t>Python</a:t>
            </a:r>
            <a:r>
              <a:rPr lang="zh-TW" altLang="en-US" dirty="0" smtClean="0"/>
              <a:t>機器學習</a:t>
            </a:r>
            <a:r>
              <a:rPr lang="en-US" dirty="0" err="1" smtClean="0"/>
              <a:t>入門</a:t>
            </a:r>
            <a:endParaRPr dirty="0"/>
          </a:p>
        </p:txBody>
      </p:sp>
      <p:sp>
        <p:nvSpPr>
          <p:cNvPr id="435" name="Google Shape;435;p29"/>
          <p:cNvSpPr txBox="1">
            <a:spLocks noGrp="1"/>
          </p:cNvSpPr>
          <p:nvPr>
            <p:ph type="sldNum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800">
                <a:solidFill>
                  <a:srgbClr val="FFFFFF"/>
                </a:solidFill>
              </a:rPr>
              <a:pPr/>
              <a:t>27</a:t>
            </a:fld>
            <a:endParaRPr sz="1800">
              <a:solidFill>
                <a:srgbClr val="FFFFFF"/>
              </a:solidFill>
            </a:endParaRPr>
          </a:p>
        </p:txBody>
      </p:sp>
      <p:pic>
        <p:nvPicPr>
          <p:cNvPr id="436" name="Google Shape;436;p29" descr="https://ee5817f8e2e9a2e34042-3365e7f0719651e5b8d0979bce83c558.ssl.cf5.rackcdn.com/pyth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686" y="580222"/>
            <a:ext cx="2314633" cy="2848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39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altLang="zh-TW" dirty="0" smtClean="0"/>
              <a:t>Bonus</a:t>
            </a:r>
            <a:r>
              <a:rPr lang="zh-TW" altLang="en-US" dirty="0"/>
              <a:t>：下載中文字幕影片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32520" y="1844824"/>
            <a:ext cx="8543925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r>
              <a:rPr lang="zh-TW" altLang="en-US" sz="3200" dirty="0" smtClean="0"/>
              <a:t>動機：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sz="2000" dirty="0"/>
              <a:t>大部分</a:t>
            </a:r>
            <a:r>
              <a:rPr lang="en-US" altLang="zh-TW" sz="2000" dirty="0" err="1"/>
              <a:t>Youtube</a:t>
            </a:r>
            <a:r>
              <a:rPr lang="zh-TW" altLang="en-US" sz="2000" dirty="0"/>
              <a:t>影片的字幕僅提供英文字幕，對於英文聽力不佳且閱讀英文字幕跟不上的使用者來說，常錯失許多觀看珍貴影片的機會。</a:t>
            </a:r>
            <a:r>
              <a:rPr lang="en-US" altLang="zh-TW" sz="2000" dirty="0" err="1"/>
              <a:t>Pytube</a:t>
            </a:r>
            <a:r>
              <a:rPr lang="zh-TW" altLang="en-US" sz="2000" dirty="0"/>
              <a:t>模組可以下載</a:t>
            </a:r>
            <a:r>
              <a:rPr lang="en-US" altLang="zh-TW" sz="2000" dirty="0" err="1"/>
              <a:t>Youtube</a:t>
            </a:r>
            <a:r>
              <a:rPr lang="zh-TW" altLang="en-US" sz="2000" dirty="0"/>
              <a:t>影片及字幕檔，如果可以將字幕檔翻譯為中文，那麼下載的影片就可以在播放時顯示中文字幕了</a:t>
            </a:r>
            <a:r>
              <a:rPr lang="zh-TW" altLang="en-US" sz="2000" dirty="0" smtClean="0"/>
              <a:t>！</a:t>
            </a:r>
            <a:endParaRPr lang="en-US" altLang="zh-TW" sz="2000"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28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 err="1" smtClean="0"/>
              <a:t>Colab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介紹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81038" y="1825629"/>
            <a:ext cx="8543925" cy="441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en-US" altLang="zh-TW" sz="3200" dirty="0" err="1"/>
              <a:t>Colab</a:t>
            </a:r>
            <a:r>
              <a:rPr lang="en-US" altLang="zh-TW" sz="3200" dirty="0"/>
              <a:t> </a:t>
            </a:r>
            <a:r>
              <a:rPr lang="zh-TW" altLang="en-US" sz="3200" dirty="0"/>
              <a:t>主要目的是想要幫助機器學習和教育的推廣</a:t>
            </a:r>
            <a:r>
              <a:rPr lang="zh-TW" altLang="en-US" sz="3200" dirty="0" smtClean="0"/>
              <a:t>。</a:t>
            </a:r>
            <a:endParaRPr sz="3200" dirty="0"/>
          </a:p>
          <a:p>
            <a:r>
              <a:rPr lang="en-US" altLang="zh-TW" sz="3200" dirty="0" err="1"/>
              <a:t>Colab</a:t>
            </a:r>
            <a:r>
              <a:rPr lang="en-US" altLang="zh-TW" sz="3200" dirty="0"/>
              <a:t> </a:t>
            </a:r>
            <a:r>
              <a:rPr lang="zh-TW" altLang="en-US" sz="3200" dirty="0" smtClean="0"/>
              <a:t>提供</a:t>
            </a:r>
            <a:r>
              <a:rPr lang="zh-TW" altLang="en-US" sz="3200" dirty="0"/>
              <a:t>免費</a:t>
            </a:r>
            <a:r>
              <a:rPr lang="zh-TW" altLang="en-US" sz="3200" dirty="0" smtClean="0"/>
              <a:t>的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GPU</a:t>
            </a:r>
            <a:r>
              <a:rPr lang="zh-TW" altLang="en-US" sz="3200" dirty="0" smtClean="0"/>
              <a:t>，預設</a:t>
            </a:r>
            <a:r>
              <a:rPr lang="zh-TW" altLang="en-US" sz="3200" dirty="0"/>
              <a:t>安裝了一些做機器學習常用的</a:t>
            </a:r>
            <a:r>
              <a:rPr lang="zh-TW" altLang="en-US" sz="3200" dirty="0" smtClean="0"/>
              <a:t>模組。</a:t>
            </a:r>
            <a:endParaRPr lang="en-US" altLang="zh-TW" sz="3200" dirty="0" smtClean="0"/>
          </a:p>
          <a:p>
            <a:r>
              <a:rPr lang="en-US" altLang="zh-TW" sz="3200" dirty="0" err="1"/>
              <a:t>Colab</a:t>
            </a:r>
            <a:r>
              <a:rPr lang="en-US" altLang="zh-TW" sz="3200" dirty="0"/>
              <a:t> </a:t>
            </a:r>
            <a:r>
              <a:rPr lang="zh-TW" altLang="en-US" sz="3200" dirty="0"/>
              <a:t>虛擬機器屬於</a:t>
            </a:r>
            <a:r>
              <a:rPr lang="en-US" altLang="zh-TW" sz="3200" dirty="0"/>
              <a:t>Linux</a:t>
            </a:r>
            <a:r>
              <a:rPr lang="zh-TW" altLang="en-US" sz="3200" dirty="0"/>
              <a:t>系統。</a:t>
            </a:r>
            <a:endParaRPr lang="en-US" altLang="zh-TW" sz="3200" dirty="0"/>
          </a:p>
          <a:p>
            <a:r>
              <a:rPr lang="zh-TW" altLang="en-US" sz="3200" dirty="0" smtClean="0">
                <a:solidFill>
                  <a:srgbClr val="FF0000"/>
                </a:solidFill>
              </a:rPr>
              <a:t>使用</a:t>
            </a:r>
            <a:r>
              <a:rPr lang="en-US" altLang="zh-TW" sz="3200" dirty="0" err="1">
                <a:solidFill>
                  <a:srgbClr val="FF0000"/>
                </a:solidFill>
              </a:rPr>
              <a:t>Colab</a:t>
            </a:r>
            <a:r>
              <a:rPr lang="en-US" altLang="zh-TW" sz="3200" dirty="0">
                <a:solidFill>
                  <a:srgbClr val="FF0000"/>
                </a:solidFill>
              </a:rPr>
              <a:t> </a:t>
            </a:r>
            <a:r>
              <a:rPr lang="zh-TW" altLang="en-US" sz="3200" dirty="0">
                <a:solidFill>
                  <a:srgbClr val="FF0000"/>
                </a:solidFill>
              </a:rPr>
              <a:t>有個限制，若閒置一段時間後，虛擬機器會被停止並回收運算</a:t>
            </a:r>
            <a:r>
              <a:rPr lang="zh-TW" altLang="en-US" sz="3200" dirty="0" smtClean="0">
                <a:solidFill>
                  <a:srgbClr val="FF0000"/>
                </a:solidFill>
              </a:rPr>
              <a:t>資源。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3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 err="1"/>
              <a:t>Colab</a:t>
            </a:r>
            <a:r>
              <a:rPr lang="en-US" altLang="zh-TW" dirty="0"/>
              <a:t> </a:t>
            </a:r>
            <a:r>
              <a:rPr lang="zh-TW" altLang="en-US" dirty="0"/>
              <a:t>建立筆記本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81038" y="1825629"/>
            <a:ext cx="8543925" cy="441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/>
              <a:t>登入 </a:t>
            </a:r>
            <a:r>
              <a:rPr lang="en-US" altLang="zh-TW" sz="3200" dirty="0" err="1" smtClean="0"/>
              <a:t>Colab</a:t>
            </a:r>
            <a:r>
              <a:rPr lang="zh-TW" altLang="en-US" sz="3200" b="1" dirty="0" smtClean="0"/>
              <a:t>：</a:t>
            </a:r>
            <a:r>
              <a:rPr lang="en-US" altLang="zh-TW" sz="3200" dirty="0" smtClean="0">
                <a:solidFill>
                  <a:srgbClr val="FF0000"/>
                </a:solidFill>
              </a:rPr>
              <a:t>https</a:t>
            </a:r>
            <a:r>
              <a:rPr lang="en-US" altLang="zh-TW" sz="3200" dirty="0">
                <a:solidFill>
                  <a:srgbClr val="FF0000"/>
                </a:solidFill>
              </a:rPr>
              <a:t>://</a:t>
            </a:r>
            <a:r>
              <a:rPr lang="en-US" altLang="zh-TW" sz="3200" dirty="0" smtClean="0">
                <a:solidFill>
                  <a:srgbClr val="FF0000"/>
                </a:solidFill>
              </a:rPr>
              <a:t>colab.research.google.com</a:t>
            </a:r>
            <a:r>
              <a:rPr lang="zh-TW" altLang="en-US" sz="3200" dirty="0" smtClean="0"/>
              <a:t>。</a:t>
            </a:r>
            <a:endParaRPr sz="3200" dirty="0"/>
          </a:p>
          <a:p>
            <a:r>
              <a:rPr lang="zh-TW" altLang="en-US" sz="3200" dirty="0"/>
              <a:t>新增筆記本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r>
              <a:rPr lang="zh-TW" altLang="en-US" sz="3200" dirty="0"/>
              <a:t>預設檔案儲存位置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r>
              <a:rPr lang="zh-TW" altLang="en-US" sz="3200" dirty="0"/>
              <a:t>使用 </a:t>
            </a:r>
            <a:r>
              <a:rPr lang="en-US" altLang="zh-TW" sz="3200" b="1" dirty="0"/>
              <a:t>GPU </a:t>
            </a:r>
            <a:r>
              <a:rPr lang="zh-TW" altLang="en-US" sz="3200" dirty="0" smtClean="0"/>
              <a:t>模式：編輯 </a:t>
            </a:r>
            <a:r>
              <a:rPr lang="en-US" altLang="zh-TW" sz="3200" dirty="0"/>
              <a:t>/ </a:t>
            </a:r>
            <a:r>
              <a:rPr lang="zh-TW" altLang="en-US" sz="3200" dirty="0"/>
              <a:t>筆記本</a:t>
            </a:r>
            <a:r>
              <a:rPr lang="zh-TW" altLang="en-US" sz="3200" dirty="0" smtClean="0"/>
              <a:t>設定 </a:t>
            </a:r>
            <a:r>
              <a:rPr lang="en-US" altLang="zh-TW" sz="3200" dirty="0" smtClean="0"/>
              <a:t>/ </a:t>
            </a:r>
            <a:r>
              <a:rPr lang="zh-TW" altLang="en-US" sz="3200" dirty="0" smtClean="0"/>
              <a:t>硬體</a:t>
            </a:r>
            <a:r>
              <a:rPr lang="zh-TW" altLang="en-US" sz="3200" dirty="0"/>
              <a:t>加速器 </a:t>
            </a:r>
            <a:r>
              <a:rPr lang="en-US" altLang="zh-TW" sz="3200" dirty="0" smtClean="0"/>
              <a:t>/ </a:t>
            </a:r>
            <a:r>
              <a:rPr lang="en-US" altLang="zh-TW" sz="3200" b="1" dirty="0" smtClean="0"/>
              <a:t>GPU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4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zh-TW" altLang="en-US" dirty="0"/>
              <a:t>筆記本基本操作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81038" y="1825629"/>
            <a:ext cx="8543925" cy="441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 smtClean="0"/>
              <a:t>連線。</a:t>
            </a:r>
            <a:endParaRPr sz="3200" dirty="0"/>
          </a:p>
          <a:p>
            <a:r>
              <a:rPr lang="zh-TW" altLang="en-US" sz="3200" dirty="0"/>
              <a:t>側邊欄的使用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r>
              <a:rPr lang="zh-TW" altLang="en-US" sz="3200" dirty="0" smtClean="0"/>
              <a:t>關閉虛擬機器：</a:t>
            </a:r>
            <a:r>
              <a:rPr lang="en-US" altLang="zh-TW" sz="3200" b="1" dirty="0"/>
              <a:t> </a:t>
            </a:r>
            <a:r>
              <a:rPr lang="en-US" altLang="zh-TW" sz="3200" dirty="0"/>
              <a:t>RAM</a:t>
            </a:r>
            <a:r>
              <a:rPr lang="en-US" altLang="zh-TW" sz="3200" b="1" dirty="0"/>
              <a:t> </a:t>
            </a:r>
            <a:r>
              <a:rPr lang="en-US" altLang="zh-TW" sz="3200" b="1" dirty="0" smtClean="0"/>
              <a:t>/ </a:t>
            </a:r>
            <a:r>
              <a:rPr lang="zh-TW" altLang="en-US" sz="3200" dirty="0" smtClean="0"/>
              <a:t>管理</a:t>
            </a:r>
            <a:r>
              <a:rPr lang="zh-TW" altLang="en-US" sz="3200" dirty="0"/>
              <a:t>工作</a:t>
            </a:r>
            <a:r>
              <a:rPr lang="zh-TW" altLang="en-US" sz="3200" dirty="0" smtClean="0"/>
              <a:t>階段 </a:t>
            </a:r>
            <a:r>
              <a:rPr lang="en-US" altLang="zh-TW" sz="3200" dirty="0" smtClean="0"/>
              <a:t>/ </a:t>
            </a:r>
            <a:r>
              <a:rPr lang="zh-TW" altLang="en-US" sz="3200" dirty="0" smtClean="0"/>
              <a:t>終止。</a:t>
            </a:r>
            <a:endParaRPr lang="en-US" altLang="zh-TW" sz="3200" dirty="0" smtClean="0"/>
          </a:p>
          <a:p>
            <a:r>
              <a:rPr lang="zh-TW" altLang="en-US" sz="3200" dirty="0" smtClean="0"/>
              <a:t>清除執行儲存格：執行階段 </a:t>
            </a:r>
            <a:r>
              <a:rPr lang="en-US" altLang="zh-TW" sz="3200" dirty="0" smtClean="0"/>
              <a:t>/ </a:t>
            </a:r>
            <a:r>
              <a:rPr lang="zh-TW" altLang="en-US" sz="3200" dirty="0" smtClean="0"/>
              <a:t>重新啟動執行階段。</a:t>
            </a:r>
            <a:endParaRPr lang="en-US" altLang="zh-TW" sz="3200" dirty="0" smtClean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5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 err="1"/>
              <a:t>Colab</a:t>
            </a:r>
            <a:r>
              <a:rPr lang="en-US" altLang="zh-TW" dirty="0"/>
              <a:t> </a:t>
            </a:r>
            <a:r>
              <a:rPr lang="zh-TW" altLang="en-US" dirty="0" smtClean="0"/>
              <a:t>連接 </a:t>
            </a:r>
            <a:r>
              <a:rPr lang="en-US" altLang="zh-TW" dirty="0" smtClean="0"/>
              <a:t>Google </a:t>
            </a:r>
            <a:r>
              <a:rPr lang="zh-TW" altLang="en-US" dirty="0"/>
              <a:t>雲端硬碟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81038" y="1825629"/>
            <a:ext cx="8543925" cy="441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 indent="-431800">
              <a:lnSpc>
                <a:spcPct val="120000"/>
              </a:lnSpc>
              <a:spcBef>
                <a:spcPts val="0"/>
              </a:spcBef>
              <a:buSzPts val="3200"/>
            </a:pPr>
            <a:r>
              <a:rPr lang="zh-TW" altLang="en-US" sz="3200" dirty="0"/>
              <a:t>上傳檔案</a:t>
            </a:r>
            <a:r>
              <a:rPr lang="zh-TW" altLang="en-US" sz="3200" dirty="0" smtClean="0"/>
              <a:t>到 </a:t>
            </a:r>
            <a:r>
              <a:rPr lang="en-US" altLang="zh-TW" sz="3200" dirty="0" smtClean="0"/>
              <a:t>Google</a:t>
            </a:r>
            <a:r>
              <a:rPr lang="en-US" altLang="zh-TW" sz="3200" b="1" dirty="0" smtClean="0"/>
              <a:t> </a:t>
            </a:r>
            <a:r>
              <a:rPr lang="zh-TW" altLang="en-US" sz="3200" dirty="0"/>
              <a:t>雲端硬碟</a:t>
            </a:r>
            <a:r>
              <a:rPr lang="zh-TW" altLang="en-US" sz="3200" dirty="0" smtClean="0"/>
              <a:t>。</a:t>
            </a:r>
            <a:r>
              <a:rPr lang="en-US" altLang="zh-TW" sz="3200" dirty="0" smtClean="0"/>
              <a:t>(</a:t>
            </a:r>
            <a:r>
              <a:rPr lang="zh-TW" altLang="en-US" sz="3200" dirty="0"/>
              <a:t>以原始格式上</a:t>
            </a:r>
            <a:r>
              <a:rPr lang="zh-TW" altLang="en-US" sz="3200" dirty="0" smtClean="0"/>
              <a:t>傳</a:t>
            </a:r>
            <a:r>
              <a:rPr lang="en-US" altLang="zh-TW" sz="3200" dirty="0" smtClean="0"/>
              <a:t>)</a:t>
            </a:r>
            <a:endParaRPr sz="3200" dirty="0"/>
          </a:p>
          <a:p>
            <a:r>
              <a:rPr lang="en-US" altLang="zh-TW" sz="3200" dirty="0" err="1" smtClean="0"/>
              <a:t>Colab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連接 </a:t>
            </a:r>
            <a:r>
              <a:rPr lang="en-US" altLang="zh-TW" sz="3200" dirty="0" smtClean="0"/>
              <a:t>Google</a:t>
            </a:r>
            <a:r>
              <a:rPr lang="en-US" altLang="zh-TW" sz="3200" b="1" dirty="0" smtClean="0"/>
              <a:t> </a:t>
            </a:r>
            <a:r>
              <a:rPr lang="zh-TW" altLang="en-US" sz="3200" dirty="0"/>
              <a:t>雲端硬碟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r>
              <a:rPr lang="en-US" altLang="zh-TW" sz="3200" dirty="0" err="1"/>
              <a:t>Colab</a:t>
            </a:r>
            <a:r>
              <a:rPr lang="en-US" altLang="zh-TW" sz="3200" dirty="0"/>
              <a:t> </a:t>
            </a:r>
            <a:r>
              <a:rPr lang="zh-TW" altLang="en-US" sz="3200" dirty="0" smtClean="0"/>
              <a:t>查看 </a:t>
            </a:r>
            <a:r>
              <a:rPr lang="en-US" altLang="zh-TW" sz="3200" dirty="0"/>
              <a:t>Google</a:t>
            </a:r>
            <a:r>
              <a:rPr lang="en-US" altLang="zh-TW" sz="3200" b="1" dirty="0"/>
              <a:t> </a:t>
            </a:r>
            <a:r>
              <a:rPr lang="zh-TW" altLang="en-US" sz="3200" dirty="0"/>
              <a:t>雲端</a:t>
            </a:r>
            <a:r>
              <a:rPr lang="zh-TW" altLang="en-US" sz="3200" dirty="0" smtClean="0"/>
              <a:t>硬碟檔案路徑。</a:t>
            </a:r>
            <a:endParaRPr lang="en-US" altLang="zh-TW" sz="3200" dirty="0" smtClean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6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zh-TW" altLang="en-US" dirty="0"/>
              <a:t>「</a:t>
            </a:r>
            <a:r>
              <a:rPr lang="en-US" altLang="zh-TW" dirty="0"/>
              <a:t>!</a:t>
            </a:r>
            <a:r>
              <a:rPr lang="zh-TW" altLang="en-US" dirty="0"/>
              <a:t>」執行</a:t>
            </a:r>
            <a:r>
              <a:rPr lang="en-US" altLang="zh-TW" dirty="0"/>
              <a:t>Shell </a:t>
            </a:r>
            <a:r>
              <a:rPr lang="zh-TW" altLang="en-US" dirty="0"/>
              <a:t>命令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681038" y="1825629"/>
            <a:ext cx="8543925" cy="88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114300" indent="0">
              <a:buNone/>
            </a:pPr>
            <a:r>
              <a:rPr lang="zh-TW" altLang="en-US" sz="4000" dirty="0"/>
              <a:t>執行</a:t>
            </a:r>
            <a:r>
              <a:rPr lang="en-US" altLang="zh-TW" sz="4000" dirty="0"/>
              <a:t>Shell </a:t>
            </a:r>
            <a:r>
              <a:rPr lang="zh-TW" altLang="en-US" sz="4000" dirty="0" smtClean="0"/>
              <a:t>命令：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!</a:t>
            </a:r>
            <a:r>
              <a:rPr lang="en-US" altLang="zh-TW" sz="4000" b="1" dirty="0">
                <a:solidFill>
                  <a:srgbClr val="FF0000"/>
                </a:solidFill>
              </a:rPr>
              <a:t>shell 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指令</a:t>
            </a:r>
            <a:endParaRPr lang="en-US" altLang="zh-TW" sz="4000" b="1" dirty="0" smtClean="0">
              <a:solidFill>
                <a:srgbClr val="FF0000"/>
              </a:solidFill>
            </a:endParaRPr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" name="Google Shape;449;p31"/>
          <p:cNvSpPr txBox="1">
            <a:spLocks/>
          </p:cNvSpPr>
          <p:nvPr/>
        </p:nvSpPr>
        <p:spPr>
          <a:xfrm>
            <a:off x="1136577" y="2780928"/>
            <a:ext cx="8064896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sz="3200" dirty="0"/>
              <a:t>!</a:t>
            </a:r>
            <a:r>
              <a:rPr lang="en-US" altLang="zh-TW" sz="3200" dirty="0" smtClean="0"/>
              <a:t>pip </a:t>
            </a:r>
            <a:r>
              <a:rPr lang="en-US" altLang="zh-TW" sz="3200" dirty="0"/>
              <a:t>install </a:t>
            </a:r>
            <a:r>
              <a:rPr lang="zh-TW" altLang="en-US" sz="3200" dirty="0" smtClean="0"/>
              <a:t>模組名稱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en-US" altLang="zh-TW" sz="3200" dirty="0"/>
              <a:t>!</a:t>
            </a:r>
            <a:r>
              <a:rPr lang="en-US" altLang="zh-TW" sz="3200" dirty="0" smtClean="0"/>
              <a:t>pip list</a:t>
            </a:r>
          </a:p>
          <a:p>
            <a:r>
              <a:rPr lang="en-US" altLang="zh-TW" sz="3200" dirty="0"/>
              <a:t>!</a:t>
            </a:r>
            <a:r>
              <a:rPr lang="en-US" altLang="zh-TW" sz="3200" dirty="0" err="1" smtClean="0"/>
              <a:t>pwd</a:t>
            </a:r>
            <a:endParaRPr lang="en-US" altLang="zh-TW" sz="3200" dirty="0" smtClean="0"/>
          </a:p>
          <a:p>
            <a:r>
              <a:rPr lang="en-US" altLang="zh-TW" sz="3200" dirty="0" smtClean="0"/>
              <a:t>!</a:t>
            </a:r>
            <a:r>
              <a:rPr lang="en-US" altLang="zh-TW" sz="3200" dirty="0" err="1" smtClean="0"/>
              <a:t>ls</a:t>
            </a:r>
            <a:endParaRPr lang="en-US" altLang="zh-TW" sz="3200" dirty="0" smtClean="0"/>
          </a:p>
          <a:p>
            <a:r>
              <a:rPr lang="en-US" altLang="zh-TW" sz="3200" dirty="0" smtClean="0"/>
              <a:t>!</a:t>
            </a:r>
            <a:r>
              <a:rPr lang="en-US" altLang="zh-TW" sz="3200" dirty="0" err="1" smtClean="0"/>
              <a:t>cp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檔案路徑 </a:t>
            </a:r>
            <a:r>
              <a:rPr lang="zh-TW" altLang="en-US" sz="3200" dirty="0"/>
              <a:t>目的目錄</a:t>
            </a:r>
            <a:endParaRPr lang="en-US" altLang="zh-TW" sz="3200" dirty="0" smtClean="0"/>
          </a:p>
          <a:p>
            <a:r>
              <a:rPr lang="en-US" altLang="zh-TW" sz="3200" dirty="0" smtClean="0"/>
              <a:t>%cd</a:t>
            </a:r>
          </a:p>
          <a:p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8681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>
            <a:spLocks noGrp="1"/>
          </p:cNvSpPr>
          <p:nvPr>
            <p:ph type="title"/>
          </p:nvPr>
        </p:nvSpPr>
        <p:spPr>
          <a:xfrm>
            <a:off x="675879" y="1709746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zh-TW" altLang="en-US" dirty="0" smtClean="0"/>
              <a:t>實作深度學習</a:t>
            </a:r>
            <a:endParaRPr dirty="0"/>
          </a:p>
        </p:txBody>
      </p:sp>
      <p:sp>
        <p:nvSpPr>
          <p:cNvPr id="434" name="Google Shape;434;p29"/>
          <p:cNvSpPr txBox="1">
            <a:spLocks noGrp="1"/>
          </p:cNvSpPr>
          <p:nvPr>
            <p:ph type="body" idx="1"/>
          </p:nvPr>
        </p:nvSpPr>
        <p:spPr>
          <a:xfrm>
            <a:off x="1745162" y="4589475"/>
            <a:ext cx="64079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 smtClean="0"/>
              <a:t>Python</a:t>
            </a:r>
            <a:r>
              <a:rPr lang="zh-TW" altLang="en-US" dirty="0" smtClean="0"/>
              <a:t>機器學習</a:t>
            </a:r>
            <a:r>
              <a:rPr lang="en-US" dirty="0" err="1" smtClean="0"/>
              <a:t>入門</a:t>
            </a:r>
            <a:endParaRPr dirty="0"/>
          </a:p>
        </p:txBody>
      </p:sp>
      <p:sp>
        <p:nvSpPr>
          <p:cNvPr id="435" name="Google Shape;435;p29"/>
          <p:cNvSpPr txBox="1">
            <a:spLocks noGrp="1"/>
          </p:cNvSpPr>
          <p:nvPr>
            <p:ph type="sldNum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800">
                <a:solidFill>
                  <a:srgbClr val="FFFFFF"/>
                </a:solidFill>
              </a:rPr>
              <a:pPr/>
              <a:t>8</a:t>
            </a:fld>
            <a:endParaRPr sz="1800">
              <a:solidFill>
                <a:srgbClr val="FFFFFF"/>
              </a:solidFill>
            </a:endParaRPr>
          </a:p>
        </p:txBody>
      </p:sp>
      <p:pic>
        <p:nvPicPr>
          <p:cNvPr id="436" name="Google Shape;436;p29" descr="https://ee5817f8e2e9a2e34042-3365e7f0719651e5b8d0979bce83c558.ssl.cf5.rackcdn.com/pyth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686" y="580222"/>
            <a:ext cx="2314633" cy="2848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zh-TW" altLang="en-US" dirty="0" smtClean="0"/>
              <a:t>人工智慧關係圖</a:t>
            </a:r>
            <a:endParaRPr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7677150" y="6537692"/>
            <a:ext cx="2228850" cy="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920552" y="1772816"/>
            <a:ext cx="5544616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24608" y="198884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</a:rPr>
              <a:t>人工智慧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856656" y="2636912"/>
            <a:ext cx="4608512" cy="36724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219635" y="292494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4"/>
                </a:solidFill>
              </a:rPr>
              <a:t>機器學習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648745" y="3531269"/>
            <a:ext cx="3816424" cy="27780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864768" y="377945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深度學習</a:t>
            </a:r>
            <a:endParaRPr lang="zh-TW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rUse\AppData\Local\Microsoft\Windows\INetCache\IE\UV3DWTPA\MBot-Girl-开心（2）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55928" y="4473116"/>
            <a:ext cx="2479106" cy="247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6595481" y="3186554"/>
            <a:ext cx="2677999" cy="1286562"/>
          </a:xfrm>
          <a:prstGeom prst="wedgeRoundRectCallout">
            <a:avLst>
              <a:gd name="adj1" fmla="val -40040"/>
              <a:gd name="adj2" fmla="val 903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69692" y="3302404"/>
            <a:ext cx="2452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/>
              <a:t>原來它們的關係是這樣喔！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26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509</Words>
  <Application>Microsoft Office PowerPoint</Application>
  <PresentationFormat>A4 紙張 (210x297 公釐)</PresentationFormat>
  <Paragraphs>143</Paragraphs>
  <Slides>28</Slides>
  <Notes>28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0" baseType="lpstr">
      <vt:lpstr>1_Office 佈景主題</vt:lpstr>
      <vt:lpstr>2_Office 佈景主題</vt:lpstr>
      <vt:lpstr>Python機器學習入門</vt:lpstr>
      <vt:lpstr>雲端開發平台：Colab</vt:lpstr>
      <vt:lpstr>Colab 介紹</vt:lpstr>
      <vt:lpstr>Colab 建立筆記本</vt:lpstr>
      <vt:lpstr>筆記本基本操作</vt:lpstr>
      <vt:lpstr>Colab 連接 Google 雲端硬碟</vt:lpstr>
      <vt:lpstr>「!」執行Shell 命令</vt:lpstr>
      <vt:lpstr>實作深度學習</vt:lpstr>
      <vt:lpstr>人工智慧關係圖</vt:lpstr>
      <vt:lpstr>機器學習與深度學習</vt:lpstr>
      <vt:lpstr>多層感知器結構</vt:lpstr>
      <vt:lpstr>損失函數</vt:lpstr>
      <vt:lpstr>MNIST資料集</vt:lpstr>
      <vt:lpstr>手寫數字辨識實作(一)</vt:lpstr>
      <vt:lpstr>手寫數字辨識實作(二)</vt:lpstr>
      <vt:lpstr>手寫數字辨識實作(三)</vt:lpstr>
      <vt:lpstr>手寫數字辨識實作(四)</vt:lpstr>
      <vt:lpstr>Gradio：網頁互動界面</vt:lpstr>
      <vt:lpstr>gradio手寫數字辨識(一)</vt:lpstr>
      <vt:lpstr>gradio手寫數字辨識(二)</vt:lpstr>
      <vt:lpstr>Inception辨識物體(一)</vt:lpstr>
      <vt:lpstr>Inception辨識物體(二)</vt:lpstr>
      <vt:lpstr>自動歌詞產生器-繁體(一)</vt:lpstr>
      <vt:lpstr>自動歌詞產生器-繁體(二)</vt:lpstr>
      <vt:lpstr>Teachable Machine</vt:lpstr>
      <vt:lpstr>Teachable Machine：線上模型訓練</vt:lpstr>
      <vt:lpstr>Bonus：下載中文字幕影片</vt:lpstr>
      <vt:lpstr>Bonus：下載中文字幕影片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Python機器學習入門</dc:title>
  <dc:creator>JENG</dc:creator>
  <cp:lastModifiedBy>JENG</cp:lastModifiedBy>
  <cp:revision>42</cp:revision>
  <dcterms:created xsi:type="dcterms:W3CDTF">2021-07-29T12:53:28Z</dcterms:created>
  <dcterms:modified xsi:type="dcterms:W3CDTF">2021-08-01T19:36:05Z</dcterms:modified>
</cp:coreProperties>
</file>