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Sounds like the Episode Name of a Sitcom– *chef’s kiss*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015b257d2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f015b257d2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015b257d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f015b257d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015b257d2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015b257d2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f015b257d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f015b257d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f015b257d2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f015b257d2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f0c0bd4f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f0c0bd4f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7faa0f4d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7faa0f4d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definition that helps/compliments most of our analysis.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faa0f4d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7faa0f4d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definition that helps/compliments most of our analysis.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7faa0f4db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7faa0f4db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definition that helps/compliments most of our analysis.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7faa0f4db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7faa0f4db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definition that helps/compliments most of our analysis.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015b257d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015b257d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Woohoo! Hypothesize this!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faa0f4db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7faa0f4db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7fa900de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7fa900de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fa900de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7fa900de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fa900de5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7fa900de5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7fa900de5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7fa900de5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7fa900de5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7fa900de5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faa0f4db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7faa0f4db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faa0f4db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faa0f4db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faa0f4db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faa0f4db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015b257d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f015b257d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definition that helps/compliments most of our analysis.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0c0bd4f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f0c0bd4f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Ooo! My Time to shine, yay 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015b257d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f015b257d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0c0bd4f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0c0bd4f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015b257d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015b257d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Congress Trades and COVID-19</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TS</a:t>
            </a:r>
            <a:r>
              <a:rPr baseline="30000" lang="en"/>
              <a:t>2</a:t>
            </a:r>
            <a:endParaRPr baseline="30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Plots</a:t>
            </a:r>
            <a:endParaRPr/>
          </a:p>
          <a:p>
            <a:pPr indent="0" lvl="0" marL="0" rtl="0" algn="l">
              <a:spcBef>
                <a:spcPts val="0"/>
              </a:spcBef>
              <a:spcAft>
                <a:spcPts val="0"/>
              </a:spcAft>
              <a:buNone/>
            </a:pPr>
            <a:r>
              <a:rPr lang="en" sz="1700"/>
              <a:t>Most Common Companies</a:t>
            </a:r>
            <a:endParaRPr sz="1700"/>
          </a:p>
        </p:txBody>
      </p:sp>
      <p:sp>
        <p:nvSpPr>
          <p:cNvPr id="330" name="Google Shape;330;p22"/>
          <p:cNvSpPr txBox="1"/>
          <p:nvPr>
            <p:ph idx="1" type="subTitle"/>
          </p:nvPr>
        </p:nvSpPr>
        <p:spPr>
          <a:xfrm>
            <a:off x="1322750" y="13734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Democrats–</a:t>
            </a:r>
            <a:endParaRPr/>
          </a:p>
        </p:txBody>
      </p:sp>
      <p:pic>
        <p:nvPicPr>
          <p:cNvPr id="331" name="Google Shape;331;p22"/>
          <p:cNvPicPr preferRelativeResize="0"/>
          <p:nvPr/>
        </p:nvPicPr>
        <p:blipFill>
          <a:blip r:embed="rId3">
            <a:alphaModFix/>
          </a:blip>
          <a:stretch>
            <a:fillRect/>
          </a:stretch>
        </p:blipFill>
        <p:spPr>
          <a:xfrm>
            <a:off x="333175" y="1875300"/>
            <a:ext cx="3448050" cy="1104900"/>
          </a:xfrm>
          <a:prstGeom prst="rect">
            <a:avLst/>
          </a:prstGeom>
          <a:noFill/>
          <a:ln>
            <a:noFill/>
          </a:ln>
        </p:spPr>
      </p:pic>
      <p:pic>
        <p:nvPicPr>
          <p:cNvPr id="332" name="Google Shape;332;p22"/>
          <p:cNvPicPr preferRelativeResize="0"/>
          <p:nvPr/>
        </p:nvPicPr>
        <p:blipFill>
          <a:blip r:embed="rId4">
            <a:alphaModFix/>
          </a:blip>
          <a:stretch>
            <a:fillRect/>
          </a:stretch>
        </p:blipFill>
        <p:spPr>
          <a:xfrm>
            <a:off x="4406900" y="827825"/>
            <a:ext cx="4565050" cy="3776601"/>
          </a:xfrm>
          <a:prstGeom prst="rect">
            <a:avLst/>
          </a:prstGeom>
          <a:noFill/>
          <a:ln>
            <a:noFill/>
          </a:ln>
        </p:spPr>
      </p:pic>
      <p:sp>
        <p:nvSpPr>
          <p:cNvPr id="333" name="Google Shape;333;p22"/>
          <p:cNvSpPr/>
          <p:nvPr/>
        </p:nvSpPr>
        <p:spPr>
          <a:xfrm>
            <a:off x="333175" y="1875300"/>
            <a:ext cx="294900" cy="352200"/>
          </a:xfrm>
          <a:prstGeom prst="halfFrame">
            <a:avLst>
              <a:gd fmla="val 33333" name="adj1"/>
              <a:gd fmla="val 33333"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4" name="Google Shape;334;p22"/>
          <p:cNvSpPr/>
          <p:nvPr/>
        </p:nvSpPr>
        <p:spPr>
          <a:xfrm rot="10800000">
            <a:off x="3486325" y="2628000"/>
            <a:ext cx="294900" cy="352200"/>
          </a:xfrm>
          <a:prstGeom prst="halfFrame">
            <a:avLst>
              <a:gd fmla="val 33333" name="adj1"/>
              <a:gd fmla="val 33333"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5" name="Google Shape;335;p22"/>
          <p:cNvSpPr txBox="1"/>
          <p:nvPr/>
        </p:nvSpPr>
        <p:spPr>
          <a:xfrm>
            <a:off x="237875" y="3292225"/>
            <a:ext cx="4169100" cy="1341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Josh Gottheimer - Microsoft Corporation </a:t>
            </a:r>
            <a:endParaRPr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Lois Frankel - Dupont De Nemours, Inc. </a:t>
            </a:r>
            <a:endParaRPr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Susie Lee - Ball Corporation </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Plots</a:t>
            </a:r>
            <a:endParaRPr/>
          </a:p>
          <a:p>
            <a:pPr indent="0" lvl="0" marL="0" rtl="0" algn="l">
              <a:spcBef>
                <a:spcPts val="0"/>
              </a:spcBef>
              <a:spcAft>
                <a:spcPts val="0"/>
              </a:spcAft>
              <a:buNone/>
            </a:pPr>
            <a:r>
              <a:rPr lang="en" sz="1700"/>
              <a:t>Most Common </a:t>
            </a:r>
            <a:r>
              <a:rPr lang="en" sz="1700"/>
              <a:t>Companies</a:t>
            </a:r>
            <a:endParaRPr sz="1700"/>
          </a:p>
        </p:txBody>
      </p:sp>
      <p:sp>
        <p:nvSpPr>
          <p:cNvPr id="341" name="Google Shape;341;p23"/>
          <p:cNvSpPr txBox="1"/>
          <p:nvPr>
            <p:ph idx="1" type="subTitle"/>
          </p:nvPr>
        </p:nvSpPr>
        <p:spPr>
          <a:xfrm>
            <a:off x="1322750" y="13734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Republicans</a:t>
            </a:r>
            <a:r>
              <a:rPr lang="en"/>
              <a:t>–</a:t>
            </a:r>
            <a:endParaRPr/>
          </a:p>
        </p:txBody>
      </p:sp>
      <p:pic>
        <p:nvPicPr>
          <p:cNvPr id="342" name="Google Shape;342;p23"/>
          <p:cNvPicPr preferRelativeResize="0"/>
          <p:nvPr/>
        </p:nvPicPr>
        <p:blipFill>
          <a:blip r:embed="rId3">
            <a:alphaModFix/>
          </a:blip>
          <a:stretch>
            <a:fillRect/>
          </a:stretch>
        </p:blipFill>
        <p:spPr>
          <a:xfrm>
            <a:off x="333175" y="1875300"/>
            <a:ext cx="3743325" cy="1228725"/>
          </a:xfrm>
          <a:prstGeom prst="rect">
            <a:avLst/>
          </a:prstGeom>
          <a:noFill/>
          <a:ln>
            <a:noFill/>
          </a:ln>
        </p:spPr>
      </p:pic>
      <p:pic>
        <p:nvPicPr>
          <p:cNvPr id="343" name="Google Shape;343;p23"/>
          <p:cNvPicPr preferRelativeResize="0"/>
          <p:nvPr/>
        </p:nvPicPr>
        <p:blipFill>
          <a:blip r:embed="rId4">
            <a:alphaModFix/>
          </a:blip>
          <a:stretch>
            <a:fillRect/>
          </a:stretch>
        </p:blipFill>
        <p:spPr>
          <a:xfrm>
            <a:off x="4076500" y="519661"/>
            <a:ext cx="4991375" cy="4241240"/>
          </a:xfrm>
          <a:prstGeom prst="rect">
            <a:avLst/>
          </a:prstGeom>
          <a:noFill/>
          <a:ln>
            <a:noFill/>
          </a:ln>
        </p:spPr>
      </p:pic>
      <p:sp>
        <p:nvSpPr>
          <p:cNvPr id="344" name="Google Shape;344;p23"/>
          <p:cNvSpPr/>
          <p:nvPr/>
        </p:nvSpPr>
        <p:spPr>
          <a:xfrm>
            <a:off x="333175" y="1875300"/>
            <a:ext cx="294900" cy="352200"/>
          </a:xfrm>
          <a:prstGeom prst="halfFrame">
            <a:avLst>
              <a:gd fmla="val 33333" name="adj1"/>
              <a:gd fmla="val 33333"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5" name="Google Shape;345;p23"/>
          <p:cNvSpPr/>
          <p:nvPr/>
        </p:nvSpPr>
        <p:spPr>
          <a:xfrm rot="10800000">
            <a:off x="3781600" y="2751825"/>
            <a:ext cx="294900" cy="352200"/>
          </a:xfrm>
          <a:prstGeom prst="halfFrame">
            <a:avLst>
              <a:gd fmla="val 33333" name="adj1"/>
              <a:gd fmla="val 33333"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6" name="Google Shape;346;p23"/>
          <p:cNvSpPr txBox="1"/>
          <p:nvPr/>
        </p:nvSpPr>
        <p:spPr>
          <a:xfrm>
            <a:off x="256900" y="3349300"/>
            <a:ext cx="3901200" cy="1303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Thomas Macarthur - Interactive Brokers Group Inc. </a:t>
            </a:r>
            <a:endParaRPr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David Perdue - Caesars Entertainment Corporation </a:t>
            </a:r>
            <a:endParaRPr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Greg Gianforte - AMN Healthcare Services Inc. </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All Companies</a:t>
            </a:r>
            <a:endParaRPr/>
          </a:p>
          <a:p>
            <a:pPr indent="0" lvl="0" marL="0" rtl="0" algn="l">
              <a:spcBef>
                <a:spcPts val="0"/>
              </a:spcBef>
              <a:spcAft>
                <a:spcPts val="0"/>
              </a:spcAft>
              <a:buNone/>
            </a:pPr>
            <a:r>
              <a:rPr b="0" lang="en" sz="2600"/>
              <a:t>What was the excess return average for the traders?</a:t>
            </a:r>
            <a:r>
              <a:rPr lang="en" sz="2600"/>
              <a:t> </a:t>
            </a:r>
            <a:endParaRPr sz="2600"/>
          </a:p>
          <a:p>
            <a:pPr indent="0" lvl="0" marL="0" rtl="0" algn="ctr">
              <a:spcBef>
                <a:spcPts val="0"/>
              </a:spcBef>
              <a:spcAft>
                <a:spcPts val="0"/>
              </a:spcAft>
              <a:buNone/>
            </a:pPr>
            <a:r>
              <a:rPr lang="en"/>
              <a:t>(2019-2021)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Plots</a:t>
            </a:r>
            <a:endParaRPr/>
          </a:p>
          <a:p>
            <a:pPr indent="0" lvl="0" marL="0" rtl="0" algn="l">
              <a:spcBef>
                <a:spcPts val="0"/>
              </a:spcBef>
              <a:spcAft>
                <a:spcPts val="0"/>
              </a:spcAft>
              <a:buNone/>
            </a:pPr>
            <a:r>
              <a:rPr lang="en" sz="1700"/>
              <a:t>All </a:t>
            </a:r>
            <a:r>
              <a:rPr lang="en" sz="1700"/>
              <a:t>Companies</a:t>
            </a:r>
            <a:endParaRPr sz="1700"/>
          </a:p>
        </p:txBody>
      </p:sp>
      <p:sp>
        <p:nvSpPr>
          <p:cNvPr id="357" name="Google Shape;357;p25"/>
          <p:cNvSpPr txBox="1"/>
          <p:nvPr>
            <p:ph idx="1" type="subTitle"/>
          </p:nvPr>
        </p:nvSpPr>
        <p:spPr>
          <a:xfrm>
            <a:off x="1322750" y="13734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Democrats–</a:t>
            </a:r>
            <a:endParaRPr/>
          </a:p>
        </p:txBody>
      </p:sp>
      <p:pic>
        <p:nvPicPr>
          <p:cNvPr id="358" name="Google Shape;358;p25"/>
          <p:cNvPicPr preferRelativeResize="0"/>
          <p:nvPr/>
        </p:nvPicPr>
        <p:blipFill>
          <a:blip r:embed="rId3">
            <a:alphaModFix/>
          </a:blip>
          <a:stretch>
            <a:fillRect/>
          </a:stretch>
        </p:blipFill>
        <p:spPr>
          <a:xfrm>
            <a:off x="538225" y="1875300"/>
            <a:ext cx="3057525" cy="1133475"/>
          </a:xfrm>
          <a:prstGeom prst="rect">
            <a:avLst/>
          </a:prstGeom>
          <a:noFill/>
          <a:ln>
            <a:noFill/>
          </a:ln>
        </p:spPr>
      </p:pic>
      <p:sp>
        <p:nvSpPr>
          <p:cNvPr id="359" name="Google Shape;359;p25"/>
          <p:cNvSpPr/>
          <p:nvPr/>
        </p:nvSpPr>
        <p:spPr>
          <a:xfrm>
            <a:off x="538225" y="1875300"/>
            <a:ext cx="294900" cy="352200"/>
          </a:xfrm>
          <a:prstGeom prst="halfFrame">
            <a:avLst>
              <a:gd fmla="val 33333" name="adj1"/>
              <a:gd fmla="val 33333"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0" name="Google Shape;360;p25"/>
          <p:cNvSpPr/>
          <p:nvPr/>
        </p:nvSpPr>
        <p:spPr>
          <a:xfrm rot="10800000">
            <a:off x="3300850" y="2656575"/>
            <a:ext cx="294900" cy="352200"/>
          </a:xfrm>
          <a:prstGeom prst="halfFrame">
            <a:avLst>
              <a:gd fmla="val 33333" name="adj1"/>
              <a:gd fmla="val 33333"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61" name="Google Shape;361;p25"/>
          <p:cNvPicPr preferRelativeResize="0"/>
          <p:nvPr/>
        </p:nvPicPr>
        <p:blipFill>
          <a:blip r:embed="rId4">
            <a:alphaModFix/>
          </a:blip>
          <a:stretch>
            <a:fillRect/>
          </a:stretch>
        </p:blipFill>
        <p:spPr>
          <a:xfrm>
            <a:off x="4174225" y="598425"/>
            <a:ext cx="4778976" cy="3946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Plots</a:t>
            </a:r>
            <a:endParaRPr/>
          </a:p>
          <a:p>
            <a:pPr indent="0" lvl="0" marL="0" rtl="0" algn="l">
              <a:spcBef>
                <a:spcPts val="0"/>
              </a:spcBef>
              <a:spcAft>
                <a:spcPts val="0"/>
              </a:spcAft>
              <a:buNone/>
            </a:pPr>
            <a:r>
              <a:rPr lang="en" sz="1700"/>
              <a:t>All </a:t>
            </a:r>
            <a:r>
              <a:rPr lang="en" sz="1700"/>
              <a:t>Companies</a:t>
            </a:r>
            <a:endParaRPr sz="1700"/>
          </a:p>
        </p:txBody>
      </p:sp>
      <p:sp>
        <p:nvSpPr>
          <p:cNvPr id="367" name="Google Shape;367;p26"/>
          <p:cNvSpPr txBox="1"/>
          <p:nvPr>
            <p:ph idx="1" type="subTitle"/>
          </p:nvPr>
        </p:nvSpPr>
        <p:spPr>
          <a:xfrm>
            <a:off x="1322750" y="13734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Republicans–</a:t>
            </a:r>
            <a:endParaRPr/>
          </a:p>
        </p:txBody>
      </p:sp>
      <p:pic>
        <p:nvPicPr>
          <p:cNvPr id="368" name="Google Shape;368;p26"/>
          <p:cNvPicPr preferRelativeResize="0"/>
          <p:nvPr/>
        </p:nvPicPr>
        <p:blipFill>
          <a:blip r:embed="rId3">
            <a:alphaModFix/>
          </a:blip>
          <a:stretch>
            <a:fillRect/>
          </a:stretch>
        </p:blipFill>
        <p:spPr>
          <a:xfrm>
            <a:off x="581200" y="1941250"/>
            <a:ext cx="3200400" cy="1114425"/>
          </a:xfrm>
          <a:prstGeom prst="rect">
            <a:avLst/>
          </a:prstGeom>
          <a:noFill/>
          <a:ln>
            <a:noFill/>
          </a:ln>
        </p:spPr>
      </p:pic>
      <p:pic>
        <p:nvPicPr>
          <p:cNvPr id="369" name="Google Shape;369;p26"/>
          <p:cNvPicPr preferRelativeResize="0"/>
          <p:nvPr/>
        </p:nvPicPr>
        <p:blipFill rotWithShape="1">
          <a:blip r:embed="rId4">
            <a:alphaModFix/>
          </a:blip>
          <a:srcRect b="2152" l="1501" r="1617" t="1312"/>
          <a:stretch/>
        </p:blipFill>
        <p:spPr>
          <a:xfrm>
            <a:off x="4344225" y="932475"/>
            <a:ext cx="4580925" cy="3920226"/>
          </a:xfrm>
          <a:prstGeom prst="rect">
            <a:avLst/>
          </a:prstGeom>
          <a:noFill/>
          <a:ln>
            <a:noFill/>
          </a:ln>
        </p:spPr>
      </p:pic>
      <p:sp>
        <p:nvSpPr>
          <p:cNvPr id="370" name="Google Shape;370;p26"/>
          <p:cNvSpPr/>
          <p:nvPr/>
        </p:nvSpPr>
        <p:spPr>
          <a:xfrm>
            <a:off x="581200" y="1941250"/>
            <a:ext cx="294900" cy="352200"/>
          </a:xfrm>
          <a:prstGeom prst="halfFrame">
            <a:avLst>
              <a:gd fmla="val 33333" name="adj1"/>
              <a:gd fmla="val 33333"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1" name="Google Shape;371;p26"/>
          <p:cNvSpPr/>
          <p:nvPr/>
        </p:nvSpPr>
        <p:spPr>
          <a:xfrm rot="10800000">
            <a:off x="3486700" y="2703475"/>
            <a:ext cx="294900" cy="352200"/>
          </a:xfrm>
          <a:prstGeom prst="halfFrame">
            <a:avLst>
              <a:gd fmla="val 33333" name="adj1"/>
              <a:gd fmla="val 33333"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824000" y="1613825"/>
            <a:ext cx="75684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Top 6 Highest Earners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Excess Return by Party for All Years</a:t>
            </a:r>
            <a:endParaRPr/>
          </a:p>
        </p:txBody>
      </p:sp>
      <p:sp>
        <p:nvSpPr>
          <p:cNvPr id="382" name="Google Shape;382;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111111"/>
              </a:buClr>
              <a:buSzPts val="1350"/>
              <a:buFont typeface="Arial"/>
              <a:buChar char="-"/>
            </a:pPr>
            <a:r>
              <a:rPr lang="en" sz="1350">
                <a:solidFill>
                  <a:srgbClr val="000000"/>
                </a:solidFill>
                <a:latin typeface="Arial"/>
                <a:ea typeface="Arial"/>
                <a:cs typeface="Arial"/>
                <a:sym typeface="Arial"/>
              </a:rPr>
              <a:t>Overall for all trades, both parties were extremely negative in their losses for the sum of their excess returns.</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Republicans -548,337.29</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Democrats -123,073.97</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Based on the analysis of the excess return by party, it is not worth making investments based on a political party.</a:t>
            </a:r>
            <a:endParaRPr sz="135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Excess Return by Party for Top Performers </a:t>
            </a:r>
            <a:endParaRPr/>
          </a:p>
        </p:txBody>
      </p:sp>
      <p:sp>
        <p:nvSpPr>
          <p:cNvPr id="388" name="Google Shape;388;p29"/>
          <p:cNvSpPr txBox="1"/>
          <p:nvPr>
            <p:ph idx="1" type="body"/>
          </p:nvPr>
        </p:nvSpPr>
        <p:spPr>
          <a:xfrm>
            <a:off x="1303800" y="1198750"/>
            <a:ext cx="7030500" cy="25416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Democrats had a higher excess return than the Republicans</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Democrats came out to 151,888.77</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Republicans came out to 77,908</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48.71% higher excess return based on the performance of the Democrats</a:t>
            </a:r>
            <a:endParaRPr sz="1350">
              <a:solidFill>
                <a:srgbClr val="000000"/>
              </a:solidFill>
              <a:latin typeface="Arial"/>
              <a:ea typeface="Arial"/>
              <a:cs typeface="Arial"/>
              <a:sym typeface="Arial"/>
            </a:endParaRPr>
          </a:p>
        </p:txBody>
      </p:sp>
      <p:pic>
        <p:nvPicPr>
          <p:cNvPr id="389" name="Google Shape;389;p29"/>
          <p:cNvPicPr preferRelativeResize="0"/>
          <p:nvPr/>
        </p:nvPicPr>
        <p:blipFill>
          <a:blip r:embed="rId3">
            <a:alphaModFix/>
          </a:blip>
          <a:stretch>
            <a:fillRect/>
          </a:stretch>
        </p:blipFill>
        <p:spPr>
          <a:xfrm>
            <a:off x="218549" y="2407200"/>
            <a:ext cx="4084000" cy="2541601"/>
          </a:xfrm>
          <a:prstGeom prst="rect">
            <a:avLst/>
          </a:prstGeom>
          <a:noFill/>
          <a:ln>
            <a:noFill/>
          </a:ln>
        </p:spPr>
      </p:pic>
      <p:pic>
        <p:nvPicPr>
          <p:cNvPr id="390" name="Google Shape;390;p29"/>
          <p:cNvPicPr preferRelativeResize="0"/>
          <p:nvPr/>
        </p:nvPicPr>
        <p:blipFill rotWithShape="1">
          <a:blip r:embed="rId4">
            <a:alphaModFix/>
          </a:blip>
          <a:srcRect b="5069" l="4356" r="2559" t="1742"/>
          <a:stretch/>
        </p:blipFill>
        <p:spPr>
          <a:xfrm>
            <a:off x="4798725" y="2407200"/>
            <a:ext cx="4084000" cy="25443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Excess Return by Party for Top Performers 2019-2021 </a:t>
            </a:r>
            <a:endParaRPr/>
          </a:p>
        </p:txBody>
      </p:sp>
      <p:sp>
        <p:nvSpPr>
          <p:cNvPr id="396" name="Google Shape;396;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Excess return by party from 2019-2021 was a lot closer</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Republicans </a:t>
            </a:r>
            <a:r>
              <a:rPr lang="en" sz="1350">
                <a:solidFill>
                  <a:srgbClr val="000000"/>
                </a:solidFill>
                <a:latin typeface="Arial"/>
                <a:ea typeface="Arial"/>
                <a:cs typeface="Arial"/>
                <a:sym typeface="Arial"/>
              </a:rPr>
              <a:t>35,392.47</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Democrats 30,051.73</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Republicans were 17.80% higher than the democrats</a:t>
            </a:r>
            <a:endParaRPr sz="1350">
              <a:solidFill>
                <a:srgbClr val="000000"/>
              </a:solidFill>
              <a:latin typeface="Arial"/>
              <a:ea typeface="Arial"/>
              <a:cs typeface="Arial"/>
              <a:sym typeface="Arial"/>
            </a:endParaRPr>
          </a:p>
          <a:p>
            <a:pPr indent="0" lvl="0" marL="457200" rtl="0" algn="l">
              <a:spcBef>
                <a:spcPts val="0"/>
              </a:spcBef>
              <a:spcAft>
                <a:spcPts val="0"/>
              </a:spcAft>
              <a:buNone/>
            </a:pPr>
            <a:r>
              <a:t/>
            </a:r>
            <a:endParaRPr sz="135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politician performed the best across all years?</a:t>
            </a:r>
            <a:r>
              <a:rPr lang="en"/>
              <a:t> </a:t>
            </a:r>
            <a:endParaRPr/>
          </a:p>
        </p:txBody>
      </p:sp>
      <p:sp>
        <p:nvSpPr>
          <p:cNvPr id="402" name="Google Shape;402;p31"/>
          <p:cNvSpPr txBox="1"/>
          <p:nvPr>
            <p:ph idx="1" type="body"/>
          </p:nvPr>
        </p:nvSpPr>
        <p:spPr>
          <a:xfrm>
            <a:off x="1303800" y="1459525"/>
            <a:ext cx="7030500" cy="25416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Debbie Wasserman Schultz (D) had the highest excess return of 64,404.63 for all years.</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The highest performing Democrat out-earned the highest earning Republican by 39.16%.</a:t>
            </a:r>
            <a:endParaRPr sz="1350">
              <a:solidFill>
                <a:srgbClr val="000000"/>
              </a:solidFill>
              <a:latin typeface="Arial"/>
              <a:ea typeface="Arial"/>
              <a:cs typeface="Arial"/>
              <a:sym typeface="Arial"/>
            </a:endParaRPr>
          </a:p>
          <a:p>
            <a:pPr indent="457200" lvl="0" marL="457200" rtl="0" algn="l">
              <a:spcBef>
                <a:spcPts val="0"/>
              </a:spcBef>
              <a:spcAft>
                <a:spcPts val="0"/>
              </a:spcAft>
              <a:buNone/>
            </a:pPr>
            <a:r>
              <a:t/>
            </a:r>
            <a:endParaRPr sz="1350">
              <a:solidFill>
                <a:srgbClr val="000000"/>
              </a:solidFill>
              <a:latin typeface="Arial"/>
              <a:ea typeface="Arial"/>
              <a:cs typeface="Arial"/>
              <a:sym typeface="Arial"/>
            </a:endParaRPr>
          </a:p>
        </p:txBody>
      </p:sp>
      <p:pic>
        <p:nvPicPr>
          <p:cNvPr id="403" name="Google Shape;403;p31"/>
          <p:cNvPicPr preferRelativeResize="0"/>
          <p:nvPr/>
        </p:nvPicPr>
        <p:blipFill>
          <a:blip r:embed="rId3">
            <a:alphaModFix/>
          </a:blip>
          <a:stretch>
            <a:fillRect/>
          </a:stretch>
        </p:blipFill>
        <p:spPr>
          <a:xfrm>
            <a:off x="2517800" y="2445300"/>
            <a:ext cx="4277776" cy="266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284" name="Google Shape;284;p14"/>
          <p:cNvSpPr txBox="1"/>
          <p:nvPr>
            <p:ph idx="1" type="body"/>
          </p:nvPr>
        </p:nvSpPr>
        <p:spPr>
          <a:xfrm>
            <a:off x="1303800" y="1981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expect that it will be beneficial to make investments based on the performance of high earning politicians, and to find the top companies the politicians invested in so that outsiders can mimic their investments based on a given politician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it worth making investments based on a single top performing politician?</a:t>
            </a:r>
            <a:endParaRPr/>
          </a:p>
        </p:txBody>
      </p:sp>
      <p:sp>
        <p:nvSpPr>
          <p:cNvPr id="409" name="Google Shape;409;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Yes, it is worth making investments based on the performance of a single politician based on how well they are currently performing.</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It is not worth making investments based on a politician based on overall volume of trades.</a:t>
            </a:r>
            <a:endParaRPr sz="135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698700" y="2147400"/>
            <a:ext cx="7746600" cy="8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Healthcare stock trends 2019-2021</a:t>
            </a:r>
            <a:endParaRPr sz="3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217300" y="630025"/>
            <a:ext cx="7732800" cy="7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80">
                <a:solidFill>
                  <a:srgbClr val="111111"/>
                </a:solidFill>
                <a:highlight>
                  <a:schemeClr val="lt1"/>
                </a:highlight>
                <a:latin typeface="Nunito"/>
                <a:ea typeface="Nunito"/>
                <a:cs typeface="Nunito"/>
                <a:sym typeface="Nunito"/>
              </a:rPr>
              <a:t>What were the most traded health stocks during this time period for each party?</a:t>
            </a:r>
            <a:endParaRPr sz="1480">
              <a:solidFill>
                <a:srgbClr val="111111"/>
              </a:solidFill>
              <a:highlight>
                <a:schemeClr val="lt1"/>
              </a:highlight>
              <a:latin typeface="Nunito"/>
              <a:ea typeface="Nunito"/>
              <a:cs typeface="Nunito"/>
              <a:sym typeface="Nunito"/>
            </a:endParaRPr>
          </a:p>
          <a:p>
            <a:pPr indent="0" lvl="0" marL="0" rtl="0" algn="l">
              <a:spcBef>
                <a:spcPts val="0"/>
              </a:spcBef>
              <a:spcAft>
                <a:spcPts val="0"/>
              </a:spcAft>
              <a:buSzPts val="990"/>
              <a:buNone/>
            </a:pPr>
            <a:r>
              <a:rPr lang="en" sz="1480">
                <a:solidFill>
                  <a:srgbClr val="111111"/>
                </a:solidFill>
                <a:highlight>
                  <a:schemeClr val="lt1"/>
                </a:highlight>
                <a:latin typeface="Nunito"/>
                <a:ea typeface="Nunito"/>
                <a:cs typeface="Nunito"/>
                <a:sym typeface="Nunito"/>
              </a:rPr>
              <a:t>&amp; what companies were they? </a:t>
            </a:r>
            <a:endParaRPr sz="2830">
              <a:solidFill>
                <a:srgbClr val="111111"/>
              </a:solidFill>
              <a:highlight>
                <a:schemeClr val="lt1"/>
              </a:highlight>
            </a:endParaRPr>
          </a:p>
        </p:txBody>
      </p:sp>
      <p:pic>
        <p:nvPicPr>
          <p:cNvPr id="420" name="Google Shape;420;p34"/>
          <p:cNvPicPr preferRelativeResize="0"/>
          <p:nvPr/>
        </p:nvPicPr>
        <p:blipFill>
          <a:blip r:embed="rId3">
            <a:alphaModFix/>
          </a:blip>
          <a:stretch>
            <a:fillRect/>
          </a:stretch>
        </p:blipFill>
        <p:spPr>
          <a:xfrm>
            <a:off x="322625" y="1625600"/>
            <a:ext cx="8498749" cy="791250"/>
          </a:xfrm>
          <a:prstGeom prst="rect">
            <a:avLst/>
          </a:prstGeom>
          <a:noFill/>
          <a:ln>
            <a:noFill/>
          </a:ln>
        </p:spPr>
      </p:pic>
      <p:sp>
        <p:nvSpPr>
          <p:cNvPr id="421" name="Google Shape;421;p34"/>
          <p:cNvSpPr txBox="1"/>
          <p:nvPr/>
        </p:nvSpPr>
        <p:spPr>
          <a:xfrm>
            <a:off x="1119450" y="2963925"/>
            <a:ext cx="6905100" cy="14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Nunito"/>
                <a:ea typeface="Nunito"/>
                <a:cs typeface="Nunito"/>
                <a:sym typeface="Nunito"/>
              </a:rPr>
              <a:t>These were the top traded stocks for the republicans: AMN Healthcare </a:t>
            </a:r>
            <a:r>
              <a:rPr lang="en" sz="1500">
                <a:solidFill>
                  <a:schemeClr val="dk2"/>
                </a:solidFill>
                <a:latin typeface="Nunito"/>
                <a:ea typeface="Nunito"/>
                <a:cs typeface="Nunito"/>
                <a:sym typeface="Nunito"/>
              </a:rPr>
              <a:t>Services</a:t>
            </a:r>
            <a:r>
              <a:rPr lang="en" sz="1500">
                <a:solidFill>
                  <a:schemeClr val="dk2"/>
                </a:solidFill>
                <a:latin typeface="Nunito"/>
                <a:ea typeface="Nunito"/>
                <a:cs typeface="Nunito"/>
                <a:sym typeface="Nunito"/>
              </a:rPr>
              <a:t> </a:t>
            </a:r>
            <a:endParaRPr sz="1500">
              <a:solidFill>
                <a:schemeClr val="dk2"/>
              </a:solidFill>
              <a:latin typeface="Nunito"/>
              <a:ea typeface="Nunito"/>
              <a:cs typeface="Nunito"/>
              <a:sym typeface="Nunito"/>
            </a:endParaRPr>
          </a:p>
          <a:p>
            <a:pPr indent="0" lvl="0" marL="0" rtl="0" algn="ctr">
              <a:spcBef>
                <a:spcPts val="0"/>
              </a:spcBef>
              <a:spcAft>
                <a:spcPts val="0"/>
              </a:spcAft>
              <a:buNone/>
            </a:pPr>
            <a:r>
              <a:t/>
            </a:r>
            <a:endParaRPr sz="1500">
              <a:solidFill>
                <a:schemeClr val="dk2"/>
              </a:solidFill>
              <a:latin typeface="Nunito"/>
              <a:ea typeface="Nunito"/>
              <a:cs typeface="Nunito"/>
              <a:sym typeface="Nunito"/>
            </a:endParaRPr>
          </a:p>
          <a:p>
            <a:pPr indent="0" lvl="0" marL="0" rtl="0" algn="ctr">
              <a:spcBef>
                <a:spcPts val="0"/>
              </a:spcBef>
              <a:spcAft>
                <a:spcPts val="0"/>
              </a:spcAft>
              <a:buNone/>
            </a:pPr>
            <a:r>
              <a:rPr lang="en" sz="1500">
                <a:solidFill>
                  <a:schemeClr val="dk2"/>
                </a:solidFill>
                <a:latin typeface="Nunito"/>
                <a:ea typeface="Nunito"/>
                <a:cs typeface="Nunito"/>
                <a:sym typeface="Nunito"/>
              </a:rPr>
              <a:t>These were the top traded stocks for the democrats: HCA Healthcare</a:t>
            </a:r>
            <a:endParaRPr sz="15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1295925" y="850250"/>
            <a:ext cx="7030500" cy="6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What was the average excess return?</a:t>
            </a:r>
            <a:endParaRPr sz="2200"/>
          </a:p>
        </p:txBody>
      </p:sp>
      <p:pic>
        <p:nvPicPr>
          <p:cNvPr id="427" name="Google Shape;427;p35"/>
          <p:cNvPicPr preferRelativeResize="0"/>
          <p:nvPr/>
        </p:nvPicPr>
        <p:blipFill>
          <a:blip r:embed="rId3">
            <a:alphaModFix/>
          </a:blip>
          <a:stretch>
            <a:fillRect/>
          </a:stretch>
        </p:blipFill>
        <p:spPr>
          <a:xfrm>
            <a:off x="1304925" y="2996450"/>
            <a:ext cx="6534150" cy="723900"/>
          </a:xfrm>
          <a:prstGeom prst="rect">
            <a:avLst/>
          </a:prstGeom>
          <a:noFill/>
          <a:ln>
            <a:noFill/>
          </a:ln>
        </p:spPr>
      </p:pic>
      <p:sp>
        <p:nvSpPr>
          <p:cNvPr id="428" name="Google Shape;428;p35"/>
          <p:cNvSpPr txBox="1"/>
          <p:nvPr/>
        </p:nvSpPr>
        <p:spPr>
          <a:xfrm>
            <a:off x="1461450" y="1911150"/>
            <a:ext cx="6221100" cy="8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The </a:t>
            </a:r>
            <a:r>
              <a:rPr lang="en" sz="1300">
                <a:solidFill>
                  <a:schemeClr val="dk2"/>
                </a:solidFill>
                <a:latin typeface="Nunito"/>
                <a:ea typeface="Nunito"/>
                <a:cs typeface="Nunito"/>
                <a:sym typeface="Nunito"/>
              </a:rPr>
              <a:t>democrats</a:t>
            </a:r>
            <a:r>
              <a:rPr lang="en" sz="1300">
                <a:solidFill>
                  <a:schemeClr val="dk2"/>
                </a:solidFill>
                <a:latin typeface="Nunito"/>
                <a:ea typeface="Nunito"/>
                <a:cs typeface="Nunito"/>
                <a:sym typeface="Nunito"/>
              </a:rPr>
              <a:t> had a higher average excess return, 83%, with healthcare stocks from 2019-2021 as opposed the the republicans with a sad -53%.</a:t>
            </a:r>
            <a:endParaRPr sz="1300">
              <a:solidFill>
                <a:schemeClr val="dk2"/>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6"/>
          <p:cNvPicPr preferRelativeResize="0"/>
          <p:nvPr/>
        </p:nvPicPr>
        <p:blipFill>
          <a:blip r:embed="rId3">
            <a:alphaModFix/>
          </a:blip>
          <a:stretch>
            <a:fillRect/>
          </a:stretch>
        </p:blipFill>
        <p:spPr>
          <a:xfrm>
            <a:off x="2395275" y="1112425"/>
            <a:ext cx="4353451" cy="3612825"/>
          </a:xfrm>
          <a:prstGeom prst="rect">
            <a:avLst/>
          </a:prstGeom>
          <a:noFill/>
          <a:ln>
            <a:noFill/>
          </a:ln>
        </p:spPr>
      </p:pic>
      <p:sp>
        <p:nvSpPr>
          <p:cNvPr id="434" name="Google Shape;434;p36"/>
          <p:cNvSpPr txBox="1"/>
          <p:nvPr/>
        </p:nvSpPr>
        <p:spPr>
          <a:xfrm>
            <a:off x="2395275" y="456125"/>
            <a:ext cx="453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Graphed excess return average over the the 3 year period</a:t>
            </a:r>
            <a:endParaRPr sz="1300">
              <a:solidFill>
                <a:schemeClr val="dk2"/>
              </a:solidFill>
              <a:latin typeface="Nunito"/>
              <a:ea typeface="Nunito"/>
              <a:cs typeface="Nunito"/>
              <a:sym typeface="Nunito"/>
            </a:endParaRPr>
          </a:p>
        </p:txBody>
      </p:sp>
      <p:sp>
        <p:nvSpPr>
          <p:cNvPr id="435" name="Google Shape;435;p36"/>
          <p:cNvSpPr txBox="1"/>
          <p:nvPr/>
        </p:nvSpPr>
        <p:spPr>
          <a:xfrm>
            <a:off x="5410875" y="1578888"/>
            <a:ext cx="301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nvSpPr>
        <p:spPr>
          <a:xfrm>
            <a:off x="1116800" y="684250"/>
            <a:ext cx="7762500" cy="753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400"/>
              </a:spcBef>
              <a:spcAft>
                <a:spcPts val="0"/>
              </a:spcAft>
              <a:buNone/>
            </a:pPr>
            <a:r>
              <a:rPr b="1" lang="en" sz="1650">
                <a:solidFill>
                  <a:srgbClr val="111111"/>
                </a:solidFill>
                <a:highlight>
                  <a:schemeClr val="lt1"/>
                </a:highlight>
              </a:rPr>
              <a:t>Is worth making investments into healthcare stock based on political party?</a:t>
            </a:r>
            <a:endParaRPr b="1" sz="1650">
              <a:solidFill>
                <a:srgbClr val="111111"/>
              </a:solidFill>
              <a:highlight>
                <a:schemeClr val="lt1"/>
              </a:highlight>
            </a:endParaRPr>
          </a:p>
          <a:p>
            <a:pPr indent="0" lvl="0" marL="0" rtl="0" algn="l">
              <a:spcBef>
                <a:spcPts val="400"/>
              </a:spcBef>
              <a:spcAft>
                <a:spcPts val="0"/>
              </a:spcAft>
              <a:buNone/>
            </a:pPr>
            <a:r>
              <a:t/>
            </a:r>
            <a:endParaRPr sz="1300">
              <a:solidFill>
                <a:schemeClr val="dk2"/>
              </a:solidFill>
              <a:latin typeface="Nunito"/>
              <a:ea typeface="Nunito"/>
              <a:cs typeface="Nunito"/>
              <a:sym typeface="Nunito"/>
            </a:endParaRPr>
          </a:p>
        </p:txBody>
      </p:sp>
      <p:sp>
        <p:nvSpPr>
          <p:cNvPr id="441" name="Google Shape;441;p37"/>
          <p:cNvSpPr txBox="1"/>
          <p:nvPr/>
        </p:nvSpPr>
        <p:spPr>
          <a:xfrm>
            <a:off x="1154175" y="1068750"/>
            <a:ext cx="73161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Nunito"/>
                <a:ea typeface="Nunito"/>
                <a:cs typeface="Nunito"/>
                <a:sym typeface="Nunito"/>
              </a:rPr>
              <a:t>From the findings, it would be worth it to follow a party, the democrats in this instance, based on their average excess return. </a:t>
            </a:r>
            <a:endParaRPr sz="1100">
              <a:solidFill>
                <a:schemeClr val="dk2"/>
              </a:solidFill>
              <a:latin typeface="Nunito"/>
              <a:ea typeface="Nunito"/>
              <a:cs typeface="Nunito"/>
              <a:sym typeface="Nunito"/>
            </a:endParaRPr>
          </a:p>
          <a:p>
            <a:pPr indent="0" lvl="0" marL="0" rtl="0" algn="l">
              <a:spcBef>
                <a:spcPts val="0"/>
              </a:spcBef>
              <a:spcAft>
                <a:spcPts val="0"/>
              </a:spcAft>
              <a:buNone/>
            </a:pPr>
            <a:r>
              <a:rPr lang="en" sz="1100">
                <a:solidFill>
                  <a:schemeClr val="dk2"/>
                </a:solidFill>
                <a:latin typeface="Nunito"/>
                <a:ea typeface="Nunito"/>
                <a:cs typeface="Nunito"/>
                <a:sym typeface="Nunito"/>
              </a:rPr>
              <a:t>The republican data was very slim, will look into further. However, it would seem to be more beneficial to follow an individual, rather than a party. </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a:p>
            <a:pPr indent="0" lvl="0" marL="0" rtl="0" algn="l">
              <a:spcBef>
                <a:spcPts val="0"/>
              </a:spcBef>
              <a:spcAft>
                <a:spcPts val="0"/>
              </a:spcAft>
              <a:buNone/>
            </a:pPr>
            <a:r>
              <a:rPr lang="en" sz="1100">
                <a:solidFill>
                  <a:schemeClr val="dk2"/>
                </a:solidFill>
                <a:latin typeface="Nunito"/>
                <a:ea typeface="Nunito"/>
                <a:cs typeface="Nunito"/>
                <a:sym typeface="Nunito"/>
              </a:rPr>
              <a:t>Susie Lee (D) had the more profitable trade of HCA Healthcare on April 3,2020 at a 214% gain.  </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a:p>
            <a:pPr indent="0" lvl="0" marL="0" rtl="0" algn="l">
              <a:spcBef>
                <a:spcPts val="0"/>
              </a:spcBef>
              <a:spcAft>
                <a:spcPts val="0"/>
              </a:spcAft>
              <a:buNone/>
            </a:pPr>
            <a:r>
              <a:rPr lang="en" sz="1100">
                <a:solidFill>
                  <a:schemeClr val="dk2"/>
                </a:solidFill>
                <a:latin typeface="Nunito"/>
                <a:ea typeface="Nunito"/>
                <a:cs typeface="Nunito"/>
                <a:sym typeface="Nunito"/>
              </a:rPr>
              <a:t>Greg Gianforte </a:t>
            </a:r>
            <a:r>
              <a:rPr lang="en" sz="1100">
                <a:solidFill>
                  <a:schemeClr val="dk2"/>
                </a:solidFill>
                <a:latin typeface="Nunito"/>
                <a:ea typeface="Nunito"/>
                <a:cs typeface="Nunito"/>
                <a:sym typeface="Nunito"/>
              </a:rPr>
              <a:t>(R) had the least profitable trade of Healthcare Services Group on September 10, 2019 at a -135% loss.</a:t>
            </a:r>
            <a:endParaRPr sz="1100">
              <a:solidFill>
                <a:schemeClr val="dk2"/>
              </a:solidFill>
              <a:latin typeface="Nunito"/>
              <a:ea typeface="Nunito"/>
              <a:cs typeface="Nunito"/>
              <a:sym typeface="Nunito"/>
            </a:endParaRPr>
          </a:p>
        </p:txBody>
      </p:sp>
      <p:pic>
        <p:nvPicPr>
          <p:cNvPr id="442" name="Google Shape;442;p37"/>
          <p:cNvPicPr preferRelativeResize="0"/>
          <p:nvPr/>
        </p:nvPicPr>
        <p:blipFill>
          <a:blip r:embed="rId3">
            <a:alphaModFix/>
          </a:blip>
          <a:stretch>
            <a:fillRect/>
          </a:stretch>
        </p:blipFill>
        <p:spPr>
          <a:xfrm>
            <a:off x="934663" y="2749600"/>
            <a:ext cx="7274684" cy="1470600"/>
          </a:xfrm>
          <a:prstGeom prst="rect">
            <a:avLst/>
          </a:prstGeom>
          <a:noFill/>
          <a:ln>
            <a:noFill/>
          </a:ln>
        </p:spPr>
      </p:pic>
      <p:sp>
        <p:nvSpPr>
          <p:cNvPr id="443" name="Google Shape;443;p37"/>
          <p:cNvSpPr txBox="1"/>
          <p:nvPr/>
        </p:nvSpPr>
        <p:spPr>
          <a:xfrm>
            <a:off x="1217750" y="4220200"/>
            <a:ext cx="6827700" cy="8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Nunito"/>
                <a:ea typeface="Nunito"/>
                <a:cs typeface="Nunito"/>
                <a:sym typeface="Nunito"/>
              </a:rPr>
              <a:t>The data I was working with didn’t display the $USD amount for this specific time period with the sector selected. Was unable to find any dollar amounts range</a:t>
            </a:r>
            <a:br>
              <a:rPr lang="en" sz="1000">
                <a:solidFill>
                  <a:schemeClr val="dk2"/>
                </a:solidFill>
                <a:latin typeface="Nunito"/>
                <a:ea typeface="Nunito"/>
                <a:cs typeface="Nunito"/>
                <a:sym typeface="Nunito"/>
              </a:rPr>
            </a:br>
            <a:r>
              <a:rPr lang="en" sz="1000">
                <a:solidFill>
                  <a:schemeClr val="dk2"/>
                </a:solidFill>
                <a:latin typeface="Nunito"/>
                <a:ea typeface="Nunito"/>
                <a:cs typeface="Nunito"/>
                <a:sym typeface="Nunito"/>
              </a:rPr>
              <a:t>Will look into other data sources to explore this further.</a:t>
            </a:r>
            <a:endParaRPr sz="9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a:t>
            </a:r>
            <a:endParaRPr/>
          </a:p>
        </p:txBody>
      </p:sp>
      <p:sp>
        <p:nvSpPr>
          <p:cNvPr id="449" name="Google Shape;449;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did not do any research into investments of </a:t>
            </a:r>
            <a:r>
              <a:rPr lang="en"/>
              <a:t>pharmaceutical</a:t>
            </a:r>
            <a:r>
              <a:rPr lang="en"/>
              <a:t> companies and </a:t>
            </a:r>
            <a:r>
              <a:rPr lang="en"/>
              <a:t>healthcare</a:t>
            </a:r>
            <a:r>
              <a:rPr lang="en"/>
              <a:t> suppliers. Adding these points of data would help pinpoint better investments and what investments would’ve been bigger winners as well as help predict future possibilities.</a:t>
            </a:r>
            <a:endParaRPr/>
          </a:p>
          <a:p>
            <a:pPr indent="0" lvl="0" marL="0" rtl="0" algn="l">
              <a:spcBef>
                <a:spcPts val="1200"/>
              </a:spcBef>
              <a:spcAft>
                <a:spcPts val="1200"/>
              </a:spcAft>
              <a:buNone/>
            </a:pPr>
            <a:r>
              <a:rPr lang="en"/>
              <a:t>We also did not compare the difference between stock performance from 2019-2021 to years before or after. This also would have helped us identify if specific traders or companies were able to make a lot of money during the pandemic.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t>The focus of the analysis was to find out if it is beneficial to make investments based on the volume of trades, or on the performance of high earning politicians, and to identify what stocks are being traded, as well as to make future predictions based on the performance of a political party and politicians.</a:t>
            </a: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Approach</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group identified the main questions we wanted to have answered based on the data we had. Each person in the group came up with questions, and questions were divided among the members for each person to then analyze on their.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EXCESS RETURNS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an Excess Return?</a:t>
            </a:r>
            <a:endParaRPr b="1"/>
          </a:p>
          <a:p>
            <a:pPr indent="-311150" lvl="0" marL="457200" rtl="0" algn="l">
              <a:spcBef>
                <a:spcPts val="1200"/>
              </a:spcBef>
              <a:spcAft>
                <a:spcPts val="0"/>
              </a:spcAft>
              <a:buSzPts val="1300"/>
              <a:buChar char="-"/>
            </a:pPr>
            <a:r>
              <a:rPr lang="en" sz="1350">
                <a:solidFill>
                  <a:srgbClr val="111111"/>
                </a:solidFill>
                <a:highlight>
                  <a:srgbClr val="FFFFFF"/>
                </a:highlight>
                <a:latin typeface="Arial"/>
                <a:ea typeface="Arial"/>
                <a:cs typeface="Arial"/>
                <a:sym typeface="Arial"/>
              </a:rPr>
              <a:t>Excess returns are returns achieved above and beyond the return of a proxy</a:t>
            </a:r>
            <a:endParaRPr sz="1350">
              <a:solidFill>
                <a:srgbClr val="111111"/>
              </a:solidFill>
              <a:highlight>
                <a:srgbClr val="FFFFFF"/>
              </a:highlight>
              <a:latin typeface="Arial"/>
              <a:ea typeface="Arial"/>
              <a:cs typeface="Arial"/>
              <a:sym typeface="Arial"/>
            </a:endParaRPr>
          </a:p>
          <a:p>
            <a:pPr indent="-314325" lvl="0" marL="457200" rtl="0" algn="l">
              <a:spcBef>
                <a:spcPts val="0"/>
              </a:spcBef>
              <a:spcAft>
                <a:spcPts val="0"/>
              </a:spcAft>
              <a:buClr>
                <a:srgbClr val="111111"/>
              </a:buClr>
              <a:buSzPts val="1350"/>
              <a:buFont typeface="Arial"/>
              <a:buChar char="-"/>
            </a:pPr>
            <a:r>
              <a:rPr lang="en" sz="1350">
                <a:solidFill>
                  <a:srgbClr val="111111"/>
                </a:solidFill>
                <a:highlight>
                  <a:srgbClr val="FFFFFF"/>
                </a:highlight>
                <a:latin typeface="Arial"/>
                <a:ea typeface="Arial"/>
                <a:cs typeface="Arial"/>
                <a:sym typeface="Arial"/>
              </a:rPr>
              <a:t>A positive excess return </a:t>
            </a:r>
            <a:r>
              <a:rPr lang="en" sz="1350">
                <a:solidFill>
                  <a:srgbClr val="111111"/>
                </a:solidFill>
                <a:highlight>
                  <a:srgbClr val="FFFFFF"/>
                </a:highlight>
                <a:latin typeface="Arial"/>
                <a:ea typeface="Arial"/>
                <a:cs typeface="Arial"/>
                <a:sym typeface="Arial"/>
              </a:rPr>
              <a:t>shows</a:t>
            </a:r>
            <a:r>
              <a:rPr lang="en" sz="1350">
                <a:solidFill>
                  <a:srgbClr val="111111"/>
                </a:solidFill>
                <a:highlight>
                  <a:srgbClr val="FFFFFF"/>
                </a:highlight>
                <a:latin typeface="Arial"/>
                <a:ea typeface="Arial"/>
                <a:cs typeface="Arial"/>
                <a:sym typeface="Arial"/>
              </a:rPr>
              <a:t> that an </a:t>
            </a:r>
            <a:r>
              <a:rPr lang="en" sz="1350">
                <a:solidFill>
                  <a:srgbClr val="111111"/>
                </a:solidFill>
                <a:highlight>
                  <a:srgbClr val="FFFFFF"/>
                </a:highlight>
                <a:latin typeface="Arial"/>
                <a:ea typeface="Arial"/>
                <a:cs typeface="Arial"/>
                <a:sym typeface="Arial"/>
              </a:rPr>
              <a:t>investment</a:t>
            </a:r>
            <a:r>
              <a:rPr lang="en" sz="1350">
                <a:solidFill>
                  <a:srgbClr val="111111"/>
                </a:solidFill>
                <a:highlight>
                  <a:srgbClr val="FFFFFF"/>
                </a:highlight>
                <a:latin typeface="Arial"/>
                <a:ea typeface="Arial"/>
                <a:cs typeface="Arial"/>
                <a:sym typeface="Arial"/>
              </a:rPr>
              <a:t> outperformed its comparison</a:t>
            </a:r>
            <a:endParaRPr sz="1350">
              <a:solidFill>
                <a:srgbClr val="111111"/>
              </a:solidFill>
              <a:highlight>
                <a:srgbClr val="FFFFFF"/>
              </a:highlight>
              <a:latin typeface="Arial"/>
              <a:ea typeface="Arial"/>
              <a:cs typeface="Arial"/>
              <a:sym typeface="Arial"/>
            </a:endParaRPr>
          </a:p>
          <a:p>
            <a:pPr indent="-314325" lvl="0" marL="457200" rtl="0" algn="l">
              <a:spcBef>
                <a:spcPts val="0"/>
              </a:spcBef>
              <a:spcAft>
                <a:spcPts val="0"/>
              </a:spcAft>
              <a:buClr>
                <a:srgbClr val="111111"/>
              </a:buClr>
              <a:buSzPts val="1350"/>
              <a:buFont typeface="Arial"/>
              <a:buChar char="-"/>
            </a:pPr>
            <a:r>
              <a:rPr lang="en" sz="1350">
                <a:solidFill>
                  <a:srgbClr val="111111"/>
                </a:solidFill>
                <a:highlight>
                  <a:srgbClr val="FFFFFF"/>
                </a:highlight>
                <a:latin typeface="Arial"/>
                <a:ea typeface="Arial"/>
                <a:cs typeface="Arial"/>
                <a:sym typeface="Arial"/>
              </a:rPr>
              <a:t>A negative excess return shows that an investment underperforms.</a:t>
            </a:r>
            <a:endParaRPr sz="1350">
              <a:solidFill>
                <a:srgbClr val="11111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1613825"/>
            <a:ext cx="72279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Top 6 Traders</a:t>
            </a:r>
            <a:endParaRPr sz="5000"/>
          </a:p>
          <a:p>
            <a:pPr indent="0" lvl="0" marL="0" rtl="0" algn="ctr">
              <a:spcBef>
                <a:spcPts val="0"/>
              </a:spcBef>
              <a:spcAft>
                <a:spcPts val="0"/>
              </a:spcAft>
              <a:buNone/>
            </a:pPr>
            <a:r>
              <a:rPr lang="en" sz="2700"/>
              <a:t>(Excess Return Averages–2019-2021)</a:t>
            </a:r>
            <a:endParaRPr sz="2700"/>
          </a:p>
          <a:p>
            <a:pPr indent="0" lvl="0" marL="0" rtl="0" algn="ctr">
              <a:spcBef>
                <a:spcPts val="0"/>
              </a:spcBef>
              <a:spcAft>
                <a:spcPts val="0"/>
              </a:spcAft>
              <a:buNone/>
            </a:pPr>
            <a:r>
              <a:rPr lang="en" sz="1300"/>
              <a:t>Section By Shayne</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6 Traders (2012-2024)--(2019-2021)</a:t>
            </a:r>
            <a:endParaRPr/>
          </a:p>
        </p:txBody>
      </p:sp>
      <p:sp>
        <p:nvSpPr>
          <p:cNvPr id="313" name="Google Shape;313;p19"/>
          <p:cNvSpPr txBox="1"/>
          <p:nvPr/>
        </p:nvSpPr>
        <p:spPr>
          <a:xfrm>
            <a:off x="1313075" y="1646100"/>
            <a:ext cx="6574800" cy="29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Maven Pro"/>
                <a:ea typeface="Maven Pro"/>
                <a:cs typeface="Maven Pro"/>
                <a:sym typeface="Maven Pro"/>
              </a:rPr>
              <a:t>Top 3 Democrats</a:t>
            </a:r>
            <a:endParaRPr b="1"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Josh Gottheimer - 2786 total trades — 1179 total trades</a:t>
            </a:r>
            <a:endParaRPr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Lois Frankel - 1358 total trades — 436 total trades</a:t>
            </a:r>
            <a:endParaRPr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Susie Lee - 1262 total trades — 1180 total trades</a:t>
            </a:r>
            <a:endParaRPr sz="13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dk2"/>
              </a:solidFill>
              <a:latin typeface="Maven Pro"/>
              <a:ea typeface="Maven Pro"/>
              <a:cs typeface="Maven Pro"/>
              <a:sym typeface="Maven Pro"/>
            </a:endParaRPr>
          </a:p>
          <a:p>
            <a:pPr indent="0" lvl="0" marL="0" rtl="0" algn="l">
              <a:spcBef>
                <a:spcPts val="0"/>
              </a:spcBef>
              <a:spcAft>
                <a:spcPts val="0"/>
              </a:spcAft>
              <a:buNone/>
            </a:pPr>
            <a:r>
              <a:rPr b="1" lang="en" sz="1300">
                <a:solidFill>
                  <a:schemeClr val="dk2"/>
                </a:solidFill>
                <a:latin typeface="Maven Pro"/>
                <a:ea typeface="Maven Pro"/>
                <a:cs typeface="Maven Pro"/>
                <a:sym typeface="Maven Pro"/>
              </a:rPr>
              <a:t>Top 3 Republicans</a:t>
            </a:r>
            <a:endParaRPr b="1"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Thomas Macarthur - 2758 total trades — 1 total trade</a:t>
            </a:r>
            <a:endParaRPr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David Perdue - 2242 total trades — 828 total trades</a:t>
            </a:r>
            <a:endParaRPr sz="1300">
              <a:solidFill>
                <a:schemeClr val="dk2"/>
              </a:solidFill>
              <a:latin typeface="Maven Pro"/>
              <a:ea typeface="Maven Pro"/>
              <a:cs typeface="Maven Pro"/>
              <a:sym typeface="Maven Pro"/>
            </a:endParaRPr>
          </a:p>
          <a:p>
            <a:pPr indent="-311150" lvl="0" marL="457200" rtl="0" algn="l">
              <a:spcBef>
                <a:spcPts val="0"/>
              </a:spcBef>
              <a:spcAft>
                <a:spcPts val="0"/>
              </a:spcAft>
              <a:buClr>
                <a:schemeClr val="dk2"/>
              </a:buClr>
              <a:buSzPts val="1300"/>
              <a:buFont typeface="Maven Pro"/>
              <a:buChar char="-"/>
            </a:pPr>
            <a:r>
              <a:rPr lang="en" sz="1300">
                <a:solidFill>
                  <a:schemeClr val="dk2"/>
                </a:solidFill>
                <a:latin typeface="Maven Pro"/>
                <a:ea typeface="Maven Pro"/>
                <a:cs typeface="Maven Pro"/>
                <a:sym typeface="Maven Pro"/>
              </a:rPr>
              <a:t>Greg Gianforte - 1331 total trades — 771 total trades</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Top Traded Company</a:t>
            </a:r>
            <a:endParaRPr/>
          </a:p>
          <a:p>
            <a:pPr indent="0" lvl="0" marL="0" rtl="0" algn="l">
              <a:spcBef>
                <a:spcPts val="0"/>
              </a:spcBef>
              <a:spcAft>
                <a:spcPts val="0"/>
              </a:spcAft>
              <a:buNone/>
            </a:pPr>
            <a:r>
              <a:rPr b="0" lang="en" sz="2600"/>
              <a:t>What is the average excess </a:t>
            </a:r>
            <a:r>
              <a:rPr b="0" lang="en" sz="2600"/>
              <a:t>returns for these companies?</a:t>
            </a:r>
            <a:endParaRPr b="0" sz="2600"/>
          </a:p>
          <a:p>
            <a:pPr indent="0" lvl="0" marL="0" rtl="0" algn="ctr">
              <a:spcBef>
                <a:spcPts val="0"/>
              </a:spcBef>
              <a:spcAft>
                <a:spcPts val="0"/>
              </a:spcAft>
              <a:buNone/>
            </a:pPr>
            <a:r>
              <a:rPr lang="en"/>
              <a:t>(2019-2021)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Were the Most Common Company Stocks Purchased From (2019-2021)?</a:t>
            </a:r>
            <a:endParaRPr/>
          </a:p>
        </p:txBody>
      </p:sp>
      <p:sp>
        <p:nvSpPr>
          <p:cNvPr id="324" name="Google Shape;32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latin typeface="Maven Pro"/>
                <a:ea typeface="Maven Pro"/>
                <a:cs typeface="Maven Pro"/>
                <a:sym typeface="Maven Pro"/>
              </a:rPr>
              <a:t>Top 3 Democrats</a:t>
            </a:r>
            <a:endParaRPr b="1">
              <a:latin typeface="Maven Pro"/>
              <a:ea typeface="Maven Pro"/>
              <a:cs typeface="Maven Pro"/>
              <a:sym typeface="Maven Pro"/>
            </a:endParaRPr>
          </a:p>
          <a:p>
            <a:pPr indent="-311150" lvl="0" marL="457200" rtl="0" algn="l">
              <a:lnSpc>
                <a:spcPct val="100000"/>
              </a:lnSpc>
              <a:spcBef>
                <a:spcPts val="0"/>
              </a:spcBef>
              <a:spcAft>
                <a:spcPts val="0"/>
              </a:spcAft>
              <a:buClr>
                <a:schemeClr val="dk2"/>
              </a:buClr>
              <a:buSzPts val="1300"/>
              <a:buFont typeface="Maven Pro"/>
              <a:buChar char="-"/>
            </a:pPr>
            <a:r>
              <a:rPr lang="en">
                <a:latin typeface="Maven Pro"/>
                <a:ea typeface="Maven Pro"/>
                <a:cs typeface="Maven Pro"/>
                <a:sym typeface="Maven Pro"/>
              </a:rPr>
              <a:t>Josh Gottheimer - Microsoft Corporation - 156 total trades</a:t>
            </a:r>
            <a:endParaRPr>
              <a:latin typeface="Maven Pro"/>
              <a:ea typeface="Maven Pro"/>
              <a:cs typeface="Maven Pro"/>
              <a:sym typeface="Maven Pro"/>
            </a:endParaRPr>
          </a:p>
          <a:p>
            <a:pPr indent="-311150" lvl="0" marL="457200" rtl="0" algn="l">
              <a:lnSpc>
                <a:spcPct val="100000"/>
              </a:lnSpc>
              <a:spcBef>
                <a:spcPts val="0"/>
              </a:spcBef>
              <a:spcAft>
                <a:spcPts val="0"/>
              </a:spcAft>
              <a:buClr>
                <a:schemeClr val="dk2"/>
              </a:buClr>
              <a:buSzPts val="1300"/>
              <a:buFont typeface="Maven Pro"/>
              <a:buChar char="-"/>
            </a:pPr>
            <a:r>
              <a:rPr lang="en">
                <a:latin typeface="Maven Pro"/>
                <a:ea typeface="Maven Pro"/>
                <a:cs typeface="Maven Pro"/>
                <a:sym typeface="Maven Pro"/>
              </a:rPr>
              <a:t>Lois Frankel - Dupont De Nemours, Inc. - 10 total trades</a:t>
            </a:r>
            <a:endParaRPr>
              <a:latin typeface="Maven Pro"/>
              <a:ea typeface="Maven Pro"/>
              <a:cs typeface="Maven Pro"/>
              <a:sym typeface="Maven Pro"/>
            </a:endParaRPr>
          </a:p>
          <a:p>
            <a:pPr indent="-311150" lvl="0" marL="457200" rtl="0" algn="l">
              <a:lnSpc>
                <a:spcPct val="100000"/>
              </a:lnSpc>
              <a:spcBef>
                <a:spcPts val="0"/>
              </a:spcBef>
              <a:spcAft>
                <a:spcPts val="0"/>
              </a:spcAft>
              <a:buClr>
                <a:schemeClr val="dk2"/>
              </a:buClr>
              <a:buSzPts val="1300"/>
              <a:buFont typeface="Maven Pro"/>
              <a:buChar char="-"/>
            </a:pPr>
            <a:r>
              <a:rPr lang="en">
                <a:latin typeface="Maven Pro"/>
                <a:ea typeface="Maven Pro"/>
                <a:cs typeface="Maven Pro"/>
                <a:sym typeface="Maven Pro"/>
              </a:rPr>
              <a:t>Susie Lee - Ball Corporation - 21 total trades</a:t>
            </a:r>
            <a:endParaRPr>
              <a:latin typeface="Maven Pro"/>
              <a:ea typeface="Maven Pro"/>
              <a:cs typeface="Maven Pro"/>
              <a:sym typeface="Maven Pro"/>
            </a:endParaRPr>
          </a:p>
          <a:p>
            <a:pPr indent="0" lvl="0" marL="0" rtl="0" algn="l">
              <a:lnSpc>
                <a:spcPct val="100000"/>
              </a:lnSpc>
              <a:spcBef>
                <a:spcPts val="0"/>
              </a:spcBef>
              <a:spcAft>
                <a:spcPts val="0"/>
              </a:spcAft>
              <a:buNone/>
            </a:pPr>
            <a:r>
              <a:t/>
            </a:r>
            <a:endParaRPr>
              <a:latin typeface="Maven Pro"/>
              <a:ea typeface="Maven Pro"/>
              <a:cs typeface="Maven Pro"/>
              <a:sym typeface="Maven Pro"/>
            </a:endParaRPr>
          </a:p>
          <a:p>
            <a:pPr indent="0" lvl="0" marL="0" rtl="0" algn="l">
              <a:lnSpc>
                <a:spcPct val="100000"/>
              </a:lnSpc>
              <a:spcBef>
                <a:spcPts val="0"/>
              </a:spcBef>
              <a:spcAft>
                <a:spcPts val="0"/>
              </a:spcAft>
              <a:buNone/>
            </a:pPr>
            <a:r>
              <a:rPr b="1" lang="en">
                <a:latin typeface="Maven Pro"/>
                <a:ea typeface="Maven Pro"/>
                <a:cs typeface="Maven Pro"/>
                <a:sym typeface="Maven Pro"/>
              </a:rPr>
              <a:t>Top 3 Republicans</a:t>
            </a:r>
            <a:endParaRPr b="1">
              <a:latin typeface="Maven Pro"/>
              <a:ea typeface="Maven Pro"/>
              <a:cs typeface="Maven Pro"/>
              <a:sym typeface="Maven Pro"/>
            </a:endParaRPr>
          </a:p>
          <a:p>
            <a:pPr indent="-311150" lvl="0" marL="457200" rtl="0" algn="l">
              <a:lnSpc>
                <a:spcPct val="100000"/>
              </a:lnSpc>
              <a:spcBef>
                <a:spcPts val="0"/>
              </a:spcBef>
              <a:spcAft>
                <a:spcPts val="0"/>
              </a:spcAft>
              <a:buClr>
                <a:schemeClr val="dk2"/>
              </a:buClr>
              <a:buSzPts val="1300"/>
              <a:buFont typeface="Maven Pro"/>
              <a:buChar char="-"/>
            </a:pPr>
            <a:r>
              <a:rPr lang="en">
                <a:latin typeface="Maven Pro"/>
                <a:ea typeface="Maven Pro"/>
                <a:cs typeface="Maven Pro"/>
                <a:sym typeface="Maven Pro"/>
              </a:rPr>
              <a:t>Thomas Macarthur - Interactive Brokers Group Inc. - 1 total trade</a:t>
            </a:r>
            <a:endParaRPr>
              <a:latin typeface="Maven Pro"/>
              <a:ea typeface="Maven Pro"/>
              <a:cs typeface="Maven Pro"/>
              <a:sym typeface="Maven Pro"/>
            </a:endParaRPr>
          </a:p>
          <a:p>
            <a:pPr indent="-311150" lvl="0" marL="457200" rtl="0" algn="l">
              <a:lnSpc>
                <a:spcPct val="100000"/>
              </a:lnSpc>
              <a:spcBef>
                <a:spcPts val="0"/>
              </a:spcBef>
              <a:spcAft>
                <a:spcPts val="0"/>
              </a:spcAft>
              <a:buClr>
                <a:schemeClr val="dk2"/>
              </a:buClr>
              <a:buSzPts val="1300"/>
              <a:buFont typeface="Maven Pro"/>
              <a:buChar char="-"/>
            </a:pPr>
            <a:r>
              <a:rPr lang="en">
                <a:latin typeface="Maven Pro"/>
                <a:ea typeface="Maven Pro"/>
                <a:cs typeface="Maven Pro"/>
                <a:sym typeface="Maven Pro"/>
              </a:rPr>
              <a:t>David Perdue - Caesars Entertainment Corporation - 33 total trades</a:t>
            </a:r>
            <a:endParaRPr>
              <a:latin typeface="Maven Pro"/>
              <a:ea typeface="Maven Pro"/>
              <a:cs typeface="Maven Pro"/>
              <a:sym typeface="Maven Pro"/>
            </a:endParaRPr>
          </a:p>
          <a:p>
            <a:pPr indent="-311150" lvl="0" marL="457200" rtl="0" algn="l">
              <a:lnSpc>
                <a:spcPct val="100000"/>
              </a:lnSpc>
              <a:spcBef>
                <a:spcPts val="0"/>
              </a:spcBef>
              <a:spcAft>
                <a:spcPts val="0"/>
              </a:spcAft>
              <a:buClr>
                <a:schemeClr val="dk2"/>
              </a:buClr>
              <a:buSzPts val="1300"/>
              <a:buFont typeface="Maven Pro"/>
              <a:buChar char="-"/>
            </a:pPr>
            <a:r>
              <a:rPr lang="en">
                <a:latin typeface="Maven Pro"/>
                <a:ea typeface="Maven Pro"/>
                <a:cs typeface="Maven Pro"/>
                <a:sym typeface="Maven Pro"/>
              </a:rPr>
              <a:t>Greg Gianforte - AMN Healthcare Services Inc. - 15 total trades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