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69" r:id="rId2"/>
    <p:sldId id="267" r:id="rId3"/>
    <p:sldId id="266" r:id="rId4"/>
    <p:sldId id="256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66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1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8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2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0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09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9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4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4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3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E36EDFF-4E76-4E0D-9426-97B87053B14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B2F094-9C63-4BC7-8E15-022C6BB57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72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56F39-84C7-ECA4-08E3-625D03C94C15}"/>
              </a:ext>
            </a:extLst>
          </p:cNvPr>
          <p:cNvSpPr txBox="1"/>
          <p:nvPr/>
        </p:nvSpPr>
        <p:spPr>
          <a:xfrm>
            <a:off x="0" y="2653440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latin typeface="Arial" panose="020B0604020202020204" pitchFamily="34" charset="0"/>
              </a:rPr>
              <a:t>CODEBASICS </a:t>
            </a:r>
          </a:p>
          <a:p>
            <a:pPr algn="ctr"/>
            <a:r>
              <a:rPr lang="en-US" sz="3200" b="0" i="0" u="none" strike="noStrike" baseline="0" dirty="0">
                <a:latin typeface="Arial" panose="020B0604020202020204" pitchFamily="34" charset="0"/>
              </a:rPr>
              <a:t>RESUME CHALLENGE 4</a:t>
            </a:r>
          </a:p>
          <a:p>
            <a:pPr algn="ctr"/>
            <a:endParaRPr lang="en-US" sz="3200" dirty="0">
              <a:latin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</a:rPr>
              <a:t>-by Satheeshkumar 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777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Which channel helped to bring more gross sales in the fiscal year 2021 and what was the contribution percentage?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</a:rPr>
              <a:t>Ad Hoc Request 9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B56C6-6D1B-7B67-B6D0-A3EC0352A0C2}"/>
              </a:ext>
            </a:extLst>
          </p:cNvPr>
          <p:cNvSpPr txBox="1"/>
          <p:nvPr/>
        </p:nvSpPr>
        <p:spPr>
          <a:xfrm>
            <a:off x="471341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BAC3D-EE5C-7A55-2BEA-4049B5C55431}"/>
              </a:ext>
            </a:extLst>
          </p:cNvPr>
          <p:cNvSpPr txBox="1"/>
          <p:nvPr/>
        </p:nvSpPr>
        <p:spPr>
          <a:xfrm>
            <a:off x="5975022" y="3411445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Insights</a:t>
            </a:r>
            <a:endParaRPr lang="en-IN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30711-1FE2-EFC7-323F-79ED83B0CC0C}"/>
              </a:ext>
            </a:extLst>
          </p:cNvPr>
          <p:cNvSpPr txBox="1"/>
          <p:nvPr/>
        </p:nvSpPr>
        <p:spPr>
          <a:xfrm>
            <a:off x="5954598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06491-FB6A-DC5F-BF88-7653F2C1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681" y="1918884"/>
            <a:ext cx="3520745" cy="1158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DEF53-B4E5-B559-2DB2-84A7AD9D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89" y="1918884"/>
            <a:ext cx="4519052" cy="3429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DE4744-46B0-A244-0BAC-51738060F22A}"/>
              </a:ext>
            </a:extLst>
          </p:cNvPr>
          <p:cNvSpPr txBox="1"/>
          <p:nvPr/>
        </p:nvSpPr>
        <p:spPr>
          <a:xfrm>
            <a:off x="5816339" y="3780777"/>
            <a:ext cx="6375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FY 2021,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Retailer channel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contributed the highest of about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73.22 %,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generated a gross sales amount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Rs.1924.17 millions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Get the Top 3 products in each division that have a high total sold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quantity in the fiscal year 2021?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</a:rPr>
              <a:t>Ad Hoc Request 10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B56C6-6D1B-7B67-B6D0-A3EC0352A0C2}"/>
              </a:ext>
            </a:extLst>
          </p:cNvPr>
          <p:cNvSpPr txBox="1"/>
          <p:nvPr/>
        </p:nvSpPr>
        <p:spPr>
          <a:xfrm>
            <a:off x="471341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30711-1FE2-EFC7-323F-79ED83B0CC0C}"/>
              </a:ext>
            </a:extLst>
          </p:cNvPr>
          <p:cNvSpPr txBox="1"/>
          <p:nvPr/>
        </p:nvSpPr>
        <p:spPr>
          <a:xfrm>
            <a:off x="5954598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55D5F-0E40-E107-CFE0-FFF9250F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22" y="2011557"/>
            <a:ext cx="5852667" cy="2834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56399-26BD-A6F5-1083-AD8D632F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981" y="2011557"/>
            <a:ext cx="5391822" cy="275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56F39-84C7-ECA4-08E3-625D03C94C15}"/>
              </a:ext>
            </a:extLst>
          </p:cNvPr>
          <p:cNvSpPr txBox="1"/>
          <p:nvPr/>
        </p:nvSpPr>
        <p:spPr>
          <a:xfrm>
            <a:off x="235670" y="2897273"/>
            <a:ext cx="11720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</a:rPr>
              <a:t>Thank you!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65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Roboto" panose="02000000000000000000" pitchFamily="2" charset="0"/>
              </a:rPr>
              <a:t> Provide the list of markets in which customer "Atliq Exclusive" operates its business in the APAC region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</a:rPr>
              <a:t>Ad Hoc Request 1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698F1-72ED-3948-C1A4-DF01A87CFCDC}"/>
              </a:ext>
            </a:extLst>
          </p:cNvPr>
          <p:cNvSpPr txBox="1"/>
          <p:nvPr/>
        </p:nvSpPr>
        <p:spPr>
          <a:xfrm>
            <a:off x="471341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4CD06-4D03-3A56-D535-4B788FD8E4E0}"/>
              </a:ext>
            </a:extLst>
          </p:cNvPr>
          <p:cNvSpPr txBox="1"/>
          <p:nvPr/>
        </p:nvSpPr>
        <p:spPr>
          <a:xfrm>
            <a:off x="678731" y="35923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Insights</a:t>
            </a:r>
            <a:endParaRPr lang="en-IN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5F326-B148-B55E-0E7D-1440E66F56C5}"/>
              </a:ext>
            </a:extLst>
          </p:cNvPr>
          <p:cNvSpPr txBox="1"/>
          <p:nvPr/>
        </p:nvSpPr>
        <p:spPr>
          <a:xfrm>
            <a:off x="6162002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9132-F46B-D13F-9503-958F9F9F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10" y="2121771"/>
            <a:ext cx="5806943" cy="886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B08F96-8CFC-CAD5-E8BE-466BE27F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2121771"/>
            <a:ext cx="2298217" cy="3549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DB2639-70A9-D350-64B9-C512C8337DF0}"/>
              </a:ext>
            </a:extLst>
          </p:cNvPr>
          <p:cNvSpPr txBox="1"/>
          <p:nvPr/>
        </p:nvSpPr>
        <p:spPr>
          <a:xfrm>
            <a:off x="747809" y="4038595"/>
            <a:ext cx="5806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>
                <a:latin typeface="Roboto" panose="02000000000000000000" pitchFamily="2" charset="0"/>
              </a:rPr>
              <a:t>In the Asia Pacific Region, “Atliq Exclusive” operates in 8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 What is the percentage of unique product increase in 2021 vs 2020?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</a:rPr>
              <a:t>Ad Hoc Request 2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698F1-72ED-3948-C1A4-DF01A87CFCDC}"/>
              </a:ext>
            </a:extLst>
          </p:cNvPr>
          <p:cNvSpPr txBox="1"/>
          <p:nvPr/>
        </p:nvSpPr>
        <p:spPr>
          <a:xfrm>
            <a:off x="471341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4CD06-4D03-3A56-D535-4B788FD8E4E0}"/>
              </a:ext>
            </a:extLst>
          </p:cNvPr>
          <p:cNvSpPr txBox="1"/>
          <p:nvPr/>
        </p:nvSpPr>
        <p:spPr>
          <a:xfrm>
            <a:off x="565609" y="5070011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5F326-B148-B55E-0E7D-1440E66F56C5}"/>
              </a:ext>
            </a:extLst>
          </p:cNvPr>
          <p:cNvSpPr txBox="1"/>
          <p:nvPr/>
        </p:nvSpPr>
        <p:spPr>
          <a:xfrm>
            <a:off x="6705614" y="2349434"/>
            <a:ext cx="5222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Insights</a:t>
            </a:r>
            <a:endParaRPr lang="en-IN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E7E8A-0FEC-577F-AA0D-3495C162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6" y="2030609"/>
            <a:ext cx="5966977" cy="2796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17999-60DC-5E21-F219-A022CCF8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2" y="5681963"/>
            <a:ext cx="5806943" cy="579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05E5A1-23EB-D5F7-ABA9-E40D7E3417A4}"/>
              </a:ext>
            </a:extLst>
          </p:cNvPr>
          <p:cNvSpPr txBox="1"/>
          <p:nvPr/>
        </p:nvSpPr>
        <p:spPr>
          <a:xfrm>
            <a:off x="6705614" y="2718766"/>
            <a:ext cx="52224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Atliq Mart achieved sales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245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products, and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their sales significantly increased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334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unique products, marking a substantial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growth rate of 36.33%.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Provide a report with all the </a:t>
            </a:r>
            <a:r>
              <a:rPr lang="en-US" sz="2000" b="1" i="0" u="none" strike="noStrike" baseline="0" dirty="0">
                <a:latin typeface="Arial" panose="020B0604020202020204" pitchFamily="34" charset="0"/>
              </a:rPr>
              <a:t>unique product counts for each segment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and sort them in descending order of product counts.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</a:rPr>
              <a:t>Ad Hoc Request 3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FED4F-35CE-74A3-AEAB-CD8522B7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98" y="2014498"/>
            <a:ext cx="5494304" cy="151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7D2281-8DA8-055F-3B68-6F2FEA8E1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24" y="2014498"/>
            <a:ext cx="4191058" cy="2922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5698F1-72ED-3948-C1A4-DF01A87CFCDC}"/>
              </a:ext>
            </a:extLst>
          </p:cNvPr>
          <p:cNvSpPr txBox="1"/>
          <p:nvPr/>
        </p:nvSpPr>
        <p:spPr>
          <a:xfrm>
            <a:off x="471341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4CD06-4D03-3A56-D535-4B788FD8E4E0}"/>
              </a:ext>
            </a:extLst>
          </p:cNvPr>
          <p:cNvSpPr txBox="1"/>
          <p:nvPr/>
        </p:nvSpPr>
        <p:spPr>
          <a:xfrm>
            <a:off x="6331670" y="1463653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5F326-B148-B55E-0E7D-1440E66F56C5}"/>
              </a:ext>
            </a:extLst>
          </p:cNvPr>
          <p:cNvSpPr txBox="1"/>
          <p:nvPr/>
        </p:nvSpPr>
        <p:spPr>
          <a:xfrm>
            <a:off x="565609" y="3759734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Insights</a:t>
            </a:r>
            <a:endParaRPr lang="en-IN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2E568-7B5D-E4C2-29C8-6F75ACB1DE77}"/>
              </a:ext>
            </a:extLst>
          </p:cNvPr>
          <p:cNvSpPr txBox="1"/>
          <p:nvPr/>
        </p:nvSpPr>
        <p:spPr>
          <a:xfrm>
            <a:off x="1014953" y="4208153"/>
            <a:ext cx="52224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Notebook segment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 of unique products when compared to other segments and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Networking segment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 of unique products.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4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 Which segment had the most increase in unique products in 2021 vs 2020?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</a:rPr>
              <a:t>Ad Hoc Request </a:t>
            </a:r>
            <a:r>
              <a:rPr lang="en-US" sz="2400" dirty="0">
                <a:latin typeface="Arial" panose="020B0604020202020204" pitchFamily="34" charset="0"/>
              </a:rPr>
              <a:t>4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698F1-72ED-3948-C1A4-DF01A87CFCDC}"/>
              </a:ext>
            </a:extLst>
          </p:cNvPr>
          <p:cNvSpPr txBox="1"/>
          <p:nvPr/>
        </p:nvSpPr>
        <p:spPr>
          <a:xfrm>
            <a:off x="471341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4CD06-4D03-3A56-D535-4B788FD8E4E0}"/>
              </a:ext>
            </a:extLst>
          </p:cNvPr>
          <p:cNvSpPr txBox="1"/>
          <p:nvPr/>
        </p:nvSpPr>
        <p:spPr>
          <a:xfrm>
            <a:off x="6331670" y="1463653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3B500-730C-303B-F39D-D7B399D5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0" y="2014499"/>
            <a:ext cx="5406472" cy="3754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62000-6C6D-3FA0-8C04-AA5D2E85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18" y="2014499"/>
            <a:ext cx="5406472" cy="1643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88B7BB-9FCD-0FC2-65E0-53F6E2C54B66}"/>
              </a:ext>
            </a:extLst>
          </p:cNvPr>
          <p:cNvSpPr txBox="1"/>
          <p:nvPr/>
        </p:nvSpPr>
        <p:spPr>
          <a:xfrm>
            <a:off x="6237402" y="3891852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Insights</a:t>
            </a:r>
            <a:endParaRPr lang="en-IN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D0988-A3D3-05D7-4176-33C6FE70D99F}"/>
              </a:ext>
            </a:extLst>
          </p:cNvPr>
          <p:cNvSpPr txBox="1"/>
          <p:nvPr/>
        </p:nvSpPr>
        <p:spPr>
          <a:xfrm>
            <a:off x="6603475" y="4261184"/>
            <a:ext cx="522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Accessories segment has introduced 34 new unique products in the year 2021.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5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 Get the products that have the highest and lowest manufacturing costs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</a:rPr>
              <a:t>Ad Hoc Request 5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698F1-72ED-3948-C1A4-DF01A87CFCDC}"/>
              </a:ext>
            </a:extLst>
          </p:cNvPr>
          <p:cNvSpPr txBox="1"/>
          <p:nvPr/>
        </p:nvSpPr>
        <p:spPr>
          <a:xfrm>
            <a:off x="471341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4CD06-4D03-3A56-D535-4B788FD8E4E0}"/>
              </a:ext>
            </a:extLst>
          </p:cNvPr>
          <p:cNvSpPr txBox="1"/>
          <p:nvPr/>
        </p:nvSpPr>
        <p:spPr>
          <a:xfrm>
            <a:off x="6096000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F7EB6-18AE-7BA0-15A7-1ADCD82B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40" y="2039407"/>
            <a:ext cx="4487062" cy="4606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665A0-B43A-4759-B1D5-8E6B6D9D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670" y="2039407"/>
            <a:ext cx="5349704" cy="8154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DCBBD5-446C-24EB-F4DC-73842E164BF5}"/>
              </a:ext>
            </a:extLst>
          </p:cNvPr>
          <p:cNvSpPr txBox="1"/>
          <p:nvPr/>
        </p:nvSpPr>
        <p:spPr>
          <a:xfrm>
            <a:off x="6237402" y="3161081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Insights</a:t>
            </a:r>
            <a:endParaRPr lang="en-IN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8E058-7166-FCDD-4460-CAFC0DE88E1F}"/>
              </a:ext>
            </a:extLst>
          </p:cNvPr>
          <p:cNvSpPr txBox="1"/>
          <p:nvPr/>
        </p:nvSpPr>
        <p:spPr>
          <a:xfrm>
            <a:off x="6594100" y="3696321"/>
            <a:ext cx="52224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product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AQ HOME All in 1 Gen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has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manufacturing cost, and the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AQ Master Wired x1 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has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manufacturing cost.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6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Generate a report that contains the top 5 customers who received an average high pre-invoice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discount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pct for the fiscal year 2021 and in the Indian market.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</a:rPr>
              <a:t>Ad Hoc Request 6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698F1-72ED-3948-C1A4-DF01A87CFCDC}"/>
              </a:ext>
            </a:extLst>
          </p:cNvPr>
          <p:cNvSpPr txBox="1"/>
          <p:nvPr/>
        </p:nvSpPr>
        <p:spPr>
          <a:xfrm>
            <a:off x="471341" y="1706815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4CD06-4D03-3A56-D535-4B788FD8E4E0}"/>
              </a:ext>
            </a:extLst>
          </p:cNvPr>
          <p:cNvSpPr txBox="1"/>
          <p:nvPr/>
        </p:nvSpPr>
        <p:spPr>
          <a:xfrm>
            <a:off x="5822623" y="1703508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DF79C-B51E-04F8-9740-5E2F3412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2314781"/>
            <a:ext cx="5342083" cy="2034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8A354-979E-1C64-1D40-5BB202BE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825" y="2331489"/>
            <a:ext cx="5269119" cy="2001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9AA9A2-692A-D87E-9B74-6E700386FB87}"/>
              </a:ext>
            </a:extLst>
          </p:cNvPr>
          <p:cNvSpPr txBox="1"/>
          <p:nvPr/>
        </p:nvSpPr>
        <p:spPr>
          <a:xfrm>
            <a:off x="3212969" y="4608146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Insights</a:t>
            </a:r>
            <a:endParaRPr lang="en-IN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4B401-4C45-D075-BBCC-1C51D5951366}"/>
              </a:ext>
            </a:extLst>
          </p:cNvPr>
          <p:cNvSpPr txBox="1"/>
          <p:nvPr/>
        </p:nvSpPr>
        <p:spPr>
          <a:xfrm>
            <a:off x="753918" y="4991156"/>
            <a:ext cx="10718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Indian market for FY 2021, Flipkart has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 average discount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percentage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30.83 %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lowest average discount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percentage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29.33 %.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1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Get the complete report of the Gross sales amount for the customer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“Atliq Exclusive”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for each month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</a:rPr>
              <a:t>Ad Hoc Request 7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0AB4F-12B0-5AC9-592F-C660089E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1" y="2017952"/>
            <a:ext cx="5418290" cy="2575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7B56C6-6D1B-7B67-B6D0-A3EC0352A0C2}"/>
              </a:ext>
            </a:extLst>
          </p:cNvPr>
          <p:cNvSpPr txBox="1"/>
          <p:nvPr/>
        </p:nvSpPr>
        <p:spPr>
          <a:xfrm>
            <a:off x="471341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98B5D6-BC6E-9815-D32D-4C3F1A837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09" y="2017952"/>
            <a:ext cx="3215919" cy="333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DBE2A5-A62B-0CE2-1BDC-C8B540ECE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128" y="2299917"/>
            <a:ext cx="3033023" cy="3048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44DD62-2F74-CC4C-7A99-C3CE0535813E}"/>
              </a:ext>
            </a:extLst>
          </p:cNvPr>
          <p:cNvSpPr txBox="1"/>
          <p:nvPr/>
        </p:nvSpPr>
        <p:spPr>
          <a:xfrm>
            <a:off x="6096000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01019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4E9AF-3F6B-0DFC-7219-6F85E11E67D7}"/>
              </a:ext>
            </a:extLst>
          </p:cNvPr>
          <p:cNvSpPr txBox="1"/>
          <p:nvPr/>
        </p:nvSpPr>
        <p:spPr>
          <a:xfrm>
            <a:off x="471341" y="724989"/>
            <a:ext cx="11720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In which quarter of 2020, got the maximum total sold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quantity?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00A6-04C8-7D75-E676-62AAB90A46CF}"/>
              </a:ext>
            </a:extLst>
          </p:cNvPr>
          <p:cNvSpPr txBox="1"/>
          <p:nvPr/>
        </p:nvSpPr>
        <p:spPr>
          <a:xfrm>
            <a:off x="471341" y="78658"/>
            <a:ext cx="11720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</a:rPr>
              <a:t>Ad Hoc Request 8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B56C6-6D1B-7B67-B6D0-A3EC0352A0C2}"/>
              </a:ext>
            </a:extLst>
          </p:cNvPr>
          <p:cNvSpPr txBox="1"/>
          <p:nvPr/>
        </p:nvSpPr>
        <p:spPr>
          <a:xfrm>
            <a:off x="471341" y="1509819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Solution</a:t>
            </a:r>
            <a:endParaRPr lang="en-IN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BAC3D-EE5C-7A55-2BEA-4049B5C55431}"/>
              </a:ext>
            </a:extLst>
          </p:cNvPr>
          <p:cNvSpPr txBox="1"/>
          <p:nvPr/>
        </p:nvSpPr>
        <p:spPr>
          <a:xfrm>
            <a:off x="3212969" y="4639296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Insights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6F82F-3B59-B6F0-9C53-FE203406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87" y="1984440"/>
            <a:ext cx="4930567" cy="224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4F96C8-58C4-2303-FF1F-970685C7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35" y="1970707"/>
            <a:ext cx="3595481" cy="1870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E30711-1FE2-EFC7-323F-79ED83B0CC0C}"/>
              </a:ext>
            </a:extLst>
          </p:cNvPr>
          <p:cNvSpPr txBox="1"/>
          <p:nvPr/>
        </p:nvSpPr>
        <p:spPr>
          <a:xfrm>
            <a:off x="5616805" y="1523096"/>
            <a:ext cx="576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u="none" strike="noStrike" baseline="0" dirty="0">
                <a:latin typeface="Arial" panose="020B0604020202020204" pitchFamily="34" charset="0"/>
              </a:rPr>
              <a:t>Output</a:t>
            </a:r>
            <a:endParaRPr lang="en-IN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DCA28-FFD0-6B78-CBF4-8CB4D59A8F57}"/>
              </a:ext>
            </a:extLst>
          </p:cNvPr>
          <p:cNvSpPr txBox="1"/>
          <p:nvPr/>
        </p:nvSpPr>
        <p:spPr>
          <a:xfrm>
            <a:off x="878150" y="5092223"/>
            <a:ext cx="10718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“Atliq mart” has sold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7.01 million units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quarter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2020, it’s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when compared to remaining 3 quarter in the same fiscal year.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250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1074</TotalTime>
  <Words>471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Roboto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Satheesh kumar</dc:creator>
  <cp:lastModifiedBy>Satheesh kumar</cp:lastModifiedBy>
  <cp:revision>20</cp:revision>
  <dcterms:created xsi:type="dcterms:W3CDTF">2023-08-31T08:22:21Z</dcterms:created>
  <dcterms:modified xsi:type="dcterms:W3CDTF">2023-10-16T14:53:23Z</dcterms:modified>
</cp:coreProperties>
</file>