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81" r:id="rId3"/>
    <p:sldId id="263" r:id="rId4"/>
    <p:sldId id="280" r:id="rId5"/>
    <p:sldId id="279" r:id="rId6"/>
    <p:sldId id="257" r:id="rId7"/>
    <p:sldId id="282" r:id="rId8"/>
    <p:sldId id="283" r:id="rId9"/>
    <p:sldId id="284" r:id="rId10"/>
    <p:sldId id="285" r:id="rId11"/>
    <p:sldId id="286" r:id="rId12"/>
    <p:sldId id="287" r:id="rId13"/>
    <p:sldId id="291" r:id="rId14"/>
    <p:sldId id="288" r:id="rId15"/>
    <p:sldId id="289" r:id="rId16"/>
    <p:sldId id="292" r:id="rId17"/>
    <p:sldId id="29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63" autoAdjust="0"/>
    <p:restoredTop sz="87544" autoAdjust="0"/>
  </p:normalViewPr>
  <p:slideViewPr>
    <p:cSldViewPr>
      <p:cViewPr>
        <p:scale>
          <a:sx n="66" d="100"/>
          <a:sy n="66" d="100"/>
        </p:scale>
        <p:origin x="-1380" y="-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Burndown Chart</a:t>
            </a:r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9.8206675568086987E-2"/>
          <c:y val="7.9602077913127386E-2"/>
          <c:w val="0.74081111062774607"/>
          <c:h val="0.793875239063388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Iteration #1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Iteration #1</c:v>
                </c:pt>
                <c:pt idx="1">
                  <c:v>Iteration #2</c:v>
                </c:pt>
                <c:pt idx="2">
                  <c:v>Iteration #3</c:v>
                </c:pt>
                <c:pt idx="3">
                  <c:v>Iteration #4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Iteration #2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Iteration #1</c:v>
                </c:pt>
                <c:pt idx="1">
                  <c:v>Iteration #2</c:v>
                </c:pt>
                <c:pt idx="2">
                  <c:v>Iteration #3</c:v>
                </c:pt>
                <c:pt idx="3">
                  <c:v>Iteration #4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1">
                  <c:v>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Iteration #3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Iteration #1</c:v>
                </c:pt>
                <c:pt idx="1">
                  <c:v>Iteration #2</c:v>
                </c:pt>
                <c:pt idx="2">
                  <c:v>Iteration #3</c:v>
                </c:pt>
                <c:pt idx="3">
                  <c:v>Iteration #4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2">
                  <c:v>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Iteration #4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Iteration #1</c:v>
                </c:pt>
                <c:pt idx="1">
                  <c:v>Iteration #2</c:v>
                </c:pt>
                <c:pt idx="2">
                  <c:v>Iteration #3</c:v>
                </c:pt>
                <c:pt idx="3">
                  <c:v>Iteration #4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3">
                  <c:v>1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Expected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Iteration #1</c:v>
                </c:pt>
                <c:pt idx="1">
                  <c:v>Iteration #2</c:v>
                </c:pt>
                <c:pt idx="2">
                  <c:v>Iteration #3</c:v>
                </c:pt>
                <c:pt idx="3">
                  <c:v>Iteration #4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9143808"/>
        <c:axId val="139150080"/>
      </c:barChart>
      <c:catAx>
        <c:axId val="13914380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Iterations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139150080"/>
        <c:crosses val="autoZero"/>
        <c:auto val="1"/>
        <c:lblAlgn val="ctr"/>
        <c:lblOffset val="100"/>
        <c:noMultiLvlLbl val="0"/>
      </c:catAx>
      <c:valAx>
        <c:axId val="139150080"/>
        <c:scaling>
          <c:orientation val="minMax"/>
          <c:max val="3"/>
          <c:min val="0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Weeks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39143808"/>
        <c:crosses val="autoZero"/>
        <c:crossBetween val="between"/>
        <c:majorUnit val="1"/>
      </c:valAx>
      <c:spPr>
        <a:solidFill>
          <a:schemeClr val="tx1"/>
        </a:solidFill>
      </c:spPr>
    </c:plotArea>
    <c:legend>
      <c:legendPos val="r"/>
      <c:layout/>
      <c:overlay val="0"/>
    </c:legend>
    <c:plotVisOnly val="1"/>
    <c:dispBlanksAs val="gap"/>
    <c:showDLblsOverMax val="0"/>
  </c:chart>
  <c:spPr>
    <a:noFill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556262-D10E-487E-B27D-4AE10A70E655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59CBB7-6E48-426B-8F45-B6B51B8FFA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14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Everyone introduces themselves. </a:t>
            </a:r>
          </a:p>
          <a:p>
            <a:r>
              <a:rPr lang="en-US" dirty="0" smtClean="0"/>
              <a:t>Title</a:t>
            </a:r>
            <a:r>
              <a:rPr lang="en-US" baseline="0" dirty="0" smtClean="0"/>
              <a:t> page of the 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9CBB7-6E48-426B-8F45-B6B51B8FFAD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23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Rupa</a:t>
            </a:r>
            <a:endParaRPr lang="en-US" dirty="0" smtClean="0"/>
          </a:p>
          <a:p>
            <a:r>
              <a:rPr lang="en-US" dirty="0" smtClean="0"/>
              <a:t>The GUI</a:t>
            </a:r>
            <a:r>
              <a:rPr lang="en-US" baseline="0" dirty="0" smtClean="0"/>
              <a:t> of the print screen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Can choose location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Input Medicaid id and check for valid user by clicking ok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And select a date range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9CBB7-6E48-426B-8F45-B6B51B8FFAD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26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Zach,</a:t>
            </a:r>
            <a:r>
              <a:rPr lang="en-US" baseline="0" dirty="0" smtClean="0"/>
              <a:t> talk about how we added an about section for the application and the second image is about how we have made the application </a:t>
            </a:r>
            <a:r>
              <a:rPr lang="en-US" baseline="0" dirty="0" err="1" smtClean="0"/>
              <a:t>fullscreen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9CBB7-6E48-426B-8F45-B6B51B8FFAD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265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Steven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Code of the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printlogic</a:t>
            </a:r>
            <a:r>
              <a:rPr lang="en-US" baseline="0" dirty="0" smtClean="0"/>
              <a:t> class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9CBB7-6E48-426B-8F45-B6B51B8FFAD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265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Steven</a:t>
            </a:r>
          </a:p>
          <a:p>
            <a:r>
              <a:rPr lang="en-US" dirty="0" smtClean="0"/>
              <a:t>The</a:t>
            </a:r>
            <a:r>
              <a:rPr lang="en-US" baseline="0" dirty="0" smtClean="0"/>
              <a:t> code about the update tab</a:t>
            </a:r>
          </a:p>
          <a:p>
            <a:r>
              <a:rPr lang="en-US" baseline="0" dirty="0" smtClean="0"/>
              <a:t>Next group needs to update the variable to there group.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9CBB7-6E48-426B-8F45-B6B51B8FFAD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265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Steven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Test scrips for the program.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9CBB7-6E48-426B-8F45-B6B51B8FFAD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265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Steven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How the users are installing the program.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9CBB7-6E48-426B-8F45-B6B51B8FFAD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265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Steven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How the users are installing the program.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9CBB7-6E48-426B-8F45-B6B51B8FFAD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265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Steven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Documentations of the program.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9CBB7-6E48-426B-8F45-B6B51B8FFAD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25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Tyrus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9CBB7-6E48-426B-8F45-B6B51B8FFAD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66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Tyrus</a:t>
            </a:r>
          </a:p>
          <a:p>
            <a:r>
              <a:rPr lang="en-US" dirty="0" smtClean="0"/>
              <a:t>This was our</a:t>
            </a:r>
            <a:r>
              <a:rPr lang="en-US" baseline="0" dirty="0" smtClean="0"/>
              <a:t> plan and goals for the semester.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Iterations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1</a:t>
            </a:r>
            <a:r>
              <a:rPr lang="en-US" baseline="30000" dirty="0" smtClean="0"/>
              <a:t>st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30000" dirty="0" smtClean="0"/>
              <a:t> </a:t>
            </a:r>
            <a:r>
              <a:rPr lang="en-US" baseline="0" dirty="0" smtClean="0"/>
              <a:t> had to get done so we could do the next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2</a:t>
            </a:r>
            <a:r>
              <a:rPr lang="en-US" baseline="30000" dirty="0" smtClean="0"/>
              <a:t>nd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30000" dirty="0" smtClean="0"/>
              <a:t> </a:t>
            </a:r>
            <a:r>
              <a:rPr lang="en-US" baseline="0" dirty="0" smtClean="0"/>
              <a:t> had to do so we could work the print more accurately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3</a:t>
            </a:r>
            <a:r>
              <a:rPr lang="en-US" baseline="30000" dirty="0" smtClean="0"/>
              <a:t>rd</a:t>
            </a:r>
            <a:endParaRPr lang="en-US" baseline="0" dirty="0" smtClean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Was our primary focus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4</a:t>
            </a:r>
            <a:r>
              <a:rPr lang="en-US" baseline="30000" dirty="0" smtClean="0"/>
              <a:t>th</a:t>
            </a:r>
            <a:r>
              <a:rPr lang="en-US" baseline="0" dirty="0" smtClean="0"/>
              <a:t>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Because we had the time.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9CBB7-6E48-426B-8F45-B6B51B8FFAD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12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Tyrus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9CBB7-6E48-426B-8F45-B6B51B8FFAD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936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Antonio, This is the use case diagram, explain to the audience</a:t>
            </a:r>
            <a:r>
              <a:rPr lang="en-US" baseline="0" dirty="0" smtClean="0"/>
              <a:t> how each actor has different capabilities within the application.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9CBB7-6E48-426B-8F45-B6B51B8FFAD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144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Antonio,  talk about how</a:t>
            </a:r>
            <a:r>
              <a:rPr lang="en-US" baseline="0" dirty="0" smtClean="0"/>
              <a:t> this is the Print class diagram of the new class that we added into the application.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9CBB7-6E48-426B-8F45-B6B51B8FFAD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26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Steven</a:t>
            </a:r>
          </a:p>
          <a:p>
            <a:r>
              <a:rPr lang="en-US" dirty="0" smtClean="0"/>
              <a:t>This</a:t>
            </a:r>
            <a:r>
              <a:rPr lang="en-US" baseline="0" dirty="0" smtClean="0"/>
              <a:t> is the Architecture of the program and how each class talks to one another.</a:t>
            </a:r>
          </a:p>
          <a:p>
            <a:r>
              <a:rPr lang="en-US" baseline="0" dirty="0" smtClean="0"/>
              <a:t>Print is green because we built that from the ground up.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9CBB7-6E48-426B-8F45-B6B51B8FFAD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26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Steven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This is</a:t>
            </a:r>
            <a:r>
              <a:rPr lang="en-US" baseline="0" dirty="0" smtClean="0"/>
              <a:t> a schema of the data table for the next group so they have the basic layout of the database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9CBB7-6E48-426B-8F45-B6B51B8FFAD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265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Antonio, Talk about how this is a representation</a:t>
            </a:r>
            <a:r>
              <a:rPr lang="en-US" baseline="0" dirty="0" smtClean="0"/>
              <a:t> of the variable that each schema of the database uses.</a:t>
            </a:r>
          </a:p>
          <a:p>
            <a:r>
              <a:rPr lang="en-US" baseline="0" dirty="0" smtClean="0"/>
              <a:t>This is a </a:t>
            </a:r>
            <a:r>
              <a:rPr lang="en-US" baseline="0" smtClean="0"/>
              <a:t>ERD Diagram.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9CBB7-6E48-426B-8F45-B6B51B8FFAD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26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2A20-417A-4CAD-9A55-746FBCCB4B73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154-B66E-41BC-9DF7-D94096E710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60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2A20-417A-4CAD-9A55-746FBCCB4B73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154-B66E-41BC-9DF7-D94096E710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57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2A20-417A-4CAD-9A55-746FBCCB4B73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154-B66E-41BC-9DF7-D94096E710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09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2A20-417A-4CAD-9A55-746FBCCB4B73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154-B66E-41BC-9DF7-D94096E710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33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2A20-417A-4CAD-9A55-746FBCCB4B73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154-B66E-41BC-9DF7-D94096E710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27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2A20-417A-4CAD-9A55-746FBCCB4B73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154-B66E-41BC-9DF7-D94096E710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1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2A20-417A-4CAD-9A55-746FBCCB4B73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154-B66E-41BC-9DF7-D94096E710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69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2A20-417A-4CAD-9A55-746FBCCB4B73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154-B66E-41BC-9DF7-D94096E710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26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2A20-417A-4CAD-9A55-746FBCCB4B73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154-B66E-41BC-9DF7-D94096E710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37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2A20-417A-4CAD-9A55-746FBCCB4B73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154-B66E-41BC-9DF7-D94096E710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28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2A20-417A-4CAD-9A55-746FBCCB4B73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154-B66E-41BC-9DF7-D94096E710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33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32A20-417A-4CAD-9A55-746FBCCB4B73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0D154-B66E-41BC-9DF7-D94096E710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591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../Tests/Valid%20Test%20Scripts%20for%20DeRiche.docx" TargetMode="Externa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etbeans.org/kb/articles/javase-deploy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skipp\OneDrive\Documents\NetBeansProjects\Final_DeRiche_Supernote\dist\javadoc\index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hyperlink" Target="../Deliverables/Editable/UserGuide.pdf" TargetMode="Externa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CIST 2931, Fall 2016</a:t>
            </a:r>
            <a:br>
              <a:rPr lang="en-US" dirty="0" smtClean="0"/>
            </a:br>
            <a:r>
              <a:rPr lang="en-US" dirty="0" smtClean="0"/>
              <a:t>Final Presentation</a:t>
            </a:r>
            <a:br>
              <a:rPr lang="en-US" dirty="0" smtClean="0"/>
            </a:br>
            <a:r>
              <a:rPr lang="en-US" dirty="0" smtClean="0"/>
              <a:t>12/05/2016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Cnrl</a:t>
            </a:r>
            <a:r>
              <a:rPr lang="en-US" dirty="0" smtClean="0">
                <a:solidFill>
                  <a:schemeClr val="tx1"/>
                </a:solidFill>
              </a:rPr>
              <a:t>/alt/Delicious</a:t>
            </a:r>
          </a:p>
          <a:p>
            <a:r>
              <a:rPr lang="en-US" dirty="0"/>
              <a:t>Steven Alcorn, Zachary Weaver, Tyrus Skipper, Antonio </a:t>
            </a:r>
            <a:r>
              <a:rPr lang="en-US" dirty="0" err="1"/>
              <a:t>Mosquera</a:t>
            </a:r>
            <a:r>
              <a:rPr lang="en-US" dirty="0"/>
              <a:t>, </a:t>
            </a:r>
            <a:r>
              <a:rPr lang="en-US" dirty="0" err="1"/>
              <a:t>Rupa</a:t>
            </a:r>
            <a:r>
              <a:rPr lang="en-US" dirty="0"/>
              <a:t> Shrestha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400800" y="152400"/>
            <a:ext cx="3482066" cy="514097"/>
            <a:chOff x="4842784" y="752728"/>
            <a:chExt cx="3482066" cy="514097"/>
          </a:xfrm>
        </p:grpSpPr>
        <p:sp>
          <p:nvSpPr>
            <p:cNvPr id="5" name="Text Box 22"/>
            <p:cNvSpPr txBox="1">
              <a:spLocks noChangeArrowheads="1"/>
            </p:cNvSpPr>
            <p:nvPr/>
          </p:nvSpPr>
          <p:spPr bwMode="auto">
            <a:xfrm>
              <a:off x="5486400" y="762000"/>
              <a:ext cx="2838450" cy="50482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c </a:t>
              </a: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o u s</a:t>
              </a:r>
              <a:r>
                <a:rPr lang="en-US" sz="1200" b="1" i="1" dirty="0">
                  <a:effectLst/>
                  <a:latin typeface="AR CHRISTY" panose="02000000000000000000" pitchFamily="2" charset="0"/>
                  <a:ea typeface="Times New Roman" panose="02020603050405020304" pitchFamily="18" charset="0"/>
                </a:rPr>
                <a:t> 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Picture 5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2784" y="752728"/>
              <a:ext cx="1710416" cy="3032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478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00800" y="152400"/>
            <a:ext cx="3482066" cy="514097"/>
            <a:chOff x="4842784" y="752728"/>
            <a:chExt cx="3482066" cy="514097"/>
          </a:xfrm>
        </p:grpSpPr>
        <p:sp>
          <p:nvSpPr>
            <p:cNvPr id="5" name="Text Box 22"/>
            <p:cNvSpPr txBox="1">
              <a:spLocks noChangeArrowheads="1"/>
            </p:cNvSpPr>
            <p:nvPr/>
          </p:nvSpPr>
          <p:spPr bwMode="auto">
            <a:xfrm>
              <a:off x="5486400" y="762000"/>
              <a:ext cx="2838450" cy="50482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c </a:t>
              </a: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o u s</a:t>
              </a:r>
              <a:r>
                <a:rPr lang="en-US" sz="1200" b="1" i="1" dirty="0">
                  <a:effectLst/>
                  <a:latin typeface="AR CHRISTY" panose="02000000000000000000" pitchFamily="2" charset="0"/>
                  <a:ea typeface="Times New Roman" panose="02020603050405020304" pitchFamily="18" charset="0"/>
                </a:rPr>
                <a:t> 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Picture 5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2784" y="752728"/>
              <a:ext cx="1710416" cy="303213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skipp\Dropbox\Chat Tech Fall 2016\Advanced Systems Project\DeRiche\Final Presentation\printGUI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5922"/>
            <a:ext cx="9144001" cy="6252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647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00800" y="152400"/>
            <a:ext cx="3482066" cy="514097"/>
            <a:chOff x="4842784" y="752728"/>
            <a:chExt cx="3482066" cy="514097"/>
          </a:xfrm>
        </p:grpSpPr>
        <p:sp>
          <p:nvSpPr>
            <p:cNvPr id="5" name="Text Box 22"/>
            <p:cNvSpPr txBox="1">
              <a:spLocks noChangeArrowheads="1"/>
            </p:cNvSpPr>
            <p:nvPr/>
          </p:nvSpPr>
          <p:spPr bwMode="auto">
            <a:xfrm>
              <a:off x="5486400" y="762000"/>
              <a:ext cx="2838450" cy="50482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c </a:t>
              </a: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o u s</a:t>
              </a:r>
              <a:r>
                <a:rPr lang="en-US" sz="1200" b="1" i="1" dirty="0">
                  <a:effectLst/>
                  <a:latin typeface="AR CHRISTY" panose="02000000000000000000" pitchFamily="2" charset="0"/>
                  <a:ea typeface="Times New Roman" panose="02020603050405020304" pitchFamily="18" charset="0"/>
                </a:rPr>
                <a:t> 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Picture 5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2784" y="752728"/>
              <a:ext cx="1710416" cy="303213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skipp\Dropbox\Chat Tech Fall 2016\Advanced Systems Project\DeRiche\Weekly Reports\Week 4\about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3453"/>
            <a:ext cx="25146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skipp\Dropbox\Chat Tech Fall 2016\Advanced Systems Project\DeRiche\Weekly Reports\Week 4\fullScree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8800"/>
            <a:ext cx="91440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80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00800" y="152400"/>
            <a:ext cx="3482066" cy="514097"/>
            <a:chOff x="4842784" y="752728"/>
            <a:chExt cx="3482066" cy="514097"/>
          </a:xfrm>
        </p:grpSpPr>
        <p:sp>
          <p:nvSpPr>
            <p:cNvPr id="5" name="Text Box 22"/>
            <p:cNvSpPr txBox="1">
              <a:spLocks noChangeArrowheads="1"/>
            </p:cNvSpPr>
            <p:nvPr/>
          </p:nvSpPr>
          <p:spPr bwMode="auto">
            <a:xfrm>
              <a:off x="5486400" y="762000"/>
              <a:ext cx="2838450" cy="50482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c </a:t>
              </a: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o u s</a:t>
              </a:r>
              <a:r>
                <a:rPr lang="en-US" sz="1200" b="1" i="1" dirty="0">
                  <a:effectLst/>
                  <a:latin typeface="AR CHRISTY" panose="02000000000000000000" pitchFamily="2" charset="0"/>
                  <a:ea typeface="Times New Roman" panose="02020603050405020304" pitchFamily="18" charset="0"/>
                </a:rPr>
                <a:t> 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Picture 5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2784" y="752728"/>
              <a:ext cx="1710416" cy="303213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3" name="Picture 3" descr="C:\Users\skipp\Dropbox\Chat Tech Fall 2016\Advanced Systems Project\DeRiche\Weekly Reports\Week 7\printLogi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01" y="469261"/>
            <a:ext cx="91440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skipp\Dropbox\Chat Tech Fall 2016\Advanced Systems Project\DeRiche\Weekly Reports\Week 7\printLogic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07736"/>
            <a:ext cx="9139399" cy="3350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838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00800" y="152400"/>
            <a:ext cx="3482066" cy="514097"/>
            <a:chOff x="4842784" y="752728"/>
            <a:chExt cx="3482066" cy="514097"/>
          </a:xfrm>
        </p:grpSpPr>
        <p:sp>
          <p:nvSpPr>
            <p:cNvPr id="5" name="Text Box 22"/>
            <p:cNvSpPr txBox="1">
              <a:spLocks noChangeArrowheads="1"/>
            </p:cNvSpPr>
            <p:nvPr/>
          </p:nvSpPr>
          <p:spPr bwMode="auto">
            <a:xfrm>
              <a:off x="5486400" y="762000"/>
              <a:ext cx="2838450" cy="50482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c </a:t>
              </a: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o u s</a:t>
              </a:r>
              <a:r>
                <a:rPr lang="en-US" sz="1200" b="1" i="1" dirty="0">
                  <a:effectLst/>
                  <a:latin typeface="AR CHRISTY" panose="02000000000000000000" pitchFamily="2" charset="0"/>
                  <a:ea typeface="Times New Roman" panose="02020603050405020304" pitchFamily="18" charset="0"/>
                </a:rPr>
                <a:t> 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Picture 5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2784" y="752728"/>
              <a:ext cx="1710416" cy="303213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C:\Users\skipp\Dropbox\Chat Tech Fall 2016\Advanced Systems Project\DeRiche\Final Presentation\variablesForAbou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91440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skipp\Dropbox\Chat Tech Fall 2016\Advanced Systems Project\DeRiche\Final Presentation\aboutMetho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76600"/>
            <a:ext cx="914400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901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00800" y="152400"/>
            <a:ext cx="3482066" cy="514097"/>
            <a:chOff x="4842784" y="752728"/>
            <a:chExt cx="3482066" cy="514097"/>
          </a:xfrm>
        </p:grpSpPr>
        <p:sp>
          <p:nvSpPr>
            <p:cNvPr id="5" name="Text Box 22"/>
            <p:cNvSpPr txBox="1">
              <a:spLocks noChangeArrowheads="1"/>
            </p:cNvSpPr>
            <p:nvPr/>
          </p:nvSpPr>
          <p:spPr bwMode="auto">
            <a:xfrm>
              <a:off x="5486400" y="762000"/>
              <a:ext cx="2838450" cy="50482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c </a:t>
              </a: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o u s</a:t>
              </a:r>
              <a:r>
                <a:rPr lang="en-US" sz="1200" b="1" i="1" dirty="0">
                  <a:effectLst/>
                  <a:latin typeface="AR CHRISTY" panose="02000000000000000000" pitchFamily="2" charset="0"/>
                  <a:ea typeface="Times New Roman" panose="02020603050405020304" pitchFamily="18" charset="0"/>
                </a:rPr>
                <a:t> 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Picture 5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2784" y="752728"/>
              <a:ext cx="1710416" cy="303213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7" name="Picture 3" descr="C:\Users\skipp\Dropbox\Chat Tech Fall 2016\Advanced Systems Project\DeRiche\Weekly Reports\Week 6\Test Script 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497"/>
            <a:ext cx="9144000" cy="5810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2895826" y="5934670"/>
            <a:ext cx="33523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5400" b="1" spc="50" dirty="0" smtClean="0">
                <a:ln w="11430"/>
                <a:gradFill>
                  <a:gsLst>
                    <a:gs pos="25000">
                      <a:srgbClr val="9C5252">
                        <a:satMod val="155000"/>
                      </a:srgbClr>
                    </a:gs>
                    <a:gs pos="100000">
                      <a:srgbClr val="9C5252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hlinkClick r:id="rId5" action="ppaction://hlinkfile"/>
              </a:rPr>
              <a:t>Click Me!</a:t>
            </a:r>
            <a:endParaRPr lang="en-US" sz="5400" b="1" spc="50" dirty="0">
              <a:ln w="11430"/>
              <a:gradFill>
                <a:gsLst>
                  <a:gs pos="25000">
                    <a:srgbClr val="9C5252">
                      <a:satMod val="155000"/>
                    </a:srgbClr>
                  </a:gs>
                  <a:gs pos="100000">
                    <a:srgbClr val="9C5252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0473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Installation Process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00800" y="152400"/>
            <a:ext cx="3482066" cy="514097"/>
            <a:chOff x="4842784" y="752728"/>
            <a:chExt cx="3482066" cy="514097"/>
          </a:xfrm>
        </p:grpSpPr>
        <p:sp>
          <p:nvSpPr>
            <p:cNvPr id="5" name="Text Box 22"/>
            <p:cNvSpPr txBox="1">
              <a:spLocks noChangeArrowheads="1"/>
            </p:cNvSpPr>
            <p:nvPr/>
          </p:nvSpPr>
          <p:spPr bwMode="auto">
            <a:xfrm>
              <a:off x="5486400" y="762000"/>
              <a:ext cx="2838450" cy="50482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c </a:t>
              </a: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o u s</a:t>
              </a:r>
              <a:r>
                <a:rPr lang="en-US" sz="1200" b="1" i="1" dirty="0">
                  <a:effectLst/>
                  <a:latin typeface="AR CHRISTY" panose="02000000000000000000" pitchFamily="2" charset="0"/>
                  <a:ea typeface="Times New Roman" panose="02020603050405020304" pitchFamily="18" charset="0"/>
                </a:rPr>
                <a:t> 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Picture 5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2784" y="752728"/>
              <a:ext cx="1710416" cy="303213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Locate the </a:t>
            </a:r>
            <a:r>
              <a:rPr lang="en-US" dirty="0" err="1" smtClean="0"/>
              <a:t>DeRiche</a:t>
            </a:r>
            <a:r>
              <a:rPr lang="en-US" dirty="0" smtClean="0"/>
              <a:t> Application .zip file</a:t>
            </a:r>
          </a:p>
          <a:p>
            <a:r>
              <a:rPr lang="en-US" dirty="0" smtClean="0"/>
              <a:t>Extract and choose where you want the application to run.</a:t>
            </a:r>
          </a:p>
          <a:p>
            <a:r>
              <a:rPr lang="en-US" smtClean="0"/>
              <a:t>Run the .jar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48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build the .jar file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00800" y="152400"/>
            <a:ext cx="3482066" cy="514097"/>
            <a:chOff x="4842784" y="752728"/>
            <a:chExt cx="3482066" cy="514097"/>
          </a:xfrm>
        </p:grpSpPr>
        <p:sp>
          <p:nvSpPr>
            <p:cNvPr id="5" name="Text Box 22"/>
            <p:cNvSpPr txBox="1">
              <a:spLocks noChangeArrowheads="1"/>
            </p:cNvSpPr>
            <p:nvPr/>
          </p:nvSpPr>
          <p:spPr bwMode="auto">
            <a:xfrm>
              <a:off x="5486400" y="762000"/>
              <a:ext cx="2838450" cy="50482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c </a:t>
              </a: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o u s</a:t>
              </a:r>
              <a:r>
                <a:rPr lang="en-US" sz="1200" b="1" i="1" dirty="0">
                  <a:effectLst/>
                  <a:latin typeface="AR CHRISTY" panose="02000000000000000000" pitchFamily="2" charset="0"/>
                  <a:ea typeface="Times New Roman" panose="02020603050405020304" pitchFamily="18" charset="0"/>
                </a:rPr>
                <a:t> 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Picture 5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2784" y="752728"/>
              <a:ext cx="1710416" cy="303213"/>
            </a:xfrm>
            <a:prstGeom prst="rect">
              <a:avLst/>
            </a:prstGeom>
          </p:spPr>
        </p:pic>
      </p:grpSp>
      <p:sp>
        <p:nvSpPr>
          <p:cNvPr id="7" name="Rectangle 6"/>
          <p:cNvSpPr/>
          <p:nvPr/>
        </p:nvSpPr>
        <p:spPr>
          <a:xfrm>
            <a:off x="762000" y="5410200"/>
            <a:ext cx="3429000" cy="6096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up the project in your IDE</a:t>
            </a:r>
          </a:p>
          <a:p>
            <a:r>
              <a:rPr lang="en-US" dirty="0" smtClean="0"/>
              <a:t>Build and Compile the project to create the .jar file</a:t>
            </a:r>
          </a:p>
          <a:p>
            <a:r>
              <a:rPr lang="en-US" dirty="0" smtClean="0"/>
              <a:t>Locate the </a:t>
            </a:r>
            <a:r>
              <a:rPr lang="en-US" dirty="0" err="1" smtClean="0"/>
              <a:t>dist</a:t>
            </a:r>
            <a:r>
              <a:rPr lang="en-US" dirty="0" smtClean="0"/>
              <a:t> folder and then compress all of the contents in the folder</a:t>
            </a:r>
          </a:p>
          <a:p>
            <a:r>
              <a:rPr lang="en-US" dirty="0" smtClean="0"/>
              <a:t>This is the .zip file that you use to run the application from any computer</a:t>
            </a:r>
          </a:p>
          <a:p>
            <a:r>
              <a:rPr lang="en-US" dirty="0" smtClean="0">
                <a:hlinkClick r:id="rId4"/>
              </a:rPr>
              <a:t>How build a Jar </a:t>
            </a:r>
            <a:r>
              <a:rPr lang="en-US" smtClean="0">
                <a:hlinkClick r:id="rId4"/>
              </a:rPr>
              <a:t>file</a:t>
            </a:r>
            <a:r>
              <a:rPr lang="en-US" smtClean="0"/>
              <a:t>  Click </a:t>
            </a:r>
            <a:r>
              <a:rPr lang="en-US" dirty="0" smtClean="0"/>
              <a:t>for </a:t>
            </a:r>
            <a:r>
              <a:rPr lang="en-US" smtClean="0"/>
              <a:t>more information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9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Doc </a:t>
            </a:r>
          </a:p>
          <a:p>
            <a:endParaRPr lang="en-US" dirty="0" smtClean="0"/>
          </a:p>
          <a:p>
            <a:r>
              <a:rPr lang="en-US" dirty="0" smtClean="0"/>
              <a:t>User Guide</a:t>
            </a:r>
          </a:p>
        </p:txBody>
      </p:sp>
      <p:pic>
        <p:nvPicPr>
          <p:cNvPr id="10242" name="Picture 2" descr="C:\Users\skipp\AppData\Local\Microsoft\Windows\INetCache\IE\SJC6M12I\Wave.svg[1].png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752600"/>
            <a:ext cx="1218803" cy="975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C:\Users\skipp\AppData\Local\Microsoft\Windows\INetCache\IE\SJC6M12I\443053-Royalty-Free-RF-Clip-Art-Illustration-Of-A-Cartoon-Businessman-Carrying-A-Heavy-Manual[1].jpg">
            <a:hlinkClick r:id="rId5" action="ppaction://hlinkfil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35" y="3276600"/>
            <a:ext cx="2000250" cy="204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115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Project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NetBeans IDE 8.1 (Build 201510222201) </a:t>
            </a:r>
            <a:endParaRPr lang="en-US" dirty="0" smtClean="0"/>
          </a:p>
          <a:p>
            <a:r>
              <a:rPr lang="en-US" dirty="0" smtClean="0"/>
              <a:t>Java 1.8 SDK</a:t>
            </a:r>
            <a:endParaRPr lang="en-US" dirty="0"/>
          </a:p>
          <a:p>
            <a:r>
              <a:rPr lang="en-US" dirty="0" smtClean="0"/>
              <a:t>MySQL Workbench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75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95400" y="762000"/>
            <a:ext cx="662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Project Plan for the Semester</a:t>
            </a:r>
            <a:endParaRPr lang="en-US" sz="4000" b="1" dirty="0"/>
          </a:p>
        </p:txBody>
      </p:sp>
      <p:pic>
        <p:nvPicPr>
          <p:cNvPr id="9218" name="Picture 2" descr="C:\Users\skipp\Dropbox\Chat Tech Fall 2016\Advanced Systems Project\DeRiche\Final Presentation\Final Gantt Char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6200"/>
            <a:ext cx="9144000" cy="551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79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41886052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845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skipp\Dropbox\Chat Tech Fall 2016\Advanced Systems Project\DeRiche\Weekly Reports\Week 6\DeRicheUseCa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9144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3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00800" y="152400"/>
            <a:ext cx="3482066" cy="514097"/>
            <a:chOff x="4842784" y="752728"/>
            <a:chExt cx="3482066" cy="514097"/>
          </a:xfrm>
        </p:grpSpPr>
        <p:sp>
          <p:nvSpPr>
            <p:cNvPr id="5" name="Text Box 22"/>
            <p:cNvSpPr txBox="1">
              <a:spLocks noChangeArrowheads="1"/>
            </p:cNvSpPr>
            <p:nvPr/>
          </p:nvSpPr>
          <p:spPr bwMode="auto">
            <a:xfrm>
              <a:off x="5486400" y="762000"/>
              <a:ext cx="2838450" cy="50482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c </a:t>
              </a: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o u s</a:t>
              </a:r>
              <a:r>
                <a:rPr lang="en-US" sz="1200" b="1" i="1" dirty="0">
                  <a:effectLst/>
                  <a:latin typeface="AR CHRISTY" panose="02000000000000000000" pitchFamily="2" charset="0"/>
                  <a:ea typeface="Times New Roman" panose="02020603050405020304" pitchFamily="18" charset="0"/>
                </a:rPr>
                <a:t> 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Picture 5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2784" y="752728"/>
              <a:ext cx="1710416" cy="303213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7" name="Picture 3" descr="C:\Users\skipp\Dropbox\Chat Tech Fall 2016\Advanced Systems Project\DeRiche\Deliverables\Non-Editable\Print Logic clas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66497"/>
            <a:ext cx="7625441" cy="619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96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00800" y="152400"/>
            <a:ext cx="3482066" cy="514097"/>
            <a:chOff x="4842784" y="752728"/>
            <a:chExt cx="3482066" cy="514097"/>
          </a:xfrm>
        </p:grpSpPr>
        <p:sp>
          <p:nvSpPr>
            <p:cNvPr id="5" name="Text Box 22"/>
            <p:cNvSpPr txBox="1">
              <a:spLocks noChangeArrowheads="1"/>
            </p:cNvSpPr>
            <p:nvPr/>
          </p:nvSpPr>
          <p:spPr bwMode="auto">
            <a:xfrm>
              <a:off x="5486400" y="762000"/>
              <a:ext cx="2838450" cy="50482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c </a:t>
              </a: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o u s</a:t>
              </a:r>
              <a:r>
                <a:rPr lang="en-US" sz="1200" b="1" i="1" dirty="0">
                  <a:effectLst/>
                  <a:latin typeface="AR CHRISTY" panose="02000000000000000000" pitchFamily="2" charset="0"/>
                  <a:ea typeface="Times New Roman" panose="02020603050405020304" pitchFamily="18" charset="0"/>
                </a:rPr>
                <a:t> 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Picture 5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2784" y="752728"/>
              <a:ext cx="1710416" cy="303213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C:\Users\skipp\Dropbox\Chat Tech Fall 2016\Advanced Systems Project\DeRiche\Weekly Reports\Week 5\Package Diagra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33400"/>
            <a:ext cx="8305800" cy="632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3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00800" y="152400"/>
            <a:ext cx="3482066" cy="514097"/>
            <a:chOff x="4842784" y="752728"/>
            <a:chExt cx="3482066" cy="514097"/>
          </a:xfrm>
        </p:grpSpPr>
        <p:sp>
          <p:nvSpPr>
            <p:cNvPr id="5" name="Text Box 22"/>
            <p:cNvSpPr txBox="1">
              <a:spLocks noChangeArrowheads="1"/>
            </p:cNvSpPr>
            <p:nvPr/>
          </p:nvSpPr>
          <p:spPr bwMode="auto">
            <a:xfrm>
              <a:off x="5486400" y="762000"/>
              <a:ext cx="2838450" cy="50482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c </a:t>
              </a: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o u s</a:t>
              </a:r>
              <a:r>
                <a:rPr lang="en-US" sz="1200" b="1" i="1" dirty="0">
                  <a:effectLst/>
                  <a:latin typeface="AR CHRISTY" panose="02000000000000000000" pitchFamily="2" charset="0"/>
                  <a:ea typeface="Times New Roman" panose="02020603050405020304" pitchFamily="18" charset="0"/>
                </a:rPr>
                <a:t> 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Picture 5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2784" y="752728"/>
              <a:ext cx="1710416" cy="303213"/>
            </a:xfrm>
            <a:prstGeom prst="rect">
              <a:avLst/>
            </a:prstGeom>
          </p:spPr>
        </p:pic>
      </p:grp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40542"/>
              </p:ext>
            </p:extLst>
          </p:nvPr>
        </p:nvGraphicFramePr>
        <p:xfrm>
          <a:off x="5" y="1066792"/>
          <a:ext cx="9143994" cy="56388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7361"/>
                <a:gridCol w="690701"/>
                <a:gridCol w="672032"/>
                <a:gridCol w="774704"/>
                <a:gridCol w="833820"/>
                <a:gridCol w="933379"/>
                <a:gridCol w="896044"/>
                <a:gridCol w="759148"/>
                <a:gridCol w="597361"/>
                <a:gridCol w="597361"/>
                <a:gridCol w="597361"/>
                <a:gridCol w="597361"/>
                <a:gridCol w="597361"/>
              </a:tblGrid>
              <a:tr h="201891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Goal Table Schema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</a:tr>
              <a:tr h="201891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GoalID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Description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Objective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GuidanceNote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Frequency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isWeekly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ParticipantID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</a:tr>
              <a:tr h="201891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Int(255)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text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text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text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int(1)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TinyInt(1)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Int(9)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</a:tr>
              <a:tr h="201891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primary Key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</a:tr>
              <a:tr h="201891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Not null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not null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not null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not null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not null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</a:tr>
              <a:tr h="201891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</a:tr>
              <a:tr h="201891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Note table Schema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</a:tr>
              <a:tr h="54308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NoteID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Text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Time_Started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Last_Updated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Time_Submitted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Time_Accepted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Comment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Submitted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TimeReviewer_Accepted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NoteReviewer_Accepted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ParticipantID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UserID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</a:tr>
              <a:tr h="365420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Int(255)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longText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TimeStamp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TimeStamp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TimeStamp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TimeStamp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LongText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int(11)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TimeStamp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TimeStamp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int(11)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int(11)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</a:tr>
              <a:tr h="201891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Primary Key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</a:tr>
              <a:tr h="201891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Not null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not null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not null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not null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not null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not null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not null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</a:tr>
              <a:tr h="201891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</a:tr>
              <a:tr h="201891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Participant Table Schema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</a:tr>
              <a:tr h="365420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ParticipantID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Firstname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Lastname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Insurance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MedicaidNumber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</a:tr>
              <a:tr h="365420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Int(11)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VarChar(25)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VarChar(50)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VarChar(20)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Char(13)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</a:tr>
              <a:tr h="201891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Primary Key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</a:tr>
              <a:tr h="201891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not null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not null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not null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</a:tr>
              <a:tr h="201891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</a:tr>
              <a:tr h="201891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User Table Schema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</a:tr>
              <a:tr h="201891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UserID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UserName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Password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FirstName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LastName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Title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Clearance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</a:tr>
              <a:tr h="365420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int(11)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VarChar(20)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VarChar(20)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VarChar(25)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VarChar(50)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VarChar(50)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int(1)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</a:tr>
              <a:tr h="201891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primary key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</a:tr>
              <a:tr h="201891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not null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not null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not null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not null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386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00800" y="152400"/>
            <a:ext cx="3482066" cy="514097"/>
            <a:chOff x="4842784" y="752728"/>
            <a:chExt cx="3482066" cy="514097"/>
          </a:xfrm>
        </p:grpSpPr>
        <p:sp>
          <p:nvSpPr>
            <p:cNvPr id="5" name="Text Box 22"/>
            <p:cNvSpPr txBox="1">
              <a:spLocks noChangeArrowheads="1"/>
            </p:cNvSpPr>
            <p:nvPr/>
          </p:nvSpPr>
          <p:spPr bwMode="auto">
            <a:xfrm>
              <a:off x="5486400" y="762000"/>
              <a:ext cx="2838450" cy="50482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c </a:t>
              </a: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o u s</a:t>
              </a:r>
              <a:r>
                <a:rPr lang="en-US" sz="1200" b="1" i="1" dirty="0">
                  <a:effectLst/>
                  <a:latin typeface="AR CHRISTY" panose="02000000000000000000" pitchFamily="2" charset="0"/>
                  <a:ea typeface="Times New Roman" panose="02020603050405020304" pitchFamily="18" charset="0"/>
                </a:rPr>
                <a:t> 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Picture 5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2784" y="752728"/>
              <a:ext cx="1710416" cy="303213"/>
            </a:xfrm>
            <a:prstGeom prst="rect">
              <a:avLst/>
            </a:prstGeom>
          </p:spPr>
        </p:pic>
      </p:grp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400"/>
            <a:ext cx="9144000" cy="5562600"/>
          </a:xfrm>
        </p:spPr>
      </p:pic>
    </p:spTree>
    <p:extLst>
      <p:ext uri="{BB962C8B-B14F-4D97-AF65-F5344CB8AC3E}">
        <p14:creationId xmlns:p14="http://schemas.microsoft.com/office/powerpoint/2010/main" val="324014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6282</TotalTime>
  <Words>660</Words>
  <Application>Microsoft Office PowerPoint</Application>
  <PresentationFormat>On-screen Show (4:3)</PresentationFormat>
  <Paragraphs>188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CIST 2931, Fall 2016 Final Presentation 12/05/2016</vt:lpstr>
      <vt:lpstr>Project Tools</vt:lpstr>
      <vt:lpstr>PowerPoint Presentation</vt:lpstr>
      <vt:lpstr>PowerPoint Presentation</vt:lpstr>
      <vt:lpstr>Deliverables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Installation Process</vt:lpstr>
      <vt:lpstr>How to build the .jar file</vt:lpstr>
      <vt:lpstr>Documentation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 for DeRichie</dc:title>
  <dc:creator>Tyrus Skipper</dc:creator>
  <cp:lastModifiedBy>Tyrus Skipper</cp:lastModifiedBy>
  <cp:revision>279</cp:revision>
  <dcterms:created xsi:type="dcterms:W3CDTF">2016-08-26T06:46:06Z</dcterms:created>
  <dcterms:modified xsi:type="dcterms:W3CDTF">2016-12-05T22:52:27Z</dcterms:modified>
</cp:coreProperties>
</file>