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4" r:id="rId8"/>
    <p:sldId id="266" r:id="rId9"/>
    <p:sldId id="267" r:id="rId10"/>
    <p:sldId id="269" r:id="rId11"/>
    <p:sldId id="268" r:id="rId12"/>
    <p:sldId id="261" r:id="rId13"/>
    <p:sldId id="263" r:id="rId14"/>
    <p:sldId id="274" r:id="rId15"/>
    <p:sldId id="275" r:id="rId16"/>
    <p:sldId id="283" r:id="rId17"/>
    <p:sldId id="281" r:id="rId18"/>
    <p:sldId id="262" r:id="rId19"/>
    <p:sldId id="271" r:id="rId20"/>
    <p:sldId id="272" r:id="rId21"/>
    <p:sldId id="273" r:id="rId22"/>
    <p:sldId id="284" r:id="rId23"/>
    <p:sldId id="282" r:id="rId24"/>
    <p:sldId id="277" r:id="rId25"/>
    <p:sldId id="276" r:id="rId26"/>
    <p:sldId id="279" r:id="rId27"/>
    <p:sldId id="27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95066-8861-420E-B2CD-0036A74B1075}" v="2" dt="2024-11-26T23:17:3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res Schloegel Kistner" userId="a2557402559c7521" providerId="Windows Live" clId="Web-{52995066-8861-420E-B2CD-0036A74B1075}"/>
    <pc:docChg chg="modSld">
      <pc:chgData name="Tamires Schloegel Kistner" userId="a2557402559c7521" providerId="Windows Live" clId="Web-{52995066-8861-420E-B2CD-0036A74B1075}" dt="2024-11-26T23:17:32.749" v="1" actId="1076"/>
      <pc:docMkLst>
        <pc:docMk/>
      </pc:docMkLst>
      <pc:sldChg chg="modSp">
        <pc:chgData name="Tamires Schloegel Kistner" userId="a2557402559c7521" providerId="Windows Live" clId="Web-{52995066-8861-420E-B2CD-0036A74B1075}" dt="2024-11-26T23:17:32.749" v="1" actId="1076"/>
        <pc:sldMkLst>
          <pc:docMk/>
          <pc:sldMk cId="4006609825" sldId="276"/>
        </pc:sldMkLst>
        <pc:spChg chg="mod">
          <ac:chgData name="Tamires Schloegel Kistner" userId="a2557402559c7521" providerId="Windows Live" clId="Web-{52995066-8861-420E-B2CD-0036A74B1075}" dt="2024-11-26T23:17:32.749" v="1" actId="1076"/>
          <ac:spMkLst>
            <pc:docMk/>
            <pc:sldMk cId="4006609825" sldId="276"/>
            <ac:spMk id="20" creationId="{1E7B1961-6DAC-DA43-727A-2964E7B3FF6B}"/>
          </ac:spMkLst>
        </pc:spChg>
      </pc:sldChg>
    </pc:docChg>
  </pc:docChgLst>
  <pc:docChgLst>
    <pc:chgData name="Tamires Schloegel Kistner" userId="a2557402559c7521" providerId="LiveId" clId="{059494FD-CAA9-4BC6-AC98-D44914850053}"/>
    <pc:docChg chg="undo custSel addSld delSld modSld sldOrd">
      <pc:chgData name="Tamires Schloegel Kistner" userId="a2557402559c7521" providerId="LiveId" clId="{059494FD-CAA9-4BC6-AC98-D44914850053}" dt="2024-11-21T01:01:31.395" v="752"/>
      <pc:docMkLst>
        <pc:docMk/>
      </pc:docMkLst>
      <pc:sldChg chg="modSp mod">
        <pc:chgData name="Tamires Schloegel Kistner" userId="a2557402559c7521" providerId="LiveId" clId="{059494FD-CAA9-4BC6-AC98-D44914850053}" dt="2024-11-21T00:38:51.959" v="6" actId="27636"/>
        <pc:sldMkLst>
          <pc:docMk/>
          <pc:sldMk cId="2844129549" sldId="266"/>
        </pc:sldMkLst>
        <pc:spChg chg="mod">
          <ac:chgData name="Tamires Schloegel Kistner" userId="a2557402559c7521" providerId="LiveId" clId="{059494FD-CAA9-4BC6-AC98-D44914850053}" dt="2024-11-21T00:38:51.959" v="6" actId="27636"/>
          <ac:spMkLst>
            <pc:docMk/>
            <pc:sldMk cId="2844129549" sldId="266"/>
            <ac:spMk id="32" creationId="{272F7572-18F5-E730-D3D9-B92B8A271F2F}"/>
          </ac:spMkLst>
        </pc:spChg>
      </pc:sldChg>
      <pc:sldChg chg="modSp mod">
        <pc:chgData name="Tamires Schloegel Kistner" userId="a2557402559c7521" providerId="LiveId" clId="{059494FD-CAA9-4BC6-AC98-D44914850053}" dt="2024-11-21T01:01:06.583" v="744" actId="1076"/>
        <pc:sldMkLst>
          <pc:docMk/>
          <pc:sldMk cId="741232095" sldId="272"/>
        </pc:sldMkLst>
        <pc:spChg chg="mod">
          <ac:chgData name="Tamires Schloegel Kistner" userId="a2557402559c7521" providerId="LiveId" clId="{059494FD-CAA9-4BC6-AC98-D44914850053}" dt="2024-11-21T00:40:51.564" v="34" actId="20577"/>
          <ac:spMkLst>
            <pc:docMk/>
            <pc:sldMk cId="741232095" sldId="272"/>
            <ac:spMk id="4" creationId="{302EF850-0379-4CF1-1D3B-E7F818139C10}"/>
          </ac:spMkLst>
        </pc:spChg>
        <pc:spChg chg="mod">
          <ac:chgData name="Tamires Schloegel Kistner" userId="a2557402559c7521" providerId="LiveId" clId="{059494FD-CAA9-4BC6-AC98-D44914850053}" dt="2024-11-21T01:01:01.042" v="743" actId="21"/>
          <ac:spMkLst>
            <pc:docMk/>
            <pc:sldMk cId="741232095" sldId="272"/>
            <ac:spMk id="32" creationId="{272F7572-18F5-E730-D3D9-B92B8A271F2F}"/>
          </ac:spMkLst>
        </pc:spChg>
        <pc:picChg chg="mod">
          <ac:chgData name="Tamires Schloegel Kistner" userId="a2557402559c7521" providerId="LiveId" clId="{059494FD-CAA9-4BC6-AC98-D44914850053}" dt="2024-11-21T01:01:06.583" v="744" actId="1076"/>
          <ac:picMkLst>
            <pc:docMk/>
            <pc:sldMk cId="741232095" sldId="272"/>
            <ac:picMk id="6" creationId="{7E6BC5B5-6074-A231-7CBF-FE0EBEAC2B3F}"/>
          </ac:picMkLst>
        </pc:picChg>
      </pc:sldChg>
      <pc:sldChg chg="modSp mod">
        <pc:chgData name="Tamires Schloegel Kistner" userId="a2557402559c7521" providerId="LiveId" clId="{059494FD-CAA9-4BC6-AC98-D44914850053}" dt="2024-11-21T00:40:46.682" v="28"/>
        <pc:sldMkLst>
          <pc:docMk/>
          <pc:sldMk cId="1153092479" sldId="273"/>
        </pc:sldMkLst>
        <pc:spChg chg="mod">
          <ac:chgData name="Tamires Schloegel Kistner" userId="a2557402559c7521" providerId="LiveId" clId="{059494FD-CAA9-4BC6-AC98-D44914850053}" dt="2024-11-21T00:40:46.682" v="28"/>
          <ac:spMkLst>
            <pc:docMk/>
            <pc:sldMk cId="1153092479" sldId="273"/>
            <ac:spMk id="4" creationId="{302EF850-0379-4CF1-1D3B-E7F818139C10}"/>
          </ac:spMkLst>
        </pc:spChg>
      </pc:sldChg>
      <pc:sldChg chg="modSp mod">
        <pc:chgData name="Tamires Schloegel Kistner" userId="a2557402559c7521" providerId="LiveId" clId="{059494FD-CAA9-4BC6-AC98-D44914850053}" dt="2024-11-21T00:46:17.030" v="165"/>
        <pc:sldMkLst>
          <pc:docMk/>
          <pc:sldMk cId="4006609825" sldId="276"/>
        </pc:sldMkLst>
        <pc:spChg chg="mod">
          <ac:chgData name="Tamires Schloegel Kistner" userId="a2557402559c7521" providerId="LiveId" clId="{059494FD-CAA9-4BC6-AC98-D44914850053}" dt="2024-11-21T00:46:17.030" v="165"/>
          <ac:spMkLst>
            <pc:docMk/>
            <pc:sldMk cId="4006609825" sldId="276"/>
            <ac:spMk id="4" creationId="{302EF850-0379-4CF1-1D3B-E7F818139C10}"/>
          </ac:spMkLst>
        </pc:spChg>
        <pc:spChg chg="mod">
          <ac:chgData name="Tamires Schloegel Kistner" userId="a2557402559c7521" providerId="LiveId" clId="{059494FD-CAA9-4BC6-AC98-D44914850053}" dt="2024-11-21T00:42:26.828" v="142" actId="20577"/>
          <ac:spMkLst>
            <pc:docMk/>
            <pc:sldMk cId="4006609825" sldId="276"/>
            <ac:spMk id="20" creationId="{1E7B1961-6DAC-DA43-727A-2964E7B3FF6B}"/>
          </ac:spMkLst>
        </pc:spChg>
      </pc:sldChg>
      <pc:sldChg chg="modSp mod">
        <pc:chgData name="Tamires Schloegel Kistner" userId="a2557402559c7521" providerId="LiveId" clId="{059494FD-CAA9-4BC6-AC98-D44914850053}" dt="2024-11-21T00:46:13.048" v="164" actId="20577"/>
        <pc:sldMkLst>
          <pc:docMk/>
          <pc:sldMk cId="1990935377" sldId="277"/>
        </pc:sldMkLst>
        <pc:spChg chg="mod">
          <ac:chgData name="Tamires Schloegel Kistner" userId="a2557402559c7521" providerId="LiveId" clId="{059494FD-CAA9-4BC6-AC98-D44914850053}" dt="2024-11-21T00:46:13.048" v="164" actId="20577"/>
          <ac:spMkLst>
            <pc:docMk/>
            <pc:sldMk cId="1990935377" sldId="277"/>
            <ac:spMk id="4" creationId="{302EF850-0379-4CF1-1D3B-E7F818139C10}"/>
          </ac:spMkLst>
        </pc:spChg>
      </pc:sldChg>
      <pc:sldChg chg="new del">
        <pc:chgData name="Tamires Schloegel Kistner" userId="a2557402559c7521" providerId="LiveId" clId="{059494FD-CAA9-4BC6-AC98-D44914850053}" dt="2024-11-21T00:37:49.317" v="1" actId="47"/>
        <pc:sldMkLst>
          <pc:docMk/>
          <pc:sldMk cId="2532456576" sldId="279"/>
        </pc:sldMkLst>
      </pc:sldChg>
      <pc:sldChg chg="addSp delSp modSp add mod ord">
        <pc:chgData name="Tamires Schloegel Kistner" userId="a2557402559c7521" providerId="LiveId" clId="{059494FD-CAA9-4BC6-AC98-D44914850053}" dt="2024-11-21T00:47:48.749" v="175"/>
        <pc:sldMkLst>
          <pc:docMk/>
          <pc:sldMk cId="3451993759" sldId="279"/>
        </pc:sldMkLst>
        <pc:spChg chg="del">
          <ac:chgData name="Tamires Schloegel Kistner" userId="a2557402559c7521" providerId="LiveId" clId="{059494FD-CAA9-4BC6-AC98-D44914850053}" dt="2024-11-21T00:39:10.550" v="7" actId="478"/>
          <ac:spMkLst>
            <pc:docMk/>
            <pc:sldMk cId="3451993759" sldId="279"/>
            <ac:spMk id="4" creationId="{3249A463-6C21-9C19-1893-2AA9BF294346}"/>
          </ac:spMkLst>
        </pc:spChg>
        <pc:spChg chg="add del mod">
          <ac:chgData name="Tamires Schloegel Kistner" userId="a2557402559c7521" providerId="LiveId" clId="{059494FD-CAA9-4BC6-AC98-D44914850053}" dt="2024-11-21T00:39:13.537" v="9" actId="478"/>
          <ac:spMkLst>
            <pc:docMk/>
            <pc:sldMk cId="3451993759" sldId="279"/>
            <ac:spMk id="6" creationId="{B52BF1E1-893A-689D-9F77-4D09AD98A4B7}"/>
          </ac:spMkLst>
        </pc:spChg>
        <pc:spChg chg="add mod">
          <ac:chgData name="Tamires Schloegel Kistner" userId="a2557402559c7521" providerId="LiveId" clId="{059494FD-CAA9-4BC6-AC98-D44914850053}" dt="2024-11-21T00:39:10.929" v="8"/>
          <ac:spMkLst>
            <pc:docMk/>
            <pc:sldMk cId="3451993759" sldId="279"/>
            <ac:spMk id="7" creationId="{D932D6EA-EED4-9C56-3919-0B08EB35ED65}"/>
          </ac:spMkLst>
        </pc:spChg>
        <pc:spChg chg="add mod">
          <ac:chgData name="Tamires Schloegel Kistner" userId="a2557402559c7521" providerId="LiveId" clId="{059494FD-CAA9-4BC6-AC98-D44914850053}" dt="2024-11-21T00:39:10.929" v="8"/>
          <ac:spMkLst>
            <pc:docMk/>
            <pc:sldMk cId="3451993759" sldId="279"/>
            <ac:spMk id="9" creationId="{E7E77E78-57E8-7F71-465C-A0524B1DA4B2}"/>
          </ac:spMkLst>
        </pc:spChg>
        <pc:spChg chg="del mod">
          <ac:chgData name="Tamires Schloegel Kistner" userId="a2557402559c7521" providerId="LiveId" clId="{059494FD-CAA9-4BC6-AC98-D44914850053}" dt="2024-11-21T00:38:51.885" v="5"/>
          <ac:spMkLst>
            <pc:docMk/>
            <pc:sldMk cId="3451993759" sldId="279"/>
            <ac:spMk id="32" creationId="{EABDC748-94C8-C87C-3EBA-D4C8147F3330}"/>
          </ac:spMkLst>
        </pc:spChg>
        <pc:picChg chg="add mod">
          <ac:chgData name="Tamires Schloegel Kistner" userId="a2557402559c7521" providerId="LiveId" clId="{059494FD-CAA9-4BC6-AC98-D44914850053}" dt="2024-11-21T00:44:57.581" v="155" actId="1440"/>
          <ac:picMkLst>
            <pc:docMk/>
            <pc:sldMk cId="3451993759" sldId="279"/>
            <ac:picMk id="2" creationId="{FE2AF801-A22A-B9C8-055A-47A17B784052}"/>
          </ac:picMkLst>
        </pc:picChg>
        <pc:picChg chg="del">
          <ac:chgData name="Tamires Schloegel Kistner" userId="a2557402559c7521" providerId="LiveId" clId="{059494FD-CAA9-4BC6-AC98-D44914850053}" dt="2024-11-21T00:37:54.210" v="3" actId="478"/>
          <ac:picMkLst>
            <pc:docMk/>
            <pc:sldMk cId="3451993759" sldId="279"/>
            <ac:picMk id="3" creationId="{FBDEAF52-D037-99D8-EA53-BC203E5983D7}"/>
          </ac:picMkLst>
        </pc:picChg>
        <pc:picChg chg="del">
          <ac:chgData name="Tamires Schloegel Kistner" userId="a2557402559c7521" providerId="LiveId" clId="{059494FD-CAA9-4BC6-AC98-D44914850053}" dt="2024-11-21T00:39:15.386" v="10" actId="478"/>
          <ac:picMkLst>
            <pc:docMk/>
            <pc:sldMk cId="3451993759" sldId="279"/>
            <ac:picMk id="8" creationId="{BE4F0E1F-988E-50C7-2F16-147FFEE708A6}"/>
          </ac:picMkLst>
        </pc:picChg>
      </pc:sldChg>
      <pc:sldChg chg="addSp delSp modSp add del mod">
        <pc:chgData name="Tamires Schloegel Kistner" userId="a2557402559c7521" providerId="LiveId" clId="{059494FD-CAA9-4BC6-AC98-D44914850053}" dt="2024-11-21T00:47:55.116" v="176" actId="47"/>
        <pc:sldMkLst>
          <pc:docMk/>
          <pc:sldMk cId="3429708298" sldId="280"/>
        </pc:sldMkLst>
        <pc:spChg chg="del">
          <ac:chgData name="Tamires Schloegel Kistner" userId="a2557402559c7521" providerId="LiveId" clId="{059494FD-CAA9-4BC6-AC98-D44914850053}" dt="2024-11-21T00:44:16.668" v="148" actId="478"/>
          <ac:spMkLst>
            <pc:docMk/>
            <pc:sldMk cId="3429708298" sldId="280"/>
            <ac:spMk id="4" creationId="{41F3DA1B-A85E-5748-F1B9-C03CDFDD4161}"/>
          </ac:spMkLst>
        </pc:spChg>
        <pc:spChg chg="add del mod">
          <ac:chgData name="Tamires Schloegel Kistner" userId="a2557402559c7521" providerId="LiveId" clId="{059494FD-CAA9-4BC6-AC98-D44914850053}" dt="2024-11-21T00:44:18.674" v="149" actId="478"/>
          <ac:spMkLst>
            <pc:docMk/>
            <pc:sldMk cId="3429708298" sldId="280"/>
            <ac:spMk id="5" creationId="{C633B471-263F-C0BC-FA8E-1C721005FE94}"/>
          </ac:spMkLst>
        </pc:spChg>
        <pc:spChg chg="add mod">
          <ac:chgData name="Tamires Schloegel Kistner" userId="a2557402559c7521" providerId="LiveId" clId="{059494FD-CAA9-4BC6-AC98-D44914850053}" dt="2024-11-21T00:44:46.529" v="154" actId="1076"/>
          <ac:spMkLst>
            <pc:docMk/>
            <pc:sldMk cId="3429708298" sldId="280"/>
            <ac:spMk id="6" creationId="{5A4AC573-CB12-B0C0-3A22-5A4675885CCC}"/>
          </ac:spMkLst>
        </pc:spChg>
        <pc:spChg chg="add mod">
          <ac:chgData name="Tamires Schloegel Kistner" userId="a2557402559c7521" providerId="LiveId" clId="{059494FD-CAA9-4BC6-AC98-D44914850053}" dt="2024-11-21T00:44:46.529" v="154" actId="1076"/>
          <ac:spMkLst>
            <pc:docMk/>
            <pc:sldMk cId="3429708298" sldId="280"/>
            <ac:spMk id="7" creationId="{0209CAB5-9E7B-4867-AB19-4C6AFA47FE33}"/>
          </ac:spMkLst>
        </pc:spChg>
        <pc:spChg chg="del">
          <ac:chgData name="Tamires Schloegel Kistner" userId="a2557402559c7521" providerId="LiveId" clId="{059494FD-CAA9-4BC6-AC98-D44914850053}" dt="2024-11-21T00:43:58.123" v="144" actId="478"/>
          <ac:spMkLst>
            <pc:docMk/>
            <pc:sldMk cId="3429708298" sldId="280"/>
            <ac:spMk id="18" creationId="{F5A41C16-5078-3D27-8B50-940E88D3A9E3}"/>
          </ac:spMkLst>
        </pc:spChg>
        <pc:spChg chg="del">
          <ac:chgData name="Tamires Schloegel Kistner" userId="a2557402559c7521" providerId="LiveId" clId="{059494FD-CAA9-4BC6-AC98-D44914850053}" dt="2024-11-21T00:43:58.123" v="144" actId="478"/>
          <ac:spMkLst>
            <pc:docMk/>
            <pc:sldMk cId="3429708298" sldId="280"/>
            <ac:spMk id="20" creationId="{15625BB7-6C83-7B6B-E697-4750E505E740}"/>
          </ac:spMkLst>
        </pc:spChg>
        <pc:picChg chg="add mod modCrop">
          <ac:chgData name="Tamires Schloegel Kistner" userId="a2557402559c7521" providerId="LiveId" clId="{059494FD-CAA9-4BC6-AC98-D44914850053}" dt="2024-11-21T00:44:40.018" v="153" actId="1440"/>
          <ac:picMkLst>
            <pc:docMk/>
            <pc:sldMk cId="3429708298" sldId="280"/>
            <ac:picMk id="2" creationId="{D02488DE-FD7E-AE57-430D-F7867DACB554}"/>
          </ac:picMkLst>
        </pc:picChg>
        <pc:picChg chg="del">
          <ac:chgData name="Tamires Schloegel Kistner" userId="a2557402559c7521" providerId="LiveId" clId="{059494FD-CAA9-4BC6-AC98-D44914850053}" dt="2024-11-21T00:44:20.673" v="151" actId="478"/>
          <ac:picMkLst>
            <pc:docMk/>
            <pc:sldMk cId="3429708298" sldId="280"/>
            <ac:picMk id="8" creationId="{3CB9C99E-EF7F-7881-0415-0E6BD9504E7E}"/>
          </ac:picMkLst>
        </pc:picChg>
        <pc:picChg chg="del">
          <ac:chgData name="Tamires Schloegel Kistner" userId="a2557402559c7521" providerId="LiveId" clId="{059494FD-CAA9-4BC6-AC98-D44914850053}" dt="2024-11-21T00:43:58.123" v="144" actId="478"/>
          <ac:picMkLst>
            <pc:docMk/>
            <pc:sldMk cId="3429708298" sldId="280"/>
            <ac:picMk id="15" creationId="{4CD0D9F6-E8C7-CB2F-827C-4CA062894807}"/>
          </ac:picMkLst>
        </pc:picChg>
        <pc:picChg chg="del">
          <ac:chgData name="Tamires Schloegel Kistner" userId="a2557402559c7521" providerId="LiveId" clId="{059494FD-CAA9-4BC6-AC98-D44914850053}" dt="2024-11-21T00:43:58.123" v="144" actId="478"/>
          <ac:picMkLst>
            <pc:docMk/>
            <pc:sldMk cId="3429708298" sldId="280"/>
            <ac:picMk id="17" creationId="{7BA01D77-987F-5D61-B767-EF86EF06BFCF}"/>
          </ac:picMkLst>
        </pc:picChg>
      </pc:sldChg>
      <pc:sldChg chg="delSp add setBg delDesignElem">
        <pc:chgData name="Tamires Schloegel Kistner" userId="a2557402559c7521" providerId="LiveId" clId="{059494FD-CAA9-4BC6-AC98-D44914850053}" dt="2024-11-21T00:45:29.318" v="159"/>
        <pc:sldMkLst>
          <pc:docMk/>
          <pc:sldMk cId="3085912044" sldId="281"/>
        </pc:sldMkLst>
        <pc:spChg chg="del">
          <ac:chgData name="Tamires Schloegel Kistner" userId="a2557402559c7521" providerId="LiveId" clId="{059494FD-CAA9-4BC6-AC98-D44914850053}" dt="2024-11-21T00:45:29.318" v="159"/>
          <ac:spMkLst>
            <pc:docMk/>
            <pc:sldMk cId="3085912044" sldId="281"/>
            <ac:spMk id="24" creationId="{B4D1FF08-CFFE-15CF-EE74-719D81B9A80D}"/>
          </ac:spMkLst>
        </pc:spChg>
        <pc:spChg chg="del">
          <ac:chgData name="Tamires Schloegel Kistner" userId="a2557402559c7521" providerId="LiveId" clId="{059494FD-CAA9-4BC6-AC98-D44914850053}" dt="2024-11-21T00:45:29.318" v="159"/>
          <ac:spMkLst>
            <pc:docMk/>
            <pc:sldMk cId="3085912044" sldId="281"/>
            <ac:spMk id="31" creationId="{AA09E5E6-66A8-8D11-5AAA-FD24009D6F7C}"/>
          </ac:spMkLst>
        </pc:spChg>
        <pc:grpChg chg="del">
          <ac:chgData name="Tamires Schloegel Kistner" userId="a2557402559c7521" providerId="LiveId" clId="{059494FD-CAA9-4BC6-AC98-D44914850053}" dt="2024-11-21T00:45:29.318" v="159"/>
          <ac:grpSpMkLst>
            <pc:docMk/>
            <pc:sldMk cId="3085912044" sldId="281"/>
            <ac:grpSpMk id="30" creationId="{545D9FC7-250E-5ABE-3C29-317D67F02556}"/>
          </ac:grpSpMkLst>
        </pc:grpChg>
        <pc:cxnChg chg="del">
          <ac:chgData name="Tamires Schloegel Kistner" userId="a2557402559c7521" providerId="LiveId" clId="{059494FD-CAA9-4BC6-AC98-D44914850053}" dt="2024-11-21T00:45:29.318" v="159"/>
          <ac:cxnSpMkLst>
            <pc:docMk/>
            <pc:sldMk cId="3085912044" sldId="281"/>
            <ac:cxnSpMk id="33" creationId="{EE83918F-DAD4-9179-C58B-783AE3950C73}"/>
          </ac:cxnSpMkLst>
        </pc:cxnChg>
      </pc:sldChg>
      <pc:sldChg chg="addSp delSp modSp add mod ord">
        <pc:chgData name="Tamires Schloegel Kistner" userId="a2557402559c7521" providerId="LiveId" clId="{059494FD-CAA9-4BC6-AC98-D44914850053}" dt="2024-11-21T00:47:38.418" v="173"/>
        <pc:sldMkLst>
          <pc:docMk/>
          <pc:sldMk cId="3705618745" sldId="282"/>
        </pc:sldMkLst>
        <pc:spChg chg="add del mod">
          <ac:chgData name="Tamires Schloegel Kistner" userId="a2557402559c7521" providerId="LiveId" clId="{059494FD-CAA9-4BC6-AC98-D44914850053}" dt="2024-11-21T00:47:30.166" v="169" actId="478"/>
          <ac:spMkLst>
            <pc:docMk/>
            <pc:sldMk cId="3705618745" sldId="282"/>
            <ac:spMk id="4" creationId="{3884DC47-6B07-C103-FDA7-DECE7DE45068}"/>
          </ac:spMkLst>
        </pc:spChg>
        <pc:picChg chg="del">
          <ac:chgData name="Tamires Schloegel Kistner" userId="a2557402559c7521" providerId="LiveId" clId="{059494FD-CAA9-4BC6-AC98-D44914850053}" dt="2024-11-21T00:47:27.584" v="167" actId="478"/>
          <ac:picMkLst>
            <pc:docMk/>
            <pc:sldMk cId="3705618745" sldId="282"/>
            <ac:picMk id="2" creationId="{198B4A30-A448-DFE0-5E7F-B23D13ED81A5}"/>
          </ac:picMkLst>
        </pc:picChg>
        <pc:picChg chg="add mod">
          <ac:chgData name="Tamires Schloegel Kistner" userId="a2557402559c7521" providerId="LiveId" clId="{059494FD-CAA9-4BC6-AC98-D44914850053}" dt="2024-11-21T00:47:35.315" v="171" actId="1076"/>
          <ac:picMkLst>
            <pc:docMk/>
            <pc:sldMk cId="3705618745" sldId="282"/>
            <ac:picMk id="5" creationId="{645DEA8E-CD11-7643-30A1-4BA6505D10C7}"/>
          </ac:picMkLst>
        </pc:picChg>
      </pc:sldChg>
      <pc:sldChg chg="addSp delSp modSp add mod">
        <pc:chgData name="Tamires Schloegel Kistner" userId="a2557402559c7521" providerId="LiveId" clId="{059494FD-CAA9-4BC6-AC98-D44914850053}" dt="2024-11-21T01:00:01.015" v="741" actId="20577"/>
        <pc:sldMkLst>
          <pc:docMk/>
          <pc:sldMk cId="1367128049" sldId="283"/>
        </pc:sldMkLst>
        <pc:spChg chg="add">
          <ac:chgData name="Tamires Schloegel Kistner" userId="a2557402559c7521" providerId="LiveId" clId="{059494FD-CAA9-4BC6-AC98-D44914850053}" dt="2024-11-21T00:58:51.349" v="678"/>
          <ac:spMkLst>
            <pc:docMk/>
            <pc:sldMk cId="1367128049" sldId="283"/>
            <ac:spMk id="2" creationId="{2DE0AC97-498B-D3A2-9417-CB3C5810FA86}"/>
          </ac:spMkLst>
        </pc:spChg>
        <pc:spChg chg="mod">
          <ac:chgData name="Tamires Schloegel Kistner" userId="a2557402559c7521" providerId="LiveId" clId="{059494FD-CAA9-4BC6-AC98-D44914850053}" dt="2024-11-21T00:58:33.945" v="677" actId="20577"/>
          <ac:spMkLst>
            <pc:docMk/>
            <pc:sldMk cId="1367128049" sldId="283"/>
            <ac:spMk id="12" creationId="{27E65C10-34ED-9F4B-5EBC-7970A25FA492}"/>
          </ac:spMkLst>
        </pc:spChg>
        <pc:spChg chg="mod">
          <ac:chgData name="Tamires Schloegel Kistner" userId="a2557402559c7521" providerId="LiveId" clId="{059494FD-CAA9-4BC6-AC98-D44914850053}" dt="2024-11-21T01:00:01.015" v="741" actId="20577"/>
          <ac:spMkLst>
            <pc:docMk/>
            <pc:sldMk cId="1367128049" sldId="283"/>
            <ac:spMk id="32" creationId="{B939D1E1-7320-695A-411E-363D537A2EF4}"/>
          </ac:spMkLst>
        </pc:spChg>
        <pc:picChg chg="del">
          <ac:chgData name="Tamires Schloegel Kistner" userId="a2557402559c7521" providerId="LiveId" clId="{059494FD-CAA9-4BC6-AC98-D44914850053}" dt="2024-11-21T00:53:19.647" v="178" actId="478"/>
          <ac:picMkLst>
            <pc:docMk/>
            <pc:sldMk cId="1367128049" sldId="283"/>
            <ac:picMk id="5" creationId="{FDD7D220-16BA-B61A-521C-50A1BC13FAFD}"/>
          </ac:picMkLst>
        </pc:picChg>
        <pc:picChg chg="del">
          <ac:chgData name="Tamires Schloegel Kistner" userId="a2557402559c7521" providerId="LiveId" clId="{059494FD-CAA9-4BC6-AC98-D44914850053}" dt="2024-11-21T00:53:19.647" v="178" actId="478"/>
          <ac:picMkLst>
            <pc:docMk/>
            <pc:sldMk cId="1367128049" sldId="283"/>
            <ac:picMk id="10" creationId="{8E1C4A41-1E47-3965-AE61-4C71B1F69495}"/>
          </ac:picMkLst>
        </pc:picChg>
        <pc:picChg chg="del">
          <ac:chgData name="Tamires Schloegel Kistner" userId="a2557402559c7521" providerId="LiveId" clId="{059494FD-CAA9-4BC6-AC98-D44914850053}" dt="2024-11-21T00:53:19.647" v="178" actId="478"/>
          <ac:picMkLst>
            <pc:docMk/>
            <pc:sldMk cId="1367128049" sldId="283"/>
            <ac:picMk id="16" creationId="{7C11F183-9E12-E4F5-09FF-DD037BFACE27}"/>
          </ac:picMkLst>
        </pc:picChg>
      </pc:sldChg>
      <pc:sldChg chg="addSp delSp modSp add mod">
        <pc:chgData name="Tamires Schloegel Kistner" userId="a2557402559c7521" providerId="LiveId" clId="{059494FD-CAA9-4BC6-AC98-D44914850053}" dt="2024-11-21T01:01:31.395" v="752"/>
        <pc:sldMkLst>
          <pc:docMk/>
          <pc:sldMk cId="4122689918" sldId="284"/>
        </pc:sldMkLst>
        <pc:spChg chg="del">
          <ac:chgData name="Tamires Schloegel Kistner" userId="a2557402559c7521" providerId="LiveId" clId="{059494FD-CAA9-4BC6-AC98-D44914850053}" dt="2024-11-21T01:01:14.765" v="748" actId="478"/>
          <ac:spMkLst>
            <pc:docMk/>
            <pc:sldMk cId="4122689918" sldId="284"/>
            <ac:spMk id="6" creationId="{E5D45C94-F7FD-B937-308A-D4B41525B474}"/>
          </ac:spMkLst>
        </pc:spChg>
        <pc:spChg chg="mod">
          <ac:chgData name="Tamires Schloegel Kistner" userId="a2557402559c7521" providerId="LiveId" clId="{059494FD-CAA9-4BC6-AC98-D44914850053}" dt="2024-11-21T01:01:25.920" v="751" actId="14100"/>
          <ac:spMkLst>
            <pc:docMk/>
            <pc:sldMk cId="4122689918" sldId="284"/>
            <ac:spMk id="12" creationId="{615A8B13-8BF2-F41C-E672-FA626F6B5624}"/>
          </ac:spMkLst>
        </pc:spChg>
        <pc:spChg chg="del">
          <ac:chgData name="Tamires Schloegel Kistner" userId="a2557402559c7521" providerId="LiveId" clId="{059494FD-CAA9-4BC6-AC98-D44914850053}" dt="2024-11-21T01:01:12.541" v="746" actId="478"/>
          <ac:spMkLst>
            <pc:docMk/>
            <pc:sldMk cId="4122689918" sldId="284"/>
            <ac:spMk id="13" creationId="{389C2E05-7391-F7A4-3E76-0BA600DAC3A3}"/>
          </ac:spMkLst>
        </pc:spChg>
        <pc:spChg chg="del">
          <ac:chgData name="Tamires Schloegel Kistner" userId="a2557402559c7521" providerId="LiveId" clId="{059494FD-CAA9-4BC6-AC98-D44914850053}" dt="2024-11-21T01:01:13.693" v="747" actId="478"/>
          <ac:spMkLst>
            <pc:docMk/>
            <pc:sldMk cId="4122689918" sldId="284"/>
            <ac:spMk id="14" creationId="{9F9CCB07-D5E7-12A8-646A-3EDF82F79D91}"/>
          </ac:spMkLst>
        </pc:spChg>
        <pc:picChg chg="add mod">
          <ac:chgData name="Tamires Schloegel Kistner" userId="a2557402559c7521" providerId="LiveId" clId="{059494FD-CAA9-4BC6-AC98-D44914850053}" dt="2024-11-21T01:01:31.395" v="752"/>
          <ac:picMkLst>
            <pc:docMk/>
            <pc:sldMk cId="4122689918" sldId="284"/>
            <ac:picMk id="2" creationId="{A2DA95CB-FDE0-8813-FD85-5DD5F5E4452A}"/>
          </ac:picMkLst>
        </pc:picChg>
        <pc:picChg chg="del">
          <ac:chgData name="Tamires Schloegel Kistner" userId="a2557402559c7521" providerId="LiveId" clId="{059494FD-CAA9-4BC6-AC98-D44914850053}" dt="2024-11-21T01:01:10.070" v="745" actId="478"/>
          <ac:picMkLst>
            <pc:docMk/>
            <pc:sldMk cId="4122689918" sldId="284"/>
            <ac:picMk id="9" creationId="{D07C164C-32A4-6038-DECE-DEB3F38498B0}"/>
          </ac:picMkLst>
        </pc:picChg>
        <pc:picChg chg="del">
          <ac:chgData name="Tamires Schloegel Kistner" userId="a2557402559c7521" providerId="LiveId" clId="{059494FD-CAA9-4BC6-AC98-D44914850053}" dt="2024-11-21T01:01:10.070" v="745" actId="478"/>
          <ac:picMkLst>
            <pc:docMk/>
            <pc:sldMk cId="4122689918" sldId="284"/>
            <ac:picMk id="11" creationId="{AFBECEA0-F21F-E421-7871-D680849D9CA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5682-7E2B-46D1-A474-7B9E6EEB58CE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F1F1ED4-509C-4CBC-AEE8-96E5C8924DCC}">
      <dgm:prSet phldrT="[Texto]"/>
      <dgm:spPr/>
      <dgm:t>
        <a:bodyPr/>
        <a:lstStyle/>
        <a:p>
          <a:pPr>
            <a:buNone/>
          </a:pPr>
          <a:r>
            <a:rPr lang="pt-BR" dirty="0" err="1"/>
            <a:t>Pré</a:t>
          </a:r>
          <a:r>
            <a:rPr lang="pt-BR" dirty="0"/>
            <a:t> processadores</a:t>
          </a:r>
        </a:p>
      </dgm:t>
    </dgm:pt>
    <dgm:pt modelId="{CAACB1A1-7BE4-4ECC-AFEE-2DAFA779F8F0}" type="parTrans" cxnId="{2891DEA3-5DCA-43DA-A05D-596F96409C26}">
      <dgm:prSet/>
      <dgm:spPr/>
      <dgm:t>
        <a:bodyPr/>
        <a:lstStyle/>
        <a:p>
          <a:endParaRPr lang="pt-BR"/>
        </a:p>
      </dgm:t>
    </dgm:pt>
    <dgm:pt modelId="{39D32044-C8E1-47FB-A30C-70C827413D3E}" type="sibTrans" cxnId="{2891DEA3-5DCA-43DA-A05D-596F96409C26}">
      <dgm:prSet/>
      <dgm:spPr/>
      <dgm:t>
        <a:bodyPr/>
        <a:lstStyle/>
        <a:p>
          <a:endParaRPr lang="pt-BR"/>
        </a:p>
      </dgm:t>
    </dgm:pt>
    <dgm:pt modelId="{FCDA5665-26DA-4350-A208-07B3977990FE}">
      <dgm:prSet phldrT="[Texto]"/>
      <dgm:spPr/>
      <dgm:t>
        <a:bodyPr/>
        <a:lstStyle/>
        <a:p>
          <a:r>
            <a:rPr lang="pt-BR" dirty="0"/>
            <a:t>SASS</a:t>
          </a:r>
        </a:p>
      </dgm:t>
    </dgm:pt>
    <dgm:pt modelId="{0E1C01E2-5B2A-4949-9A97-282BDAD02E4A}" type="parTrans" cxnId="{65EC53BF-4962-45C4-BB66-4FD3006FA9F8}">
      <dgm:prSet/>
      <dgm:spPr/>
      <dgm:t>
        <a:bodyPr/>
        <a:lstStyle/>
        <a:p>
          <a:endParaRPr lang="pt-BR"/>
        </a:p>
      </dgm:t>
    </dgm:pt>
    <dgm:pt modelId="{508D63AE-28CC-4C04-8E78-2B23912A0968}" type="sibTrans" cxnId="{65EC53BF-4962-45C4-BB66-4FD3006FA9F8}">
      <dgm:prSet/>
      <dgm:spPr/>
      <dgm:t>
        <a:bodyPr/>
        <a:lstStyle/>
        <a:p>
          <a:endParaRPr lang="pt-BR"/>
        </a:p>
      </dgm:t>
    </dgm:pt>
    <dgm:pt modelId="{C224AC73-09B2-49EF-A4EE-52BF09A5C718}">
      <dgm:prSet phldrT="[Texto]"/>
      <dgm:spPr/>
      <dgm:t>
        <a:bodyPr/>
        <a:lstStyle/>
        <a:p>
          <a:r>
            <a:rPr lang="pt-BR" dirty="0"/>
            <a:t>Aninhamento</a:t>
          </a:r>
        </a:p>
      </dgm:t>
    </dgm:pt>
    <dgm:pt modelId="{48CBA399-0A31-459A-B7A0-F26B7F8CC46D}" type="parTrans" cxnId="{A74ABC79-A1DD-4E88-8162-03F4444FC700}">
      <dgm:prSet/>
      <dgm:spPr/>
      <dgm:t>
        <a:bodyPr/>
        <a:lstStyle/>
        <a:p>
          <a:endParaRPr lang="pt-BR"/>
        </a:p>
      </dgm:t>
    </dgm:pt>
    <dgm:pt modelId="{FB9065A4-1878-4B40-ABC9-4F353E413946}" type="sibTrans" cxnId="{A74ABC79-A1DD-4E88-8162-03F4444FC700}">
      <dgm:prSet/>
      <dgm:spPr/>
      <dgm:t>
        <a:bodyPr/>
        <a:lstStyle/>
        <a:p>
          <a:endParaRPr lang="pt-BR"/>
        </a:p>
      </dgm:t>
    </dgm:pt>
    <dgm:pt modelId="{8BC5590F-608B-4DCA-8BF8-8E3ECC2B29FE}">
      <dgm:prSet phldrT="[Texto]"/>
      <dgm:spPr/>
      <dgm:t>
        <a:bodyPr/>
        <a:lstStyle/>
        <a:p>
          <a:r>
            <a:rPr lang="pt-BR" dirty="0"/>
            <a:t>Herança</a:t>
          </a:r>
        </a:p>
      </dgm:t>
    </dgm:pt>
    <dgm:pt modelId="{F74C2EB5-11B6-409D-9FEF-9AEFF2CDFADD}" type="parTrans" cxnId="{F9AB3EEB-6F6F-417E-B160-7C2C6A8CD755}">
      <dgm:prSet/>
      <dgm:spPr/>
      <dgm:t>
        <a:bodyPr/>
        <a:lstStyle/>
        <a:p>
          <a:endParaRPr lang="pt-BR"/>
        </a:p>
      </dgm:t>
    </dgm:pt>
    <dgm:pt modelId="{71D4D925-BDE1-47FC-9A5A-A972094F7B8E}" type="sibTrans" cxnId="{F9AB3EEB-6F6F-417E-B160-7C2C6A8CD755}">
      <dgm:prSet/>
      <dgm:spPr/>
      <dgm:t>
        <a:bodyPr/>
        <a:lstStyle/>
        <a:p>
          <a:endParaRPr lang="pt-BR"/>
        </a:p>
      </dgm:t>
    </dgm:pt>
    <dgm:pt modelId="{0B868BEC-EFAD-4A32-8235-A09BC48F167C}">
      <dgm:prSet phldrT="[Texto]"/>
      <dgm:spPr/>
      <dgm:t>
        <a:bodyPr/>
        <a:lstStyle/>
        <a:p>
          <a:pPr>
            <a:buNone/>
          </a:pPr>
          <a:r>
            <a:rPr lang="pt-BR" dirty="0"/>
            <a:t>Operações matemáticas </a:t>
          </a:r>
        </a:p>
      </dgm:t>
    </dgm:pt>
    <dgm:pt modelId="{E2D41C55-DDB3-4652-9099-2D28E10C549E}" type="parTrans" cxnId="{DA517CC1-AD86-484A-9A53-84505FB5369F}">
      <dgm:prSet/>
      <dgm:spPr/>
      <dgm:t>
        <a:bodyPr/>
        <a:lstStyle/>
        <a:p>
          <a:endParaRPr lang="pt-BR"/>
        </a:p>
      </dgm:t>
    </dgm:pt>
    <dgm:pt modelId="{10DCB8D9-ABD5-4944-AA63-70BC53FDB796}" type="sibTrans" cxnId="{DA517CC1-AD86-484A-9A53-84505FB5369F}">
      <dgm:prSet/>
      <dgm:spPr/>
      <dgm:t>
        <a:bodyPr/>
        <a:lstStyle/>
        <a:p>
          <a:endParaRPr lang="pt-BR"/>
        </a:p>
      </dgm:t>
    </dgm:pt>
    <dgm:pt modelId="{3D1EEE36-31A7-4858-9EBE-531E12AB8366}">
      <dgm:prSet phldrT="[Texto]"/>
      <dgm:spPr/>
      <dgm:t>
        <a:bodyPr/>
        <a:lstStyle/>
        <a:p>
          <a:r>
            <a:rPr lang="pt-BR" dirty="0"/>
            <a:t>Loops</a:t>
          </a:r>
        </a:p>
      </dgm:t>
    </dgm:pt>
    <dgm:pt modelId="{68C9B747-D217-4E8F-A311-B187EE4B5D07}" type="parTrans" cxnId="{3B5E7C4E-FDB3-4C11-837F-DC75788C4EF6}">
      <dgm:prSet/>
      <dgm:spPr/>
      <dgm:t>
        <a:bodyPr/>
        <a:lstStyle/>
        <a:p>
          <a:endParaRPr lang="pt-BR"/>
        </a:p>
      </dgm:t>
    </dgm:pt>
    <dgm:pt modelId="{472EC883-FE4A-4C77-B86A-B55DE1885428}" type="sibTrans" cxnId="{3B5E7C4E-FDB3-4C11-837F-DC75788C4EF6}">
      <dgm:prSet/>
      <dgm:spPr/>
      <dgm:t>
        <a:bodyPr/>
        <a:lstStyle/>
        <a:p>
          <a:endParaRPr lang="pt-BR"/>
        </a:p>
      </dgm:t>
    </dgm:pt>
    <dgm:pt modelId="{567A0ADD-42A7-42D2-A455-4C32A88DDF3F}">
      <dgm:prSet phldrT="[Texto]"/>
      <dgm:spPr/>
      <dgm:t>
        <a:bodyPr/>
        <a:lstStyle/>
        <a:p>
          <a:r>
            <a:rPr lang="pt-BR"/>
            <a:t>Mixins</a:t>
          </a:r>
          <a:endParaRPr lang="pt-BR" dirty="0"/>
        </a:p>
      </dgm:t>
    </dgm:pt>
    <dgm:pt modelId="{CDD0D01A-23CD-4423-9B69-3CF117787A10}" type="parTrans" cxnId="{940DBE1E-447B-4854-8F14-F1D455479D81}">
      <dgm:prSet/>
      <dgm:spPr/>
      <dgm:t>
        <a:bodyPr/>
        <a:lstStyle/>
        <a:p>
          <a:endParaRPr lang="pt-BR"/>
        </a:p>
      </dgm:t>
    </dgm:pt>
    <dgm:pt modelId="{8F644658-8A62-49E0-A3E5-1F9DEC0FC572}" type="sibTrans" cxnId="{940DBE1E-447B-4854-8F14-F1D455479D81}">
      <dgm:prSet/>
      <dgm:spPr/>
      <dgm:t>
        <a:bodyPr/>
        <a:lstStyle/>
        <a:p>
          <a:endParaRPr lang="pt-BR"/>
        </a:p>
      </dgm:t>
    </dgm:pt>
    <dgm:pt modelId="{634F90AB-62B6-40FF-A12E-148212113FD0}" type="pres">
      <dgm:prSet presAssocID="{13285682-7E2B-46D1-A474-7B9E6EEB58CE}" presName="diagram" presStyleCnt="0">
        <dgm:presLayoutVars>
          <dgm:dir/>
          <dgm:resizeHandles val="exact"/>
        </dgm:presLayoutVars>
      </dgm:prSet>
      <dgm:spPr/>
    </dgm:pt>
    <dgm:pt modelId="{5D525D48-6D57-4FFC-9D4B-9D9ACB1E45D2}" type="pres">
      <dgm:prSet presAssocID="{0F1F1ED4-509C-4CBC-AEE8-96E5C8924DCC}" presName="node" presStyleLbl="node1" presStyleIdx="0" presStyleCnt="7">
        <dgm:presLayoutVars>
          <dgm:bulletEnabled val="1"/>
        </dgm:presLayoutVars>
      </dgm:prSet>
      <dgm:spPr/>
    </dgm:pt>
    <dgm:pt modelId="{3FBAF726-D94C-47FD-A7FE-F9B35DB18162}" type="pres">
      <dgm:prSet presAssocID="{39D32044-C8E1-47FB-A30C-70C827413D3E}" presName="sibTrans" presStyleCnt="0"/>
      <dgm:spPr/>
    </dgm:pt>
    <dgm:pt modelId="{1D6ABCC6-29B0-4CA2-9267-93FDAD6C8025}" type="pres">
      <dgm:prSet presAssocID="{FCDA5665-26DA-4350-A208-07B3977990FE}" presName="node" presStyleLbl="node1" presStyleIdx="1" presStyleCnt="7">
        <dgm:presLayoutVars>
          <dgm:bulletEnabled val="1"/>
        </dgm:presLayoutVars>
      </dgm:prSet>
      <dgm:spPr/>
    </dgm:pt>
    <dgm:pt modelId="{A52A4880-D4F4-48F7-8ED1-B760D19F53E7}" type="pres">
      <dgm:prSet presAssocID="{508D63AE-28CC-4C04-8E78-2B23912A0968}" presName="sibTrans" presStyleCnt="0"/>
      <dgm:spPr/>
    </dgm:pt>
    <dgm:pt modelId="{650B097B-66DD-4ADC-B272-12E326CB8C07}" type="pres">
      <dgm:prSet presAssocID="{C224AC73-09B2-49EF-A4EE-52BF09A5C718}" presName="node" presStyleLbl="node1" presStyleIdx="2" presStyleCnt="7">
        <dgm:presLayoutVars>
          <dgm:bulletEnabled val="1"/>
        </dgm:presLayoutVars>
      </dgm:prSet>
      <dgm:spPr/>
    </dgm:pt>
    <dgm:pt modelId="{6506FEB0-DF5D-4604-B9E4-2C0197E52F34}" type="pres">
      <dgm:prSet presAssocID="{FB9065A4-1878-4B40-ABC9-4F353E413946}" presName="sibTrans" presStyleCnt="0"/>
      <dgm:spPr/>
    </dgm:pt>
    <dgm:pt modelId="{DAEF1E01-423B-42F0-BF3F-259703494265}" type="pres">
      <dgm:prSet presAssocID="{8BC5590F-608B-4DCA-8BF8-8E3ECC2B29FE}" presName="node" presStyleLbl="node1" presStyleIdx="3" presStyleCnt="7">
        <dgm:presLayoutVars>
          <dgm:bulletEnabled val="1"/>
        </dgm:presLayoutVars>
      </dgm:prSet>
      <dgm:spPr/>
    </dgm:pt>
    <dgm:pt modelId="{2B049F61-37D0-44EE-90CD-53B98B2A0A90}" type="pres">
      <dgm:prSet presAssocID="{71D4D925-BDE1-47FC-9A5A-A972094F7B8E}" presName="sibTrans" presStyleCnt="0"/>
      <dgm:spPr/>
    </dgm:pt>
    <dgm:pt modelId="{7DB3855F-F7D6-464D-8AD8-BEEAA717CDE7}" type="pres">
      <dgm:prSet presAssocID="{0B868BEC-EFAD-4A32-8235-A09BC48F167C}" presName="node" presStyleLbl="node1" presStyleIdx="4" presStyleCnt="7">
        <dgm:presLayoutVars>
          <dgm:bulletEnabled val="1"/>
        </dgm:presLayoutVars>
      </dgm:prSet>
      <dgm:spPr/>
    </dgm:pt>
    <dgm:pt modelId="{C4EF612A-1892-4863-AB43-29B438B6A3E0}" type="pres">
      <dgm:prSet presAssocID="{10DCB8D9-ABD5-4944-AA63-70BC53FDB796}" presName="sibTrans" presStyleCnt="0"/>
      <dgm:spPr/>
    </dgm:pt>
    <dgm:pt modelId="{C96076DB-0D94-4CC0-990F-60DE1238F233}" type="pres">
      <dgm:prSet presAssocID="{3D1EEE36-31A7-4858-9EBE-531E12AB8366}" presName="node" presStyleLbl="node1" presStyleIdx="5" presStyleCnt="7">
        <dgm:presLayoutVars>
          <dgm:bulletEnabled val="1"/>
        </dgm:presLayoutVars>
      </dgm:prSet>
      <dgm:spPr/>
    </dgm:pt>
    <dgm:pt modelId="{CB89D1B7-4C3F-44E9-A627-3041D65EDFC8}" type="pres">
      <dgm:prSet presAssocID="{472EC883-FE4A-4C77-B86A-B55DE1885428}" presName="sibTrans" presStyleCnt="0"/>
      <dgm:spPr/>
    </dgm:pt>
    <dgm:pt modelId="{626C7868-972A-468B-96D5-4EF567894CB2}" type="pres">
      <dgm:prSet presAssocID="{567A0ADD-42A7-42D2-A455-4C32A88DDF3F}" presName="node" presStyleLbl="node1" presStyleIdx="6" presStyleCnt="7">
        <dgm:presLayoutVars>
          <dgm:bulletEnabled val="1"/>
        </dgm:presLayoutVars>
      </dgm:prSet>
      <dgm:spPr/>
    </dgm:pt>
  </dgm:ptLst>
  <dgm:cxnLst>
    <dgm:cxn modelId="{FAE2E600-B76E-428A-B313-254F524A9B45}" type="presOf" srcId="{13285682-7E2B-46D1-A474-7B9E6EEB58CE}" destId="{634F90AB-62B6-40FF-A12E-148212113FD0}" srcOrd="0" destOrd="0" presId="urn:microsoft.com/office/officeart/2005/8/layout/default"/>
    <dgm:cxn modelId="{A59C750B-BC02-4983-8EC1-6F00ED8B8909}" type="presOf" srcId="{0F1F1ED4-509C-4CBC-AEE8-96E5C8924DCC}" destId="{5D525D48-6D57-4FFC-9D4B-9D9ACB1E45D2}" srcOrd="0" destOrd="0" presId="urn:microsoft.com/office/officeart/2005/8/layout/default"/>
    <dgm:cxn modelId="{940DBE1E-447B-4854-8F14-F1D455479D81}" srcId="{13285682-7E2B-46D1-A474-7B9E6EEB58CE}" destId="{567A0ADD-42A7-42D2-A455-4C32A88DDF3F}" srcOrd="6" destOrd="0" parTransId="{CDD0D01A-23CD-4423-9B69-3CF117787A10}" sibTransId="{8F644658-8A62-49E0-A3E5-1F9DEC0FC572}"/>
    <dgm:cxn modelId="{A0B39D33-852A-4D43-9A00-7B60E3669295}" type="presOf" srcId="{C224AC73-09B2-49EF-A4EE-52BF09A5C718}" destId="{650B097B-66DD-4ADC-B272-12E326CB8C07}" srcOrd="0" destOrd="0" presId="urn:microsoft.com/office/officeart/2005/8/layout/default"/>
    <dgm:cxn modelId="{E1C84166-0D7E-46D5-8450-D79B50B79C63}" type="presOf" srcId="{FCDA5665-26DA-4350-A208-07B3977990FE}" destId="{1D6ABCC6-29B0-4CA2-9267-93FDAD6C8025}" srcOrd="0" destOrd="0" presId="urn:microsoft.com/office/officeart/2005/8/layout/default"/>
    <dgm:cxn modelId="{3B5E7C4E-FDB3-4C11-837F-DC75788C4EF6}" srcId="{13285682-7E2B-46D1-A474-7B9E6EEB58CE}" destId="{3D1EEE36-31A7-4858-9EBE-531E12AB8366}" srcOrd="5" destOrd="0" parTransId="{68C9B747-D217-4E8F-A311-B187EE4B5D07}" sibTransId="{472EC883-FE4A-4C77-B86A-B55DE1885428}"/>
    <dgm:cxn modelId="{A74ABC79-A1DD-4E88-8162-03F4444FC700}" srcId="{13285682-7E2B-46D1-A474-7B9E6EEB58CE}" destId="{C224AC73-09B2-49EF-A4EE-52BF09A5C718}" srcOrd="2" destOrd="0" parTransId="{48CBA399-0A31-459A-B7A0-F26B7F8CC46D}" sibTransId="{FB9065A4-1878-4B40-ABC9-4F353E413946}"/>
    <dgm:cxn modelId="{2891DEA3-5DCA-43DA-A05D-596F96409C26}" srcId="{13285682-7E2B-46D1-A474-7B9E6EEB58CE}" destId="{0F1F1ED4-509C-4CBC-AEE8-96E5C8924DCC}" srcOrd="0" destOrd="0" parTransId="{CAACB1A1-7BE4-4ECC-AFEE-2DAFA779F8F0}" sibTransId="{39D32044-C8E1-47FB-A30C-70C827413D3E}"/>
    <dgm:cxn modelId="{BAF56BBA-B9F6-4F66-AA2C-63899A17E46A}" type="presOf" srcId="{3D1EEE36-31A7-4858-9EBE-531E12AB8366}" destId="{C96076DB-0D94-4CC0-990F-60DE1238F233}" srcOrd="0" destOrd="0" presId="urn:microsoft.com/office/officeart/2005/8/layout/default"/>
    <dgm:cxn modelId="{65EC53BF-4962-45C4-BB66-4FD3006FA9F8}" srcId="{13285682-7E2B-46D1-A474-7B9E6EEB58CE}" destId="{FCDA5665-26DA-4350-A208-07B3977990FE}" srcOrd="1" destOrd="0" parTransId="{0E1C01E2-5B2A-4949-9A97-282BDAD02E4A}" sibTransId="{508D63AE-28CC-4C04-8E78-2B23912A0968}"/>
    <dgm:cxn modelId="{DA517CC1-AD86-484A-9A53-84505FB5369F}" srcId="{13285682-7E2B-46D1-A474-7B9E6EEB58CE}" destId="{0B868BEC-EFAD-4A32-8235-A09BC48F167C}" srcOrd="4" destOrd="0" parTransId="{E2D41C55-DDB3-4652-9099-2D28E10C549E}" sibTransId="{10DCB8D9-ABD5-4944-AA63-70BC53FDB796}"/>
    <dgm:cxn modelId="{48505CD9-2A15-40DE-8714-E9C703578E79}" type="presOf" srcId="{0B868BEC-EFAD-4A32-8235-A09BC48F167C}" destId="{7DB3855F-F7D6-464D-8AD8-BEEAA717CDE7}" srcOrd="0" destOrd="0" presId="urn:microsoft.com/office/officeart/2005/8/layout/default"/>
    <dgm:cxn modelId="{CE4D5EE2-CCF7-4A9E-82E6-F3760F01F3A2}" type="presOf" srcId="{8BC5590F-608B-4DCA-8BF8-8E3ECC2B29FE}" destId="{DAEF1E01-423B-42F0-BF3F-259703494265}" srcOrd="0" destOrd="0" presId="urn:microsoft.com/office/officeart/2005/8/layout/default"/>
    <dgm:cxn modelId="{5A0645E8-0D1C-4B5A-B766-FDB1279A9F7B}" type="presOf" srcId="{567A0ADD-42A7-42D2-A455-4C32A88DDF3F}" destId="{626C7868-972A-468B-96D5-4EF567894CB2}" srcOrd="0" destOrd="0" presId="urn:microsoft.com/office/officeart/2005/8/layout/default"/>
    <dgm:cxn modelId="{F9AB3EEB-6F6F-417E-B160-7C2C6A8CD755}" srcId="{13285682-7E2B-46D1-A474-7B9E6EEB58CE}" destId="{8BC5590F-608B-4DCA-8BF8-8E3ECC2B29FE}" srcOrd="3" destOrd="0" parTransId="{F74C2EB5-11B6-409D-9FEF-9AEFF2CDFADD}" sibTransId="{71D4D925-BDE1-47FC-9A5A-A972094F7B8E}"/>
    <dgm:cxn modelId="{00149AE1-2709-4B2C-9DD4-6D5BF44D12B8}" type="presParOf" srcId="{634F90AB-62B6-40FF-A12E-148212113FD0}" destId="{5D525D48-6D57-4FFC-9D4B-9D9ACB1E45D2}" srcOrd="0" destOrd="0" presId="urn:microsoft.com/office/officeart/2005/8/layout/default"/>
    <dgm:cxn modelId="{1DE3707C-53DD-4A7A-9227-A800425F430C}" type="presParOf" srcId="{634F90AB-62B6-40FF-A12E-148212113FD0}" destId="{3FBAF726-D94C-47FD-A7FE-F9B35DB18162}" srcOrd="1" destOrd="0" presId="urn:microsoft.com/office/officeart/2005/8/layout/default"/>
    <dgm:cxn modelId="{8A766DD2-6EBC-42CE-90D4-D68BC9398AB4}" type="presParOf" srcId="{634F90AB-62B6-40FF-A12E-148212113FD0}" destId="{1D6ABCC6-29B0-4CA2-9267-93FDAD6C8025}" srcOrd="2" destOrd="0" presId="urn:microsoft.com/office/officeart/2005/8/layout/default"/>
    <dgm:cxn modelId="{2C898839-24B6-48D9-9A35-2E76ACA52531}" type="presParOf" srcId="{634F90AB-62B6-40FF-A12E-148212113FD0}" destId="{A52A4880-D4F4-48F7-8ED1-B760D19F53E7}" srcOrd="3" destOrd="0" presId="urn:microsoft.com/office/officeart/2005/8/layout/default"/>
    <dgm:cxn modelId="{ED974757-C1F9-43A8-BCFB-C3912F3FD928}" type="presParOf" srcId="{634F90AB-62B6-40FF-A12E-148212113FD0}" destId="{650B097B-66DD-4ADC-B272-12E326CB8C07}" srcOrd="4" destOrd="0" presId="urn:microsoft.com/office/officeart/2005/8/layout/default"/>
    <dgm:cxn modelId="{CF5FCD37-2EFB-4632-AF1A-BDABEDC03CC2}" type="presParOf" srcId="{634F90AB-62B6-40FF-A12E-148212113FD0}" destId="{6506FEB0-DF5D-4604-B9E4-2C0197E52F34}" srcOrd="5" destOrd="0" presId="urn:microsoft.com/office/officeart/2005/8/layout/default"/>
    <dgm:cxn modelId="{0B1DAAA1-A66B-48D6-B2FF-CD412B7298B7}" type="presParOf" srcId="{634F90AB-62B6-40FF-A12E-148212113FD0}" destId="{DAEF1E01-423B-42F0-BF3F-259703494265}" srcOrd="6" destOrd="0" presId="urn:microsoft.com/office/officeart/2005/8/layout/default"/>
    <dgm:cxn modelId="{D900A0FA-36B9-45EC-95EE-E4414F592A50}" type="presParOf" srcId="{634F90AB-62B6-40FF-A12E-148212113FD0}" destId="{2B049F61-37D0-44EE-90CD-53B98B2A0A90}" srcOrd="7" destOrd="0" presId="urn:microsoft.com/office/officeart/2005/8/layout/default"/>
    <dgm:cxn modelId="{B61C7433-AC16-47D9-BF0B-9BF04A3C059B}" type="presParOf" srcId="{634F90AB-62B6-40FF-A12E-148212113FD0}" destId="{7DB3855F-F7D6-464D-8AD8-BEEAA717CDE7}" srcOrd="8" destOrd="0" presId="urn:microsoft.com/office/officeart/2005/8/layout/default"/>
    <dgm:cxn modelId="{A61D78E6-D854-43DF-BAB6-700FA9003346}" type="presParOf" srcId="{634F90AB-62B6-40FF-A12E-148212113FD0}" destId="{C4EF612A-1892-4863-AB43-29B438B6A3E0}" srcOrd="9" destOrd="0" presId="urn:microsoft.com/office/officeart/2005/8/layout/default"/>
    <dgm:cxn modelId="{C1236D46-4B7A-4845-B0FC-E8ED98FC4A83}" type="presParOf" srcId="{634F90AB-62B6-40FF-A12E-148212113FD0}" destId="{C96076DB-0D94-4CC0-990F-60DE1238F233}" srcOrd="10" destOrd="0" presId="urn:microsoft.com/office/officeart/2005/8/layout/default"/>
    <dgm:cxn modelId="{246C5DE9-EE88-4316-87D2-6F72C1ADCEC8}" type="presParOf" srcId="{634F90AB-62B6-40FF-A12E-148212113FD0}" destId="{CB89D1B7-4C3F-44E9-A627-3041D65EDFC8}" srcOrd="11" destOrd="0" presId="urn:microsoft.com/office/officeart/2005/8/layout/default"/>
    <dgm:cxn modelId="{1508F7C5-1C89-41B4-ABA2-1F8E1AA4B094}" type="presParOf" srcId="{634F90AB-62B6-40FF-A12E-148212113FD0}" destId="{626C7868-972A-468B-96D5-4EF567894CB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25D48-6D57-4FFC-9D4B-9D9ACB1E45D2}">
      <dsp:nvSpPr>
        <dsp:cNvPr id="0" name=""/>
        <dsp:cNvSpPr/>
      </dsp:nvSpPr>
      <dsp:spPr>
        <a:xfrm>
          <a:off x="3195" y="791612"/>
          <a:ext cx="2534718" cy="15208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Pré</a:t>
          </a:r>
          <a:r>
            <a:rPr lang="pt-BR" sz="2800" kern="1200" dirty="0"/>
            <a:t> processadores</a:t>
          </a:r>
        </a:p>
      </dsp:txBody>
      <dsp:txXfrm>
        <a:off x="3195" y="791612"/>
        <a:ext cx="2534718" cy="1520831"/>
      </dsp:txXfrm>
    </dsp:sp>
    <dsp:sp modelId="{1D6ABCC6-29B0-4CA2-9267-93FDAD6C8025}">
      <dsp:nvSpPr>
        <dsp:cNvPr id="0" name=""/>
        <dsp:cNvSpPr/>
      </dsp:nvSpPr>
      <dsp:spPr>
        <a:xfrm>
          <a:off x="2791385" y="791612"/>
          <a:ext cx="2534718" cy="15208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SASS</a:t>
          </a:r>
        </a:p>
      </dsp:txBody>
      <dsp:txXfrm>
        <a:off x="2791385" y="791612"/>
        <a:ext cx="2534718" cy="1520831"/>
      </dsp:txXfrm>
    </dsp:sp>
    <dsp:sp modelId="{650B097B-66DD-4ADC-B272-12E326CB8C07}">
      <dsp:nvSpPr>
        <dsp:cNvPr id="0" name=""/>
        <dsp:cNvSpPr/>
      </dsp:nvSpPr>
      <dsp:spPr>
        <a:xfrm>
          <a:off x="5579575" y="791612"/>
          <a:ext cx="2534718" cy="15208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Aninhamento</a:t>
          </a:r>
        </a:p>
      </dsp:txBody>
      <dsp:txXfrm>
        <a:off x="5579575" y="791612"/>
        <a:ext cx="2534718" cy="1520831"/>
      </dsp:txXfrm>
    </dsp:sp>
    <dsp:sp modelId="{DAEF1E01-423B-42F0-BF3F-259703494265}">
      <dsp:nvSpPr>
        <dsp:cNvPr id="0" name=""/>
        <dsp:cNvSpPr/>
      </dsp:nvSpPr>
      <dsp:spPr>
        <a:xfrm>
          <a:off x="8367766" y="791612"/>
          <a:ext cx="2534718" cy="15208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Herança</a:t>
          </a:r>
        </a:p>
      </dsp:txBody>
      <dsp:txXfrm>
        <a:off x="8367766" y="791612"/>
        <a:ext cx="2534718" cy="1520831"/>
      </dsp:txXfrm>
    </dsp:sp>
    <dsp:sp modelId="{7DB3855F-F7D6-464D-8AD8-BEEAA717CDE7}">
      <dsp:nvSpPr>
        <dsp:cNvPr id="0" name=""/>
        <dsp:cNvSpPr/>
      </dsp:nvSpPr>
      <dsp:spPr>
        <a:xfrm>
          <a:off x="1397290" y="2565915"/>
          <a:ext cx="2534718" cy="15208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Operações matemáticas </a:t>
          </a:r>
        </a:p>
      </dsp:txBody>
      <dsp:txXfrm>
        <a:off x="1397290" y="2565915"/>
        <a:ext cx="2534718" cy="1520831"/>
      </dsp:txXfrm>
    </dsp:sp>
    <dsp:sp modelId="{C96076DB-0D94-4CC0-990F-60DE1238F233}">
      <dsp:nvSpPr>
        <dsp:cNvPr id="0" name=""/>
        <dsp:cNvSpPr/>
      </dsp:nvSpPr>
      <dsp:spPr>
        <a:xfrm>
          <a:off x="4185480" y="2565915"/>
          <a:ext cx="2534718" cy="15208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Loops</a:t>
          </a:r>
        </a:p>
      </dsp:txBody>
      <dsp:txXfrm>
        <a:off x="4185480" y="2565915"/>
        <a:ext cx="2534718" cy="1520831"/>
      </dsp:txXfrm>
    </dsp:sp>
    <dsp:sp modelId="{626C7868-972A-468B-96D5-4EF567894CB2}">
      <dsp:nvSpPr>
        <dsp:cNvPr id="0" name=""/>
        <dsp:cNvSpPr/>
      </dsp:nvSpPr>
      <dsp:spPr>
        <a:xfrm>
          <a:off x="6973671" y="2565915"/>
          <a:ext cx="2534718" cy="15208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Mixins</a:t>
          </a:r>
          <a:endParaRPr lang="pt-BR" sz="2800" kern="1200" dirty="0"/>
        </a:p>
      </dsp:txBody>
      <dsp:txXfrm>
        <a:off x="6973671" y="2565915"/>
        <a:ext cx="2534718" cy="1520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3DD46-10B2-7321-1BD2-0F84D9E6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F5B944-B3F4-55F1-2AB0-52E82379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8063F-E374-AE54-A6F4-D4FAB20E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BB130-B609-FEBB-3208-1937DEEA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8A2688-8C09-EB48-1FF9-FA77069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0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63A05-90EF-7CFD-3116-982A736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0903B3-8782-EF67-8E21-92D067C15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DDA35-4A5F-3FB9-2F58-852F59DA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B7A5F-95B4-16FB-9D07-DC7D2FFC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ACC2C-194D-5B1F-52E5-9DF9C72E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57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8BB4A7-B978-AA4F-C093-B84165080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91E8FA-BABC-F997-9BE4-F4BEF7FE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55912-626C-00DF-DEDC-9661B40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EF3A38-C61A-38DA-D82D-3FCB0C1F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D8788-083F-D450-D7DE-3A261294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6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62CA0-1A43-8C8D-427F-553575BA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55253-7B7C-6E33-CEBC-C89C82F0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A1D83-F9E4-FEF2-B435-BD027E46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A2AA8-A17A-CE6E-731E-B18B1DD4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8D296-97AE-4601-A52A-0C625E41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6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A69FC-EBAB-3452-5EB4-CA70F37D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E3EC58-D45E-363A-BC6A-97305586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AA2C7-DA7B-9463-4C75-2DE4848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96904-B501-A4E6-03B1-290986BE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65A25-EEFB-99BF-B18F-922DCD17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EBACF-61BB-B776-F6F9-9EA005C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E8A96-E8CF-532C-D00B-55E996DE3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E19614-F9D5-C589-5273-E04C91B46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9A42B-67BF-44B3-B077-3503CB00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D3E192-DE6F-59DB-AE3B-A5B414C1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4AD76-D0F6-D5C7-3B21-E9FA33E7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79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DE0C-14AE-9FA3-B602-E603D80C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B95D5-0387-954B-112E-E9DAE291A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4396E5-91DB-52A5-E3B2-55C6F0CE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850531-15E9-F094-C2B1-55B4AB0E2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63B630-0AA6-52CF-2E44-0396E9B2B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3CC18F-49BB-692F-2168-5E840E18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8745AF-E20C-628C-FA16-715A2798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451C-3BF5-08AD-CC14-F9CB99CB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3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BEFD2-5C7C-BAAA-84CE-3BA18154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828011-B5E1-BAC7-AA5C-2800D382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602715-DD97-75CF-C281-0756E316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0B76DE-5103-52B9-4387-60D44CEA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74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6F1583-250F-9F1B-B7B5-09DF9E4F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305D3F-B509-8B2E-0750-79134404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8872DA-55C0-099B-796C-FAF25E46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48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01CC8-1D33-AC59-B09B-62D44462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A00AD-5237-DB94-B402-C2717E7D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7FF527-7BCF-B065-385C-0E915FD4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8F7BED-CFB2-9945-4317-AF2CB84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32650-8350-5B18-D51A-18015459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68AD89-F07F-E461-1433-4435E096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2F57-80B1-45AA-977A-837898AF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9EF87B-6BC4-2726-7156-0913AF393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995EC6-802B-F7E9-2372-4C2F0D8E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AAFB22-4F83-71A9-6917-F9D2BD05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119515-4E5B-48C2-30C1-8DC47C92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D71F9-52B6-DC03-F570-5A58440C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A0047A-5924-6A18-3F24-A48E943A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028B0-6611-36B6-2789-5A59D344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DEDD4-3E2B-316A-71E4-DC25F8A3E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25925-5D01-4434-BBD9-7B78F6EA515D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2D85C-0E37-97B1-ABC8-B78D5411B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6748E-B4E2-7944-7C32-CBA98F5F1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152CB-AB6B-5A4F-EF83-B4E8375C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04" y="640080"/>
            <a:ext cx="9058787" cy="3306457"/>
          </a:xfrm>
          <a:prstGeom prst="rect">
            <a:avLst/>
          </a:prstGeom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C552714D-0746-516F-8E04-8CD9710D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4851085"/>
            <a:ext cx="12202174" cy="2020500"/>
            <a:chOff x="0" y="-29768"/>
            <a:chExt cx="12202174" cy="1519356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CA41354-436C-9656-0817-56B6CF8CD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27863EEE-38BD-6BC9-BA81-2F33679D3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B0A65459-0869-1AF9-758A-0BF65F128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11CFA6-4C97-7187-4F87-6EAE2C722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630" y="5167418"/>
            <a:ext cx="8949690" cy="702264"/>
          </a:xfrm>
        </p:spPr>
        <p:txBody>
          <a:bodyPr anchor="b">
            <a:normAutofit/>
          </a:bodyPr>
          <a:lstStyle/>
          <a:p>
            <a:r>
              <a:rPr lang="pt-BR" sz="3600" b="1">
                <a:solidFill>
                  <a:srgbClr val="FFFFFF"/>
                </a:solidFill>
                <a:latin typeface="Agency FB" panose="020B0503020202020204" pitchFamily="34" charset="0"/>
              </a:rPr>
              <a:t>CSS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9A8B7-CC94-A236-E067-9CA12843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631" y="5874999"/>
            <a:ext cx="8949689" cy="504645"/>
          </a:xfrm>
        </p:spPr>
        <p:txBody>
          <a:bodyPr anchor="t">
            <a:normAutofit/>
          </a:bodyPr>
          <a:lstStyle/>
          <a:p>
            <a:r>
              <a:rPr lang="pt-BR" sz="1000" dirty="0">
                <a:solidFill>
                  <a:srgbClr val="FFFFFF"/>
                </a:solidFill>
              </a:rPr>
              <a:t>Instrutor: Tamires Schloegel Kistner</a:t>
            </a:r>
          </a:p>
          <a:p>
            <a:r>
              <a:rPr lang="pt-BR" sz="1000" b="1" dirty="0">
                <a:solidFill>
                  <a:srgbClr val="FFFFFF"/>
                </a:solidFill>
                <a:latin typeface="Agency FB" panose="020B0503020202020204" pitchFamily="34" charset="0"/>
              </a:rPr>
              <a:t>{DEV}</a:t>
            </a:r>
          </a:p>
        </p:txBody>
      </p:sp>
      <p:pic>
        <p:nvPicPr>
          <p:cNvPr id="1028" name="Picture 4" descr="Sass: Brand Guidelines">
            <a:extLst>
              <a:ext uri="{FF2B5EF4-FFF2-40B4-BE49-F238E27FC236}">
                <a16:creationId xmlns:a16="http://schemas.microsoft.com/office/drawing/2014/main" id="{F6DFF7AE-B0ED-22BC-F9BD-C9345BA9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4095" y="4988852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ss-logo - Mitäs.tässä.fi">
            <a:extLst>
              <a:ext uri="{FF2B5EF4-FFF2-40B4-BE49-F238E27FC236}">
                <a16:creationId xmlns:a16="http://schemas.microsoft.com/office/drawing/2014/main" id="{6DADBB84-8056-43C5-6719-7F7E62E9B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0" b="25462"/>
          <a:stretch/>
        </p:blipFill>
        <p:spPr bwMode="auto">
          <a:xfrm>
            <a:off x="10914095" y="4252018"/>
            <a:ext cx="1059395" cy="53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Variáveis SASS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20407"/>
            <a:ext cx="10640539" cy="35210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dirty="0"/>
              <a:t>No SASS, uma variável é um recurso que permite armazenar valores reutilizáveis, como cores, tamanhos, fontes e outros parâmetros de estilo. Elas ajudam a manter o código mais organizado e fácil de modificar, pois você define um valor uma vez e pode usá-lo em diversos lugares.</a:t>
            </a:r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Como declarar uma variável no SASS</a:t>
            </a:r>
          </a:p>
          <a:p>
            <a:pPr marL="0" indent="0">
              <a:buNone/>
            </a:pPr>
            <a:r>
              <a:rPr lang="pt-BR" sz="1100" dirty="0"/>
              <a:t>As variáveis no SASS são declaradas com o símbolo $, seguido do nome da variável e do valor que ela irá armazenar. </a:t>
            </a:r>
          </a:p>
          <a:p>
            <a:pPr marL="0" indent="0">
              <a:buNone/>
            </a:pPr>
            <a:r>
              <a:rPr lang="pt-BR" sz="1100" dirty="0"/>
              <a:t>Isso facilita a alteração de valores globalmente. Se você quiser mudar a cor primária ou o tamanho da fonte em </a:t>
            </a:r>
          </a:p>
          <a:p>
            <a:pPr marL="0" indent="0">
              <a:buNone/>
            </a:pPr>
            <a:r>
              <a:rPr lang="pt-BR" sz="1100" dirty="0"/>
              <a:t>todo o site, basta alterar o valor da variável em um único lugar.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Benefícios das variáveis no SASS</a:t>
            </a:r>
          </a:p>
          <a:p>
            <a:pPr marL="0" indent="0">
              <a:buNone/>
            </a:pPr>
            <a:r>
              <a:rPr lang="pt-BR" sz="1100" dirty="0"/>
              <a:t>Reutilização: Definir um valor uma vez e reutilizá-lo quantas vezes quiser.</a:t>
            </a:r>
          </a:p>
          <a:p>
            <a:pPr marL="0" indent="0">
              <a:buNone/>
            </a:pPr>
            <a:r>
              <a:rPr lang="pt-BR" sz="1100" dirty="0"/>
              <a:t>Facilidade de manutenção: Mudanças em um único lugar (o valor da variável) afetam todo o código, facilitando a </a:t>
            </a:r>
          </a:p>
          <a:p>
            <a:pPr marL="0" indent="0">
              <a:buNone/>
            </a:pPr>
            <a:r>
              <a:rPr lang="pt-BR" sz="1100" dirty="0"/>
              <a:t>manutenção.</a:t>
            </a:r>
          </a:p>
          <a:p>
            <a:pPr marL="0" indent="0">
              <a:buNone/>
            </a:pPr>
            <a:r>
              <a:rPr lang="pt-BR" sz="1100" dirty="0"/>
              <a:t>Organização: Ajuda a deixar o código mais organizado e legível, especialmente em projetos grandes.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4913E21-3B19-ED04-181E-4601D588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801" y="3049597"/>
            <a:ext cx="2074563" cy="21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8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C80F6B-3799-2A27-0355-7C463952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solidFill>
                  <a:schemeClr val="accent1"/>
                </a:solidFill>
              </a:rPr>
              <a:t>Criando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3"/>
                </a:solidFill>
              </a:rPr>
              <a:t>minha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5"/>
                </a:solidFill>
              </a:rPr>
              <a:t>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1113D-CBB4-7A0A-0A8A-AFFE8380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/>
              <a:t>Vamos praticar a utilização de variáveis.</a:t>
            </a:r>
          </a:p>
          <a:p>
            <a:pPr marL="0" indent="0">
              <a:buNone/>
            </a:pPr>
            <a:r>
              <a:rPr lang="pt-BR" sz="1800" dirty="0"/>
              <a:t>Crie uma página contendo 3 seções. Cada seção com 1 título, 1 texto. </a:t>
            </a:r>
          </a:p>
          <a:p>
            <a:pPr marL="0" indent="0">
              <a:buNone/>
            </a:pPr>
            <a:r>
              <a:rPr lang="pt-BR" sz="1800" dirty="0"/>
              <a:t>Na seção 1 utilize o h1, na 2 h2 e 3 h3.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uma variável de cor e aplique-a ao fundo de uma página HTML.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uma variável de cor e aplica-a a todos os títulos e parágrafos.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uma variável para definir o tamanho padrão, cor e borda para campos de um formulário (input </a:t>
            </a:r>
            <a:r>
              <a:rPr lang="pt-BR" sz="1800" dirty="0" err="1"/>
              <a:t>textarea</a:t>
            </a:r>
            <a:r>
              <a:rPr lang="pt-BR" sz="1800" dirty="0"/>
              <a:t> e </a:t>
            </a:r>
            <a:r>
              <a:rPr lang="pt-BR" sz="1800" dirty="0" err="1"/>
              <a:t>button</a:t>
            </a:r>
            <a:r>
              <a:rPr lang="pt-BR" sz="1800" dirty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pt-BR" sz="1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C34B72-66D6-622A-1355-47E7A62E93AD}"/>
              </a:ext>
            </a:extLst>
          </p:cNvPr>
          <p:cNvSpPr txBox="1"/>
          <p:nvPr/>
        </p:nvSpPr>
        <p:spPr>
          <a:xfrm>
            <a:off x="5987828" y="1869833"/>
            <a:ext cx="133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{Praticando}</a:t>
            </a:r>
          </a:p>
        </p:txBody>
      </p:sp>
    </p:spTree>
    <p:extLst>
      <p:ext uri="{BB962C8B-B14F-4D97-AF65-F5344CB8AC3E}">
        <p14:creationId xmlns:p14="http://schemas.microsoft.com/office/powerpoint/2010/main" val="35208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Aninhamento no SASS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3"/>
            <a:ext cx="9941319" cy="3652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100" dirty="0"/>
              <a:t>É possível organizar nosso código SASS com o esquema de filhos de forma a ficar mais fácil de visualizar.</a:t>
            </a:r>
          </a:p>
          <a:p>
            <a:pPr marL="0" indent="0">
              <a:buNone/>
            </a:pPr>
            <a:r>
              <a:rPr lang="pt-BR" sz="1100" dirty="0"/>
              <a:t>Escreva seletores dentro de seletores, economizando código.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Exercício:</a:t>
            </a:r>
          </a:p>
          <a:p>
            <a:pPr marL="0" indent="0">
              <a:buNone/>
            </a:pPr>
            <a:r>
              <a:rPr lang="pt-BR" sz="1100" dirty="0"/>
              <a:t>- No exercício anterior, utilizamos os campos de um formulário para aplicar estilos, vamos aplicar esses estilos apenas para os campos dentro do </a:t>
            </a:r>
            <a:r>
              <a:rPr lang="pt-BR" sz="1100" dirty="0" err="1"/>
              <a:t>form</a:t>
            </a:r>
            <a:endParaRPr lang="pt-BR" sz="1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830995-3327-42CB-CB6D-A6B81D5E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00" y="4128796"/>
            <a:ext cx="1897035" cy="12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6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Herança de Seletores no SASS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3"/>
            <a:ext cx="9941319" cy="3637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100" dirty="0"/>
              <a:t>Reutilize estilos de um seletor em outro.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Exercício:</a:t>
            </a:r>
          </a:p>
          <a:p>
            <a:pPr>
              <a:buFontTx/>
              <a:buChar char="-"/>
            </a:pPr>
            <a:r>
              <a:rPr lang="pt-BR" sz="1100" dirty="0"/>
              <a:t>Crie 3 botões reutilizando estilos básicos com herança.</a:t>
            </a:r>
          </a:p>
          <a:p>
            <a:pPr>
              <a:buFontTx/>
              <a:buChar char="-"/>
            </a:pPr>
            <a:r>
              <a:rPr lang="pt-BR" sz="1100" dirty="0"/>
              <a:t>Crie uma classe estrutural para títulos, fundo, espaçamento, capitalize, e utilize em 4 títulos da nossa página, cada título com uma cor diferente.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11C84A-3E31-E279-1006-62EF3F59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47" y="3692589"/>
            <a:ext cx="1768485" cy="12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Operações matemáticas no SASS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3"/>
            <a:ext cx="9941319" cy="36376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dirty="0"/>
              <a:t>O SASS permite as seguintes operações matemáticas: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Clr>
                <a:schemeClr val="accent1"/>
              </a:buClr>
              <a:buNone/>
            </a:pPr>
            <a:r>
              <a:rPr lang="pt-BR" sz="1100" b="1" dirty="0">
                <a:solidFill>
                  <a:schemeClr val="accent1"/>
                </a:solidFill>
              </a:rPr>
              <a:t>Adição (+)						Subtração (-)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11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11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11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1100" dirty="0"/>
          </a:p>
          <a:p>
            <a:pPr marL="0" indent="0">
              <a:buClr>
                <a:schemeClr val="accent1"/>
              </a:buClr>
              <a:buNone/>
            </a:pPr>
            <a:r>
              <a:rPr lang="pt-BR" sz="1100" b="1" dirty="0">
                <a:solidFill>
                  <a:schemeClr val="accent1"/>
                </a:solidFill>
              </a:rPr>
              <a:t>Multiplicação (*)					Divisão (/)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5B8336B-6927-F8FC-BF94-B08273F4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08" y="3510784"/>
            <a:ext cx="4190930" cy="10167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B9FFBA-E707-59FA-9AC5-57304ECFF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587" y="3556392"/>
            <a:ext cx="3785889" cy="10084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AF5CA6-EDA2-32C5-9753-B81774C2B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308" y="5011495"/>
            <a:ext cx="4240526" cy="10497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523EF0-9C24-C55A-28BF-0FADA1F07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587" y="5012198"/>
            <a:ext cx="4835688" cy="4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1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Operações matemáticas no SASS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74919"/>
            <a:ext cx="4740136" cy="36376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Operações em Cores</a:t>
            </a:r>
          </a:p>
          <a:p>
            <a:pPr marL="0" indent="0">
              <a:buNone/>
            </a:pPr>
            <a:r>
              <a:rPr lang="pt-BR" sz="1100" dirty="0"/>
              <a:t>As operações também podem ser usadas em cores, permitindo clarear ou escurecer cores facilmente.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Uso de Parênteses</a:t>
            </a:r>
          </a:p>
          <a:p>
            <a:pPr marL="0" indent="0">
              <a:buNone/>
            </a:pPr>
            <a:r>
              <a:rPr lang="pt-BR" sz="1100" dirty="0"/>
              <a:t>Você pode usar parênteses para controlar a ordem das operações, semelhante à matemática tradicional.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BC3115-D37B-7764-28F5-E0CA38F6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51" y="3384066"/>
            <a:ext cx="4061126" cy="12000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49F0277-4711-F2E8-5BF3-8EEAF2439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51" y="5696417"/>
            <a:ext cx="2990850" cy="3143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D1CD13-4334-6B90-7C00-6D825C9613BC}"/>
              </a:ext>
            </a:extLst>
          </p:cNvPr>
          <p:cNvSpPr txBox="1"/>
          <p:nvPr/>
        </p:nvSpPr>
        <p:spPr>
          <a:xfrm>
            <a:off x="5857591" y="2800313"/>
            <a:ext cx="4061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Funções Matemáticas</a:t>
            </a:r>
          </a:p>
          <a:p>
            <a:r>
              <a:rPr lang="pt-BR" sz="1100" dirty="0"/>
              <a:t>O SASS também possui funções matemáticas úteis como min(), </a:t>
            </a:r>
            <a:r>
              <a:rPr lang="pt-BR" sz="1100" dirty="0" err="1"/>
              <a:t>max</a:t>
            </a:r>
            <a:r>
              <a:rPr lang="pt-BR" sz="1100" dirty="0"/>
              <a:t>(), e </a:t>
            </a:r>
            <a:r>
              <a:rPr lang="pt-BR" sz="1100" dirty="0" err="1"/>
              <a:t>clamp</a:t>
            </a:r>
            <a:r>
              <a:rPr lang="pt-BR" sz="1100" dirty="0"/>
              <a:t>().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1C46A22-243D-5977-80B1-6C421522C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015" y="3472446"/>
            <a:ext cx="6218694" cy="17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E5DBB5-2ED3-B2F7-C1AB-8B619B4A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DE4AB55-3BBB-442E-119D-A5E2CE768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E3A97B16-DEA4-606D-3A3E-85B0D78B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DFE22F-BE37-8D50-89D5-B732134E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7AB953-BDD5-A215-90CF-ECCBBF475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EABA39-BD46-1991-2193-5A0ACF84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D11EEE1-412C-B00D-A0E8-9BFE2656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3F5A5F-DCA2-6D85-EAFF-DE28DD34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Operações matemáticas no SASS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939D1E1-7320-695A-411E-363D537A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869949"/>
            <a:ext cx="4740136" cy="34425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Exercícios - </a:t>
            </a:r>
            <a:r>
              <a:rPr lang="pt-BR" sz="1100" dirty="0"/>
              <a:t>Grid flexível</a:t>
            </a:r>
            <a:endParaRPr lang="pt-BR" sz="11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1100" dirty="0"/>
              <a:t>Monte um sistema de grid baseado em colunas. Defina uma variável $</a:t>
            </a:r>
            <a:r>
              <a:rPr lang="pt-BR" sz="1100" dirty="0" err="1"/>
              <a:t>columns</a:t>
            </a:r>
            <a:r>
              <a:rPr lang="pt-BR" sz="1100" dirty="0"/>
              <a:t> para o número total de colunas e calcule a largura de cada uma. </a:t>
            </a:r>
          </a:p>
          <a:p>
            <a:pPr marL="0" indent="0">
              <a:buNone/>
            </a:pPr>
            <a:r>
              <a:rPr lang="pt-BR" sz="1100" dirty="0"/>
              <a:t>Crie classes genéricas para definir o tamanho de uma grid.</a:t>
            </a:r>
          </a:p>
          <a:p>
            <a:pPr marL="0" indent="0">
              <a:buNone/>
            </a:pPr>
            <a:r>
              <a:rPr lang="pt-BR" sz="1100" dirty="0"/>
              <a:t>Exemplo: Seguindo o padrão de 12 colunas, cada espaço da nossa tela seria 100% da tela / 12.</a:t>
            </a:r>
          </a:p>
          <a:p>
            <a:pPr marL="0" indent="0">
              <a:buNone/>
            </a:pPr>
            <a:r>
              <a:rPr lang="pt-BR" sz="1100" dirty="0"/>
              <a:t>A classe da coluna de 1 espaço seria 1/12 desses 100%, a de 2 espaços 2/12 desses 100%, e assim por diante.</a:t>
            </a:r>
          </a:p>
          <a:p>
            <a:pPr marL="0" indent="0">
              <a:buNone/>
            </a:pPr>
            <a:r>
              <a:rPr lang="pt-BR" sz="1100" dirty="0"/>
              <a:t>Utilize o </a:t>
            </a:r>
            <a:r>
              <a:rPr lang="pt-BR" sz="1100" dirty="0" err="1"/>
              <a:t>width</a:t>
            </a:r>
            <a:r>
              <a:rPr lang="pt-BR" sz="1100" dirty="0"/>
              <a:t> para especificar os tamanhos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006269-B541-0EC1-E7E9-800A2EFF2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C0BE4C3B-70B5-8F20-14B9-A71D561E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E65C10-34ED-9F4B-5EBC-7970A25FA492}"/>
              </a:ext>
            </a:extLst>
          </p:cNvPr>
          <p:cNvSpPr txBox="1"/>
          <p:nvPr/>
        </p:nvSpPr>
        <p:spPr>
          <a:xfrm>
            <a:off x="5857591" y="2800313"/>
            <a:ext cx="53324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Exercícios – </a:t>
            </a:r>
            <a:r>
              <a:rPr lang="pt-BR" sz="1100" dirty="0"/>
              <a:t>Paleta de cores</a:t>
            </a:r>
          </a:p>
          <a:p>
            <a:r>
              <a:rPr lang="pt-BR" sz="1100" dirty="0"/>
              <a:t>Defina uma cor base e use funções do SASS para criar tonalidades mais claras e escuras</a:t>
            </a:r>
          </a:p>
          <a:p>
            <a:r>
              <a:rPr lang="pt-BR" sz="1100" dirty="0"/>
              <a:t>Utilize as funções:</a:t>
            </a:r>
          </a:p>
          <a:p>
            <a:r>
              <a:rPr lang="pt-BR" sz="1100" dirty="0"/>
              <a:t>	</a:t>
            </a:r>
            <a:r>
              <a:rPr lang="pt-BR" sz="1100" dirty="0" err="1"/>
              <a:t>darken</a:t>
            </a:r>
            <a:r>
              <a:rPr lang="pt-BR" sz="1100" dirty="0"/>
              <a:t>(cor, % a escurecer)</a:t>
            </a:r>
          </a:p>
          <a:p>
            <a:r>
              <a:rPr lang="pt-BR" sz="1100" dirty="0"/>
              <a:t>	</a:t>
            </a:r>
            <a:r>
              <a:rPr lang="pt-BR" sz="1100" dirty="0" err="1"/>
              <a:t>lighten</a:t>
            </a:r>
            <a:r>
              <a:rPr lang="pt-BR" sz="1100" dirty="0"/>
              <a:t>(cor, % a clarear)</a:t>
            </a:r>
          </a:p>
          <a:p>
            <a:endParaRPr lang="pt-BR" sz="1100" dirty="0"/>
          </a:p>
          <a:p>
            <a:r>
              <a:rPr lang="pt-BR" sz="1100" dirty="0"/>
              <a:t>Exemplo: </a:t>
            </a:r>
          </a:p>
          <a:p>
            <a:r>
              <a:rPr lang="pt-BR" sz="1100" dirty="0"/>
              <a:t>	color: </a:t>
            </a:r>
            <a:r>
              <a:rPr lang="pt-BR" sz="1100" dirty="0" err="1"/>
              <a:t>darken</a:t>
            </a:r>
            <a:r>
              <a:rPr lang="pt-BR" sz="1100" dirty="0"/>
              <a:t>(blue, 20%);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36712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05FD0-63B8-A855-4330-C1D23A68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03B34-800B-636E-6280-845BDAC05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0715"/>
          <a:stretch/>
        </p:blipFill>
        <p:spPr>
          <a:xfrm>
            <a:off x="-2178" y="1807090"/>
            <a:ext cx="12192000" cy="5085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EA1A264-0801-4544-ECF8-E8E954805D2C}"/>
              </a:ext>
            </a:extLst>
          </p:cNvPr>
          <p:cNvSpPr txBox="1">
            <a:spLocks/>
          </p:cNvSpPr>
          <p:nvPr/>
        </p:nvSpPr>
        <p:spPr>
          <a:xfrm>
            <a:off x="979183" y="241903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accent1"/>
                </a:solidFill>
              </a:rPr>
              <a:t>Criando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3"/>
                </a:solidFill>
              </a:rPr>
              <a:t>minha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5"/>
                </a:solidFill>
              </a:rPr>
              <a:t>página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90B2F5-735C-8644-BF5C-0411056AE198}"/>
              </a:ext>
            </a:extLst>
          </p:cNvPr>
          <p:cNvSpPr txBox="1"/>
          <p:nvPr/>
        </p:nvSpPr>
        <p:spPr>
          <a:xfrm>
            <a:off x="5923380" y="1301838"/>
            <a:ext cx="133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{Praticando}</a:t>
            </a:r>
          </a:p>
        </p:txBody>
      </p:sp>
    </p:spTree>
    <p:extLst>
      <p:ext uri="{BB962C8B-B14F-4D97-AF65-F5344CB8AC3E}">
        <p14:creationId xmlns:p14="http://schemas.microsoft.com/office/powerpoint/2010/main" val="308591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Loops no SASS - </a:t>
            </a:r>
            <a:r>
              <a:rPr lang="pt-BR" sz="4800" b="1" dirty="0">
                <a:solidFill>
                  <a:schemeClr val="accent1"/>
                </a:solidFill>
              </a:rPr>
              <a:t>@for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581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050" dirty="0"/>
              <a:t>Podemos utilizar estruturas de repetição para aplicar estilos em massa, de forma dinâmica. Ao usar loops como @for, @each e @while, você pode economizar tempo e manter seu código mais organizado. Isso é especialmente útil em projetos grandes ou quando você precisa aplicar estilos repetitivos</a:t>
            </a:r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dirty="0"/>
              <a:t>O loop </a:t>
            </a:r>
            <a:r>
              <a:rPr lang="pt-BR" sz="1050" b="1" dirty="0">
                <a:solidFill>
                  <a:schemeClr val="accent1"/>
                </a:solidFill>
              </a:rPr>
              <a:t>@for </a:t>
            </a:r>
            <a:r>
              <a:rPr lang="pt-BR" sz="1050" dirty="0"/>
              <a:t>é usado para iterar sobre um intervalo de números. Você especifica um valor inicial, um valor final e o SASS executa o bloco de código para cada número nesse intervalo.</a:t>
            </a:r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Exercício 3:</a:t>
            </a:r>
          </a:p>
          <a:p>
            <a:pPr>
              <a:buFontTx/>
              <a:buChar char="-"/>
            </a:pPr>
            <a:r>
              <a:rPr lang="pt-BR" sz="1050" dirty="0"/>
              <a:t>Use um loop para criar colunas as classes de colunas de 1 a 12.</a:t>
            </a:r>
          </a:p>
          <a:p>
            <a:pPr>
              <a:buFontTx/>
              <a:buChar char="-"/>
            </a:pPr>
            <a:r>
              <a:rPr lang="pt-BR" sz="1050" dirty="0">
                <a:solidFill>
                  <a:schemeClr val="accent1"/>
                </a:solidFill>
              </a:rPr>
              <a:t>Dica</a:t>
            </a:r>
            <a:r>
              <a:rPr lang="pt-BR" sz="1050" dirty="0"/>
              <a:t>: o índice vai de 1 a 12. Divida o tamanho total (100%) por 12 e multiplique pelo índice. Assim a coluna 1 terá 1 fração das 12, a </a:t>
            </a:r>
            <a:r>
              <a:rPr lang="pt-BR" sz="1050" dirty="0" err="1"/>
              <a:t>seguinda</a:t>
            </a:r>
            <a:r>
              <a:rPr lang="pt-BR" sz="1050" dirty="0"/>
              <a:t> 2 e assim por diante.</a:t>
            </a:r>
            <a:endParaRPr lang="pt-BR" sz="1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52C30B-ADB5-F002-D54A-5151078D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268" y="4173130"/>
            <a:ext cx="2428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Loops no SASS - </a:t>
            </a:r>
            <a:r>
              <a:rPr lang="pt-BR" sz="4800" b="1" dirty="0">
                <a:solidFill>
                  <a:schemeClr val="accent1"/>
                </a:solidFill>
              </a:rPr>
              <a:t>@each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683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050" dirty="0"/>
              <a:t>O loop </a:t>
            </a:r>
            <a:r>
              <a:rPr lang="pt-BR" sz="1050" b="1" dirty="0">
                <a:solidFill>
                  <a:schemeClr val="accent1"/>
                </a:solidFill>
              </a:rPr>
              <a:t>@each </a:t>
            </a:r>
            <a:r>
              <a:rPr lang="pt-BR" sz="1050" dirty="0"/>
              <a:t>é usado para iterar sobre listas ou mapas. Para cada item na lista ou mapa, você pode executar um bloco de código.</a:t>
            </a:r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Exercício:</a:t>
            </a:r>
          </a:p>
          <a:p>
            <a:pPr>
              <a:buFontTx/>
              <a:buChar char="-"/>
            </a:pPr>
            <a:r>
              <a:rPr lang="pt-BR" sz="1050" dirty="0"/>
              <a:t>Utilize a estrutura acima de exemplo para criar uma classe para cada estilo de botão. Queremos um botão de cor e borda vermelho, azul, verde, e amarelo.</a:t>
            </a:r>
          </a:p>
          <a:p>
            <a:pPr>
              <a:buFontTx/>
              <a:buChar char="-"/>
            </a:pPr>
            <a:r>
              <a:rPr lang="pt-BR" sz="1050" dirty="0"/>
              <a:t>No HTML crie um botão para cada e utilize as classes disponibilizadas.</a:t>
            </a:r>
          </a:p>
          <a:p>
            <a:pPr>
              <a:buFontTx/>
              <a:buChar char="-"/>
            </a:pPr>
            <a:r>
              <a:rPr lang="pt-BR" sz="1050" dirty="0"/>
              <a:t>Todos os botões devem seguir o mesmo padrão de tamanho, tamanho de fonte e espaçamento. Crie uma classe estrutural e </a:t>
            </a:r>
            <a:r>
              <a:rPr lang="pt-BR" sz="1050" dirty="0" err="1"/>
              <a:t>uilize</a:t>
            </a:r>
            <a:r>
              <a:rPr lang="pt-BR" sz="1050" dirty="0"/>
              <a:t> a herança para os demais botões.</a:t>
            </a:r>
          </a:p>
          <a:p>
            <a:pPr>
              <a:buFontTx/>
              <a:buChar char="-"/>
            </a:pPr>
            <a:r>
              <a:rPr lang="pt-BR" sz="1050" dirty="0"/>
              <a:t>Altere a estrutura do exercício de títulos da herança para que as classes dos títulos seja criada de forma </a:t>
            </a:r>
            <a:r>
              <a:rPr lang="pt-BR" sz="1050" dirty="0" err="1"/>
              <a:t>dinânamica</a:t>
            </a:r>
            <a:r>
              <a:rPr lang="pt-BR" sz="1050" dirty="0"/>
              <a:t>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54EA6F-2345-1016-5397-0CA08114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53" y="3429000"/>
            <a:ext cx="5419725" cy="12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4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C73623-B3DA-1E06-FB08-E1BD18EB5716}"/>
              </a:ext>
            </a:extLst>
          </p:cNvPr>
          <p:cNvSpPr/>
          <p:nvPr/>
        </p:nvSpPr>
        <p:spPr>
          <a:xfrm>
            <a:off x="1119673" y="612649"/>
            <a:ext cx="4513031" cy="637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AGENDA</a:t>
            </a: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EFD50D46-5E2C-4B70-CC2C-E2B4F1415E4C}"/>
              </a:ext>
            </a:extLst>
          </p:cNvPr>
          <p:cNvSpPr/>
          <p:nvPr/>
        </p:nvSpPr>
        <p:spPr>
          <a:xfrm>
            <a:off x="838200" y="296089"/>
            <a:ext cx="587604" cy="575874"/>
          </a:xfrm>
          <a:custGeom>
            <a:avLst/>
            <a:gdLst/>
            <a:ahLst/>
            <a:cxnLst/>
            <a:rect l="l" t="t" r="r" b="b"/>
            <a:pathLst>
              <a:path w="1482639" h="1634384">
                <a:moveTo>
                  <a:pt x="0" y="0"/>
                </a:moveTo>
                <a:lnTo>
                  <a:pt x="1482639" y="0"/>
                </a:lnTo>
                <a:lnTo>
                  <a:pt x="1482639" y="1634384"/>
                </a:lnTo>
                <a:lnTo>
                  <a:pt x="0" y="1634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7687AE3F-3F8D-DA95-045D-AD78DE98BE9C}"/>
              </a:ext>
            </a:extLst>
          </p:cNvPr>
          <p:cNvSpPr/>
          <p:nvPr/>
        </p:nvSpPr>
        <p:spPr>
          <a:xfrm rot="16200000">
            <a:off x="4984693" y="623006"/>
            <a:ext cx="637654" cy="637654"/>
          </a:xfrm>
          <a:prstGeom prst="triangl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2F16A4C-54B7-1EDF-6E1F-86147188ABEA}"/>
              </a:ext>
            </a:extLst>
          </p:cNvPr>
          <p:cNvSpPr/>
          <p:nvPr/>
        </p:nvSpPr>
        <p:spPr>
          <a:xfrm>
            <a:off x="5607599" y="609666"/>
            <a:ext cx="957665" cy="66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7" name="Diagrama 36">
            <a:extLst>
              <a:ext uri="{FF2B5EF4-FFF2-40B4-BE49-F238E27FC236}">
                <a16:creationId xmlns:a16="http://schemas.microsoft.com/office/drawing/2014/main" id="{C781818A-0125-C677-2BE2-B5A1A5CE8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487708"/>
              </p:ext>
            </p:extLst>
          </p:nvPr>
        </p:nvGraphicFramePr>
        <p:xfrm>
          <a:off x="914400" y="1594951"/>
          <a:ext cx="10905680" cy="487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011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Loops no SASS - </a:t>
            </a:r>
            <a:r>
              <a:rPr lang="pt-BR" sz="4800" b="1" dirty="0">
                <a:solidFill>
                  <a:schemeClr val="accent1"/>
                </a:solidFill>
              </a:rPr>
              <a:t>@while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665222" cy="3683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050" dirty="0"/>
              <a:t>O loop </a:t>
            </a:r>
            <a:r>
              <a:rPr lang="pt-BR" sz="1050" b="1" dirty="0">
                <a:solidFill>
                  <a:schemeClr val="accent1"/>
                </a:solidFill>
              </a:rPr>
              <a:t>@while</a:t>
            </a:r>
            <a:r>
              <a:rPr lang="pt-BR" sz="1050" dirty="0"/>
              <a:t> executa um bloco de código enquanto uma condição for verdadeira. Você deve gerenciar manualmente a variável de controle para evitar loops infinitos.</a:t>
            </a:r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6BC5B5-6074-A231-7CBF-FE0EBEAC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50" y="4153828"/>
            <a:ext cx="4780480" cy="13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3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Loops no SASS - </a:t>
            </a:r>
            <a:r>
              <a:rPr lang="pt-BR" sz="4800" b="1" dirty="0">
                <a:solidFill>
                  <a:schemeClr val="accent1"/>
                </a:solidFill>
              </a:rPr>
              <a:t>@while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93B9BD-7D25-12C3-60BF-D4288A1299B6}"/>
              </a:ext>
            </a:extLst>
          </p:cNvPr>
          <p:cNvSpPr txBox="1"/>
          <p:nvPr/>
        </p:nvSpPr>
        <p:spPr>
          <a:xfrm>
            <a:off x="838200" y="2806200"/>
            <a:ext cx="10709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O </a:t>
            </a:r>
            <a:r>
              <a:rPr lang="pt-BR" sz="1100" b="1" dirty="0">
                <a:solidFill>
                  <a:schemeClr val="accent1"/>
                </a:solidFill>
              </a:rPr>
              <a:t>@while</a:t>
            </a:r>
            <a:r>
              <a:rPr lang="pt-BR" sz="1100" dirty="0"/>
              <a:t> é mais apropriado em situações onde você precisa de um controle mais flexível sobre a condição de parada ou quando a lógica de incremento é mais complexa.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AE8778-F9A6-6E0F-97B7-2E961EA1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91" y="4090686"/>
            <a:ext cx="3545881" cy="15895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22FB50-59AA-4D13-F1D7-C62D5936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8000"/>
            <a:ext cx="3492387" cy="147490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7CB97A-62C6-F8AC-8F6A-D15BD6BFC758}"/>
              </a:ext>
            </a:extLst>
          </p:cNvPr>
          <p:cNvSpPr txBox="1"/>
          <p:nvPr/>
        </p:nvSpPr>
        <p:spPr>
          <a:xfrm>
            <a:off x="257347" y="3192540"/>
            <a:ext cx="3923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Condições de Parada Não-Lineares</a:t>
            </a:r>
            <a:r>
              <a:rPr lang="pt-BR" sz="1100" dirty="0">
                <a:solidFill>
                  <a:schemeClr val="accent1"/>
                </a:solidFill>
              </a:rPr>
              <a:t>: </a:t>
            </a:r>
            <a:r>
              <a:rPr lang="pt-BR" sz="1100" dirty="0"/>
              <a:t>Se a condição de parada depende de uma lógica mais complexa que não é apenas um contador simples, o @while pode ser mais útil.</a:t>
            </a:r>
          </a:p>
          <a:p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D66D4BA-CFE7-B2A8-B4B1-CFB67F563940}"/>
              </a:ext>
            </a:extLst>
          </p:cNvPr>
          <p:cNvSpPr txBox="1"/>
          <p:nvPr/>
        </p:nvSpPr>
        <p:spPr>
          <a:xfrm>
            <a:off x="4554497" y="3192541"/>
            <a:ext cx="3670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Incrementos Não Uniformes: </a:t>
            </a:r>
            <a:r>
              <a:rPr lang="pt-BR" sz="1100" dirty="0"/>
              <a:t>Se você precisa incrementar o valor de uma maneira que não é linear, por exemplo, dobrando o valor a cada iteração ou usando uma fórmula complexa.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79756E-DC6F-1D53-4E22-C927257EBF60}"/>
              </a:ext>
            </a:extLst>
          </p:cNvPr>
          <p:cNvSpPr txBox="1"/>
          <p:nvPr/>
        </p:nvSpPr>
        <p:spPr>
          <a:xfrm>
            <a:off x="8329761" y="3192540"/>
            <a:ext cx="3024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Quebras de Loop Condicionais: </a:t>
            </a:r>
            <a:r>
              <a:rPr lang="pt-BR" sz="1100" dirty="0"/>
              <a:t>Quando você precisa interromper o loop com base em condições dinâmicas que podem mudar durante a execução.</a:t>
            </a:r>
          </a:p>
        </p:txBody>
      </p:sp>
    </p:spTree>
    <p:extLst>
      <p:ext uri="{BB962C8B-B14F-4D97-AF65-F5344CB8AC3E}">
        <p14:creationId xmlns:p14="http://schemas.microsoft.com/office/powerpoint/2010/main" val="115309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0B5258-C504-6AA1-667F-E407413F2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A3F0E0C-3A51-4FE1-8E8C-1EADFD1D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F7460507-1F36-3F13-BB4B-7582BCE25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311362-BF92-4D5B-ED46-DEE7B0E62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3657DB-EA7F-D9C3-3DC2-923271F74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324504-39E6-0DCD-892E-483108736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35AB37-EF12-97BD-EACA-F2C57CED2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1BFFC0-6B4E-A05B-F5B0-2E66181A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Loops no SASS - </a:t>
            </a:r>
            <a:r>
              <a:rPr lang="pt-BR" sz="4800" b="1" dirty="0">
                <a:solidFill>
                  <a:schemeClr val="accent1"/>
                </a:solidFill>
              </a:rPr>
              <a:t>@while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B2D090-15FA-FAD1-B9A1-F60D28157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757A43DD-6F85-2B88-C5AC-4FD3FF44A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5A8B13-8BF2-F41C-E672-FA626F6B5624}"/>
              </a:ext>
            </a:extLst>
          </p:cNvPr>
          <p:cNvSpPr txBox="1"/>
          <p:nvPr/>
        </p:nvSpPr>
        <p:spPr>
          <a:xfrm>
            <a:off x="731525" y="3014141"/>
            <a:ext cx="7289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Exercício:</a:t>
            </a:r>
          </a:p>
          <a:p>
            <a:pPr>
              <a:buFontTx/>
              <a:buChar char="-"/>
            </a:pPr>
            <a:r>
              <a:rPr lang="pt-BR" sz="1100" dirty="0"/>
              <a:t>Crie classes de opacidade de forma dinâmica. Somente números pares. Pule de 2 em 2.</a:t>
            </a:r>
          </a:p>
          <a:p>
            <a:pPr>
              <a:buFontTx/>
              <a:buChar char="-"/>
            </a:pPr>
            <a:r>
              <a:rPr lang="pt-BR" sz="1100" dirty="0"/>
              <a:t>Crie classes de margem de forma dinâmica, onde em cada iteração a margem dobra de tamanho.</a:t>
            </a:r>
          </a:p>
          <a:p>
            <a:endParaRPr lang="pt-BR" sz="11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DA95CB-FDE0-8813-FD85-5DD5F5E4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50" y="4153828"/>
            <a:ext cx="4780480" cy="13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8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F2374-FC73-CF76-DA40-D445F298D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42F3DA-BEDF-3DDB-3B62-4AD3600AB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4B1F9EC1-B2B5-1B9F-4DE8-D2DEF56D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054D97-1429-4A4E-EB59-AC129267B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614B09-5006-6EE1-F004-ED88429C2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CD5A48-A09A-21ED-43CF-3D703D6A4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86CFF-12AE-6646-EA14-F684F3A7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9C7299-4C92-1641-09F5-6FD30AC31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1579EFBE-F413-2590-ADF0-5B3584F866D4}"/>
              </a:ext>
            </a:extLst>
          </p:cNvPr>
          <p:cNvSpPr txBox="1">
            <a:spLocks/>
          </p:cNvSpPr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accent1"/>
                </a:solidFill>
              </a:rPr>
              <a:t>Criando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3"/>
                </a:solidFill>
              </a:rPr>
              <a:t>minha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5"/>
                </a:solidFill>
              </a:rPr>
              <a:t>página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E3A688A-F1DF-8BB9-0F42-DAD741F3955B}"/>
              </a:ext>
            </a:extLst>
          </p:cNvPr>
          <p:cNvSpPr txBox="1"/>
          <p:nvPr/>
        </p:nvSpPr>
        <p:spPr>
          <a:xfrm>
            <a:off x="5987828" y="1869833"/>
            <a:ext cx="133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{Praticando}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45DEA8E-CD11-7643-30A1-4BA6505D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4797"/>
            <a:ext cx="12192000" cy="2416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5618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solidFill>
                  <a:schemeClr val="accent1"/>
                </a:solidFill>
              </a:rPr>
              <a:t>@mixin </a:t>
            </a:r>
            <a:r>
              <a:rPr lang="pt-BR" sz="4800" b="1" dirty="0"/>
              <a:t>- Funções</a:t>
            </a:r>
            <a:endParaRPr lang="pt-BR" sz="4800" b="1" dirty="0">
              <a:solidFill>
                <a:schemeClr val="accent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93B9BD-7D25-12C3-60BF-D4288A1299B6}"/>
              </a:ext>
            </a:extLst>
          </p:cNvPr>
          <p:cNvSpPr txBox="1"/>
          <p:nvPr/>
        </p:nvSpPr>
        <p:spPr>
          <a:xfrm>
            <a:off x="838200" y="2806200"/>
            <a:ext cx="8679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O que é um </a:t>
            </a:r>
            <a:r>
              <a:rPr lang="pt-BR" sz="1100" b="1" dirty="0" err="1">
                <a:solidFill>
                  <a:schemeClr val="accent1"/>
                </a:solidFill>
              </a:rPr>
              <a:t>mixin</a:t>
            </a:r>
            <a:r>
              <a:rPr lang="pt-BR" sz="1100" b="1" dirty="0">
                <a:solidFill>
                  <a:schemeClr val="accent1"/>
                </a:solidFill>
              </a:rPr>
              <a:t>?</a:t>
            </a:r>
          </a:p>
          <a:p>
            <a:r>
              <a:rPr lang="pt-BR" sz="1100" dirty="0"/>
              <a:t>Um </a:t>
            </a:r>
            <a:r>
              <a:rPr lang="pt-BR" sz="1100" dirty="0" err="1"/>
              <a:t>mixin</a:t>
            </a:r>
            <a:r>
              <a:rPr lang="pt-BR" sz="1100" dirty="0"/>
              <a:t> em SASS é uma poderosa funcionalidade que permite encapsular um conjunto de declarações CSS para reutilizá-las em diferentes partes do seu código. </a:t>
            </a:r>
            <a:r>
              <a:rPr lang="pt-BR" sz="1100" dirty="0" err="1"/>
              <a:t>Mixins</a:t>
            </a:r>
            <a:r>
              <a:rPr lang="pt-BR" sz="1100" dirty="0"/>
              <a:t> são particularmente úteis para evitar a repetição de código e para facilitar a manutenção, tornando o seu CSS mais modular e flexível.</a:t>
            </a:r>
          </a:p>
          <a:p>
            <a:r>
              <a:rPr lang="pt-BR" sz="1100" dirty="0"/>
              <a:t>Um </a:t>
            </a:r>
            <a:r>
              <a:rPr lang="pt-BR" sz="1100" dirty="0" err="1"/>
              <a:t>mixin</a:t>
            </a:r>
            <a:r>
              <a:rPr lang="pt-BR" sz="1100" dirty="0"/>
              <a:t> pode conter qualquer número de propriedades CSS, incluindo funções e variáveis.</a:t>
            </a:r>
          </a:p>
          <a:p>
            <a:r>
              <a:rPr lang="pt-BR" sz="1100" dirty="0"/>
              <a:t>Você pode passar argumentos para um </a:t>
            </a:r>
            <a:r>
              <a:rPr lang="pt-BR" sz="1100" dirty="0" err="1"/>
              <a:t>mixin</a:t>
            </a:r>
            <a:r>
              <a:rPr lang="pt-BR" sz="1100" dirty="0"/>
              <a:t>, o que permite que você personalize o comportamento e o estilo de acordo com as suas necessidades.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DBC7A5-4F5C-760B-813F-27F93E1C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89" y="4047834"/>
            <a:ext cx="1847850" cy="66675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75ED5E-1D9C-A901-7CD2-BF4F3EF7C640}"/>
              </a:ext>
            </a:extLst>
          </p:cNvPr>
          <p:cNvSpPr txBox="1"/>
          <p:nvPr/>
        </p:nvSpPr>
        <p:spPr>
          <a:xfrm>
            <a:off x="731525" y="4935495"/>
            <a:ext cx="6476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Vantagens dos </a:t>
            </a:r>
            <a:r>
              <a:rPr lang="pt-BR" sz="1100" b="1" dirty="0" err="1">
                <a:solidFill>
                  <a:schemeClr val="accent1"/>
                </a:solidFill>
              </a:rPr>
              <a:t>Mixins</a:t>
            </a:r>
            <a:endParaRPr lang="pt-BR" sz="1100" b="1" dirty="0">
              <a:solidFill>
                <a:schemeClr val="accent1"/>
              </a:solidFill>
            </a:endParaRPr>
          </a:p>
          <a:p>
            <a:r>
              <a:rPr lang="pt-BR" sz="1100" dirty="0"/>
              <a:t>Reutilização: Permitem que você reutilize blocos de código CSS em diferentes seletores sem duplicar o código.</a:t>
            </a:r>
          </a:p>
          <a:p>
            <a:endParaRPr lang="pt-BR" sz="1100" dirty="0"/>
          </a:p>
          <a:p>
            <a:r>
              <a:rPr lang="pt-BR" sz="1100" dirty="0"/>
              <a:t>Flexibilidade: Você pode passar argumentos para personalizar os estilos de acordo com as suas necessidades.</a:t>
            </a:r>
          </a:p>
          <a:p>
            <a:endParaRPr lang="pt-BR" sz="1100" dirty="0"/>
          </a:p>
          <a:p>
            <a:r>
              <a:rPr lang="pt-BR" sz="1100" dirty="0"/>
              <a:t>Organização: Ajuda a manter o código SASS mais organizado e modular.</a:t>
            </a:r>
          </a:p>
        </p:txBody>
      </p:sp>
    </p:spTree>
    <p:extLst>
      <p:ext uri="{BB962C8B-B14F-4D97-AF65-F5344CB8AC3E}">
        <p14:creationId xmlns:p14="http://schemas.microsoft.com/office/powerpoint/2010/main" val="1990935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solidFill>
                  <a:schemeClr val="accent1"/>
                </a:solidFill>
              </a:rPr>
              <a:t>@ </a:t>
            </a:r>
            <a:r>
              <a:rPr lang="pt-BR" sz="4800" b="1" dirty="0" err="1">
                <a:solidFill>
                  <a:schemeClr val="accent1"/>
                </a:solidFill>
              </a:rPr>
              <a:t>mixin</a:t>
            </a:r>
            <a:r>
              <a:rPr lang="pt-BR" sz="4800" b="1" dirty="0">
                <a:solidFill>
                  <a:schemeClr val="accent1"/>
                </a:solidFill>
              </a:rPr>
              <a:t> </a:t>
            </a:r>
            <a:r>
              <a:rPr lang="pt-BR" sz="4800" b="1" dirty="0"/>
              <a:t>- Funções</a:t>
            </a:r>
            <a:endParaRPr lang="pt-BR" sz="4800" b="1" dirty="0">
              <a:solidFill>
                <a:schemeClr val="accent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0E585C4-E8D5-5CC7-7169-235160D81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5" y="2604427"/>
            <a:ext cx="5263505" cy="1602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EC6F7BD-457D-35E9-44AC-5922B9C18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92" y="2844920"/>
            <a:ext cx="5042708" cy="96865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502D268-B19A-247B-1191-DC065BCF356E}"/>
              </a:ext>
            </a:extLst>
          </p:cNvPr>
          <p:cNvSpPr txBox="1"/>
          <p:nvPr/>
        </p:nvSpPr>
        <p:spPr>
          <a:xfrm>
            <a:off x="731525" y="4622873"/>
            <a:ext cx="37946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Exercício: </a:t>
            </a:r>
            <a:r>
              <a:rPr lang="pt-BR" sz="1100" b="1" dirty="0" err="1"/>
              <a:t>Mixin</a:t>
            </a:r>
            <a:r>
              <a:rPr lang="pt-BR" sz="1100" b="1" dirty="0"/>
              <a:t> para Estilo de Card</a:t>
            </a:r>
          </a:p>
          <a:p>
            <a:endParaRPr lang="pt-BR" sz="1100" b="1" dirty="0"/>
          </a:p>
          <a:p>
            <a:r>
              <a:rPr lang="pt-BR" sz="1100" dirty="0"/>
              <a:t>Crie um </a:t>
            </a:r>
            <a:r>
              <a:rPr lang="pt-BR" sz="1100" dirty="0" err="1"/>
              <a:t>mixin</a:t>
            </a:r>
            <a:r>
              <a:rPr lang="pt-BR" sz="1100" dirty="0"/>
              <a:t> chamado card-</a:t>
            </a:r>
            <a:r>
              <a:rPr lang="pt-BR" sz="1100" dirty="0" err="1"/>
              <a:t>styles</a:t>
            </a:r>
            <a:r>
              <a:rPr lang="pt-BR" sz="1100" dirty="0"/>
              <a:t> que aceita três parâmetros:</a:t>
            </a:r>
          </a:p>
          <a:p>
            <a:endParaRPr lang="pt-BR" sz="1100" dirty="0"/>
          </a:p>
          <a:p>
            <a:r>
              <a:rPr lang="pt-BR" sz="1100" dirty="0"/>
              <a:t>$</a:t>
            </a:r>
            <a:r>
              <a:rPr lang="pt-BR" sz="1100" dirty="0" err="1"/>
              <a:t>bg</a:t>
            </a:r>
            <a:r>
              <a:rPr lang="pt-BR" sz="1100" dirty="0"/>
              <a:t>-color: cor de fundo do card.</a:t>
            </a:r>
          </a:p>
          <a:p>
            <a:r>
              <a:rPr lang="pt-BR" sz="1100" dirty="0"/>
              <a:t>$</a:t>
            </a:r>
            <a:r>
              <a:rPr lang="pt-BR" sz="1100" dirty="0" err="1"/>
              <a:t>text</a:t>
            </a:r>
            <a:r>
              <a:rPr lang="pt-BR" sz="1100" dirty="0"/>
              <a:t>-color: cor do texto.</a:t>
            </a:r>
          </a:p>
          <a:p>
            <a:r>
              <a:rPr lang="pt-BR" sz="1100" dirty="0"/>
              <a:t>$</a:t>
            </a:r>
            <a:r>
              <a:rPr lang="pt-BR" sz="1100" dirty="0" err="1"/>
              <a:t>border-radius</a:t>
            </a:r>
            <a:r>
              <a:rPr lang="pt-BR" sz="1100" dirty="0"/>
              <a:t>: valor do raio da borda.</a:t>
            </a:r>
          </a:p>
          <a:p>
            <a:endParaRPr lang="pt-BR" sz="11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E7B1961-6DAC-DA43-727A-2964E7B3FF6B}"/>
              </a:ext>
            </a:extLst>
          </p:cNvPr>
          <p:cNvSpPr txBox="1"/>
          <p:nvPr/>
        </p:nvSpPr>
        <p:spPr>
          <a:xfrm>
            <a:off x="4807391" y="4602050"/>
            <a:ext cx="56621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O </a:t>
            </a:r>
            <a:r>
              <a:rPr lang="pt-BR" sz="1100" dirty="0" err="1"/>
              <a:t>mixin</a:t>
            </a:r>
            <a:r>
              <a:rPr lang="pt-BR" sz="1100" dirty="0"/>
              <a:t> deve incluir as seguintes propriedades CSS:</a:t>
            </a:r>
          </a:p>
          <a:p>
            <a:endParaRPr lang="pt-BR" sz="1100" dirty="0"/>
          </a:p>
          <a:p>
            <a:r>
              <a:rPr lang="pt-BR" sz="1100" dirty="0"/>
              <a:t>background-color //Cor de fundo do card</a:t>
            </a:r>
          </a:p>
          <a:p>
            <a:r>
              <a:rPr lang="pt-BR" sz="1100" dirty="0"/>
              <a:t>Color //Cor de fonte</a:t>
            </a:r>
          </a:p>
          <a:p>
            <a:r>
              <a:rPr lang="pt-BR" sz="1100" dirty="0" err="1"/>
              <a:t>Padding</a:t>
            </a:r>
            <a:r>
              <a:rPr lang="pt-BR" sz="1100" dirty="0"/>
              <a:t> //Criar espaço interno</a:t>
            </a:r>
          </a:p>
          <a:p>
            <a:r>
              <a:rPr lang="pt-BR" sz="1100" dirty="0" err="1"/>
              <a:t>border-radius</a:t>
            </a:r>
            <a:r>
              <a:rPr lang="pt-BR" sz="1100" dirty="0"/>
              <a:t> //Para arredondar</a:t>
            </a:r>
          </a:p>
          <a:p>
            <a:r>
              <a:rPr lang="pt-BR" sz="1100" dirty="0"/>
              <a:t>box-</a:t>
            </a:r>
            <a:r>
              <a:rPr lang="pt-BR" sz="1100" dirty="0" err="1"/>
              <a:t>shadow</a:t>
            </a:r>
            <a:r>
              <a:rPr lang="pt-BR" sz="1100" dirty="0"/>
              <a:t>: 0 2px 10px </a:t>
            </a:r>
            <a:r>
              <a:rPr lang="pt-BR" sz="1100" dirty="0" err="1"/>
              <a:t>rgba</a:t>
            </a:r>
            <a:r>
              <a:rPr lang="pt-BR" sz="1100" dirty="0"/>
              <a:t>(0, 0, 0, 0.1) //Sombra no card</a:t>
            </a:r>
          </a:p>
          <a:p>
            <a:endParaRPr lang="pt-BR" sz="1100" dirty="0"/>
          </a:p>
          <a:p>
            <a:r>
              <a:rPr lang="pt-BR" sz="1100" dirty="0"/>
              <a:t>Utilize o </a:t>
            </a:r>
            <a:r>
              <a:rPr lang="pt-BR" sz="1100" dirty="0" err="1"/>
              <a:t>mixin</a:t>
            </a:r>
            <a:r>
              <a:rPr lang="pt-BR" sz="1100" dirty="0"/>
              <a:t> para criar duas classes de card diferentes: .card-</a:t>
            </a:r>
            <a:r>
              <a:rPr lang="pt-BR" sz="1100" dirty="0" err="1"/>
              <a:t>primary</a:t>
            </a:r>
            <a:r>
              <a:rPr lang="pt-BR" sz="1100" dirty="0"/>
              <a:t> e .card-</a:t>
            </a:r>
            <a:r>
              <a:rPr lang="pt-BR" sz="1100" dirty="0" err="1"/>
              <a:t>secondary</a:t>
            </a:r>
            <a:r>
              <a:rPr lang="pt-BR" sz="1100" dirty="0"/>
              <a:t>.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06609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C20093-6598-4CD8-0FFC-25F06F8F6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2D395FF-F0C9-BA0F-B8A9-89CCA67CF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B72B190D-5E65-91B4-BBE5-0CA938E32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8CE8E7-5908-30F3-2447-F700D02D0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D53455-BD54-16C7-D42A-268D8173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8D2127-7BF5-F9B9-042A-927E4234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755E01D-12F5-63F0-FCB2-0081D8BAD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E45CED-751C-7F66-11C7-13EE4F80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E2AF801-A22A-B9C8-055A-47A17B784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640" y="2703513"/>
            <a:ext cx="9618382" cy="3638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932D6EA-EED4-9C56-3919-0B08EB35ED65}"/>
              </a:ext>
            </a:extLst>
          </p:cNvPr>
          <p:cNvSpPr txBox="1">
            <a:spLocks/>
          </p:cNvSpPr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accent1"/>
                </a:solidFill>
              </a:rPr>
              <a:t>Criando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3"/>
                </a:solidFill>
              </a:rPr>
              <a:t>minha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5"/>
                </a:solidFill>
              </a:rPr>
              <a:t>página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E77E78-57E8-7F71-465C-A0524B1DA4B2}"/>
              </a:ext>
            </a:extLst>
          </p:cNvPr>
          <p:cNvSpPr txBox="1"/>
          <p:nvPr/>
        </p:nvSpPr>
        <p:spPr>
          <a:xfrm>
            <a:off x="5987828" y="1869833"/>
            <a:ext cx="133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{Praticando}</a:t>
            </a:r>
          </a:p>
        </p:txBody>
      </p:sp>
    </p:spTree>
    <p:extLst>
      <p:ext uri="{BB962C8B-B14F-4D97-AF65-F5344CB8AC3E}">
        <p14:creationId xmlns:p14="http://schemas.microsoft.com/office/powerpoint/2010/main" val="345199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80F6B-3799-2A27-0355-7C463952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solidFill>
                  <a:schemeClr val="accent1"/>
                </a:solidFill>
              </a:rPr>
              <a:t>Criando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3"/>
                </a:solidFill>
              </a:rPr>
              <a:t>minha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5"/>
                </a:solidFill>
              </a:rPr>
              <a:t>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1113D-CBB4-7A0A-0A8A-AFFE8380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0" y="2364378"/>
            <a:ext cx="3828221" cy="31246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Estrutura do Site – Página 1</a:t>
            </a:r>
          </a:p>
          <a:p>
            <a:pPr marL="0" indent="0">
              <a:buNone/>
            </a:pPr>
            <a:r>
              <a:rPr lang="pt-BR" sz="1100" b="1" dirty="0">
                <a:solidFill>
                  <a:schemeClr val="accent5"/>
                </a:solidFill>
              </a:rPr>
              <a:t>Página Inicial: (</a:t>
            </a:r>
            <a:r>
              <a:rPr lang="pt-BR" sz="1100" b="1" dirty="0" err="1">
                <a:solidFill>
                  <a:schemeClr val="accent5"/>
                </a:solidFill>
              </a:rPr>
              <a:t>Main</a:t>
            </a:r>
            <a:r>
              <a:rPr lang="pt-BR" sz="1100" b="1" dirty="0">
                <a:solidFill>
                  <a:schemeClr val="accent5"/>
                </a:solidFill>
              </a:rPr>
              <a:t>)</a:t>
            </a:r>
            <a:endParaRPr lang="pt-BR" sz="1100" dirty="0"/>
          </a:p>
          <a:p>
            <a:pPr marL="0" indent="0">
              <a:buNone/>
            </a:pPr>
            <a:r>
              <a:rPr lang="pt-BR" sz="1100" dirty="0"/>
              <a:t>Um cabeçalho com seu nome e uma breve descrição sobre você.</a:t>
            </a:r>
          </a:p>
          <a:p>
            <a:pPr marL="0" indent="0">
              <a:buNone/>
            </a:pPr>
            <a:r>
              <a:rPr lang="pt-BR" sz="1100" dirty="0"/>
              <a:t>Um menu de navegação (Home, Projetos, Sobre, Contato).</a:t>
            </a:r>
          </a:p>
          <a:p>
            <a:pPr marL="0" indent="0">
              <a:buNone/>
            </a:pPr>
            <a:r>
              <a:rPr lang="pt-BR" sz="1100" dirty="0"/>
              <a:t>Um banner com uma imagem de fundo e um texto chamativo.</a:t>
            </a:r>
          </a:p>
          <a:p>
            <a:pPr marL="0" indent="0">
              <a:buNone/>
            </a:pPr>
            <a:r>
              <a:rPr lang="pt-BR" sz="1100" dirty="0"/>
              <a:t>Botões estilizados usando </a:t>
            </a:r>
            <a:r>
              <a:rPr lang="pt-BR" sz="1100" dirty="0" err="1"/>
              <a:t>mixins</a:t>
            </a:r>
            <a:r>
              <a:rPr lang="pt-BR" sz="1100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C34B72-66D6-622A-1355-47E7A62E93AD}"/>
              </a:ext>
            </a:extLst>
          </p:cNvPr>
          <p:cNvSpPr txBox="1"/>
          <p:nvPr/>
        </p:nvSpPr>
        <p:spPr>
          <a:xfrm>
            <a:off x="5987828" y="1869833"/>
            <a:ext cx="45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{Portfolio Pessoal de Designer/Desenvolvedor}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8DC1BC-4461-A69C-26EB-D80E2E7346D6}"/>
              </a:ext>
            </a:extLst>
          </p:cNvPr>
          <p:cNvSpPr txBox="1"/>
          <p:nvPr/>
        </p:nvSpPr>
        <p:spPr>
          <a:xfrm>
            <a:off x="543599" y="4300344"/>
            <a:ext cx="28337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>
                <a:solidFill>
                  <a:schemeClr val="accent5"/>
                </a:solidFill>
              </a:rPr>
              <a:t>Section</a:t>
            </a:r>
            <a:r>
              <a:rPr lang="pt-BR" sz="1100" b="1" dirty="0">
                <a:solidFill>
                  <a:schemeClr val="accent5"/>
                </a:solidFill>
              </a:rPr>
              <a:t> de Projetos:</a:t>
            </a:r>
          </a:p>
          <a:p>
            <a:r>
              <a:rPr lang="pt-BR" sz="1100" dirty="0"/>
              <a:t>Exibição de cards para cada projeto que você deseja mostrar.</a:t>
            </a:r>
          </a:p>
          <a:p>
            <a:r>
              <a:rPr lang="pt-BR" sz="1100" dirty="0"/>
              <a:t>Cada card pode utilizar o </a:t>
            </a:r>
            <a:r>
              <a:rPr lang="pt-BR" sz="1100" dirty="0" err="1"/>
              <a:t>mixin</a:t>
            </a:r>
            <a:r>
              <a:rPr lang="pt-BR" sz="1100" dirty="0"/>
              <a:t> card-</a:t>
            </a:r>
            <a:r>
              <a:rPr lang="pt-BR" sz="1100" dirty="0" err="1"/>
              <a:t>styles</a:t>
            </a:r>
            <a:r>
              <a:rPr lang="pt-BR" sz="1100" dirty="0"/>
              <a:t> para aplicar um design consistente.</a:t>
            </a:r>
          </a:p>
          <a:p>
            <a:r>
              <a:rPr lang="pt-BR" sz="1100" dirty="0"/>
              <a:t>Imagens dos projetos com descrições, utilizando a técnica de grid ou </a:t>
            </a:r>
            <a:r>
              <a:rPr lang="pt-BR" sz="1100" dirty="0" err="1"/>
              <a:t>flexbox</a:t>
            </a:r>
            <a:r>
              <a:rPr lang="pt-BR" sz="1100" dirty="0"/>
              <a:t>.</a:t>
            </a:r>
          </a:p>
          <a:p>
            <a:endParaRPr lang="pt-BR" sz="1100" dirty="0"/>
          </a:p>
          <a:p>
            <a:endParaRPr lang="pt-BR" sz="1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C34F9E-0DA4-F92F-6157-68FDC43EFD74}"/>
              </a:ext>
            </a:extLst>
          </p:cNvPr>
          <p:cNvSpPr txBox="1"/>
          <p:nvPr/>
        </p:nvSpPr>
        <p:spPr>
          <a:xfrm>
            <a:off x="5104767" y="2392962"/>
            <a:ext cx="339505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Segunda página:</a:t>
            </a:r>
          </a:p>
          <a:p>
            <a:endParaRPr lang="pt-BR" sz="1100" b="1" dirty="0">
              <a:solidFill>
                <a:schemeClr val="accent1"/>
              </a:solidFill>
            </a:endParaRPr>
          </a:p>
          <a:p>
            <a:r>
              <a:rPr lang="pt-BR" sz="1100" b="1" dirty="0" err="1">
                <a:solidFill>
                  <a:schemeClr val="accent5"/>
                </a:solidFill>
              </a:rPr>
              <a:t>Section</a:t>
            </a:r>
            <a:r>
              <a:rPr lang="pt-BR" sz="1100" b="1" dirty="0">
                <a:solidFill>
                  <a:schemeClr val="accent5"/>
                </a:solidFill>
              </a:rPr>
              <a:t> Sobre:</a:t>
            </a:r>
            <a:endParaRPr lang="pt-BR" sz="1100" dirty="0"/>
          </a:p>
          <a:p>
            <a:r>
              <a:rPr lang="pt-BR" sz="1100" dirty="0"/>
              <a:t>Um breve texto sobre sua formação, experiência e habilidades.</a:t>
            </a:r>
          </a:p>
          <a:p>
            <a:r>
              <a:rPr lang="pt-BR" sz="1100" dirty="0"/>
              <a:t>Utilize o </a:t>
            </a:r>
            <a:r>
              <a:rPr lang="pt-BR" sz="1100" dirty="0" err="1"/>
              <a:t>mixin</a:t>
            </a:r>
            <a:r>
              <a:rPr lang="pt-BR" sz="1100" dirty="0"/>
              <a:t> para estilizar a tabela com suas habilidades técnicas, utilizando </a:t>
            </a:r>
            <a:r>
              <a:rPr lang="pt-BR" sz="1100" dirty="0" err="1"/>
              <a:t>table-styles</a:t>
            </a:r>
            <a:r>
              <a:rPr lang="pt-BR" sz="1100" dirty="0"/>
              <a:t>.</a:t>
            </a:r>
          </a:p>
          <a:p>
            <a:endParaRPr lang="pt-BR" sz="1100" b="1" dirty="0">
              <a:solidFill>
                <a:schemeClr val="accent5"/>
              </a:solidFill>
            </a:endParaRPr>
          </a:p>
          <a:p>
            <a:r>
              <a:rPr lang="pt-BR" sz="1100" b="1" dirty="0" err="1">
                <a:solidFill>
                  <a:schemeClr val="accent5"/>
                </a:solidFill>
              </a:rPr>
              <a:t>Section</a:t>
            </a:r>
            <a:r>
              <a:rPr lang="pt-BR" sz="1100" b="1" dirty="0">
                <a:solidFill>
                  <a:schemeClr val="accent5"/>
                </a:solidFill>
              </a:rPr>
              <a:t> de Contato:</a:t>
            </a:r>
            <a:endParaRPr lang="pt-BR" sz="1100" dirty="0"/>
          </a:p>
          <a:p>
            <a:r>
              <a:rPr lang="pt-BR" sz="1100" dirty="0"/>
              <a:t>Um formulário de contato onde os visitantes podem enviar mensagens.</a:t>
            </a:r>
          </a:p>
          <a:p>
            <a:r>
              <a:rPr lang="pt-BR" sz="1100" dirty="0"/>
              <a:t>Estilize os campos do formulário usando variáveis para cores e </a:t>
            </a:r>
            <a:r>
              <a:rPr lang="pt-BR" sz="1100" dirty="0" err="1"/>
              <a:t>mixins</a:t>
            </a:r>
            <a:r>
              <a:rPr lang="pt-BR" sz="1100" dirty="0"/>
              <a:t> para os estilos de botão.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3CB6A3-AAC5-8528-8E6E-54391FB8BDEA}"/>
              </a:ext>
            </a:extLst>
          </p:cNvPr>
          <p:cNvSpPr txBox="1"/>
          <p:nvPr/>
        </p:nvSpPr>
        <p:spPr>
          <a:xfrm>
            <a:off x="4471404" y="510825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5"/>
                </a:solidFill>
              </a:rPr>
              <a:t>Rodapé:</a:t>
            </a:r>
          </a:p>
          <a:p>
            <a:endParaRPr lang="pt-BR" sz="1100" dirty="0"/>
          </a:p>
          <a:p>
            <a:r>
              <a:rPr lang="pt-BR" sz="1100" dirty="0"/>
              <a:t>Informações de contato e links para suas redes sociais.</a:t>
            </a:r>
          </a:p>
          <a:p>
            <a:r>
              <a:rPr lang="pt-BR" sz="1100" dirty="0"/>
              <a:t>Use </a:t>
            </a:r>
            <a:r>
              <a:rPr lang="pt-BR" sz="1100" dirty="0" err="1"/>
              <a:t>mixins</a:t>
            </a:r>
            <a:r>
              <a:rPr lang="pt-BR" sz="1100" dirty="0"/>
              <a:t> para estilizar os links.</a:t>
            </a:r>
          </a:p>
          <a:p>
            <a:endParaRPr lang="pt-BR" sz="1100" dirty="0"/>
          </a:p>
          <a:p>
            <a:r>
              <a:rPr lang="pt-BR" sz="1100" b="1" dirty="0">
                <a:solidFill>
                  <a:schemeClr val="accent1"/>
                </a:solidFill>
              </a:rPr>
              <a:t>Menu e rodapé iguais em ambas as páginas.</a:t>
            </a:r>
          </a:p>
        </p:txBody>
      </p:sp>
    </p:spTree>
    <p:extLst>
      <p:ext uri="{BB962C8B-B14F-4D97-AF65-F5344CB8AC3E}">
        <p14:creationId xmlns:p14="http://schemas.microsoft.com/office/powerpoint/2010/main" val="44427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A9E85D-C63A-C713-07FB-454A6EAD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/>
              <a:t>O que são pré-processadores CSS?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7AA88C-691E-2DC1-C09C-2738C292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693060"/>
            <a:ext cx="9941319" cy="34381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700" dirty="0"/>
              <a:t>CSS não possui o dinamismo e alguns recursos de Ruby, Python ou </a:t>
            </a:r>
            <a:r>
              <a:rPr lang="pt-BR" sz="1700" dirty="0" err="1"/>
              <a:t>JavaScript</a:t>
            </a:r>
            <a:r>
              <a:rPr lang="pt-BR" sz="1700" dirty="0"/>
              <a:t>.</a:t>
            </a:r>
          </a:p>
          <a:p>
            <a:pPr marL="0" indent="0">
              <a:buNone/>
            </a:pPr>
            <a:r>
              <a:rPr lang="pt-BR" sz="1700" dirty="0"/>
              <a:t>A falta de dinamismo deixa nosso código extenso e repetitivo. </a:t>
            </a:r>
          </a:p>
          <a:p>
            <a:pPr marL="0" indent="0">
              <a:buNone/>
            </a:pPr>
            <a:r>
              <a:rPr lang="pt-BR" sz="1700" dirty="0"/>
              <a:t>Existem linguagens intermediárias, os </a:t>
            </a:r>
            <a:r>
              <a:rPr lang="pt-BR" sz="1700" dirty="0" err="1"/>
              <a:t>pré</a:t>
            </a:r>
            <a:r>
              <a:rPr lang="pt-BR" sz="1700" dirty="0"/>
              <a:t>-processadores, que adicionam recursos para criar estilos com menos código.</a:t>
            </a:r>
          </a:p>
          <a:p>
            <a:pPr>
              <a:buFontTx/>
              <a:buChar char="-"/>
            </a:pPr>
            <a:r>
              <a:rPr lang="pt-BR" sz="1700" dirty="0"/>
              <a:t>Ferramentas que ajudam a escrever CSS de forma mais eficiente.</a:t>
            </a:r>
          </a:p>
          <a:p>
            <a:pPr>
              <a:buFontTx/>
              <a:buChar char="-"/>
            </a:pPr>
            <a:r>
              <a:rPr lang="pt-BR" sz="1700" dirty="0"/>
              <a:t>Melhoram a organização e a reutilização de código.</a:t>
            </a:r>
          </a:p>
          <a:p>
            <a:pPr>
              <a:buFontTx/>
              <a:buChar char="-"/>
            </a:pPr>
            <a:r>
              <a:rPr lang="pt-BR" sz="1700" dirty="0"/>
              <a:t>São interpretadores de código. </a:t>
            </a:r>
          </a:p>
          <a:p>
            <a:pPr>
              <a:buFontTx/>
              <a:buChar char="-"/>
            </a:pPr>
            <a:r>
              <a:rPr lang="pt-BR" sz="1700" dirty="0"/>
              <a:t>Permitem gerar CSS a partir de um arquivo de outra sintaxe, conforme o </a:t>
            </a:r>
            <a:r>
              <a:rPr lang="pt-BR" sz="1700" dirty="0" err="1"/>
              <a:t>pré</a:t>
            </a:r>
            <a:r>
              <a:rPr lang="pt-BR" sz="1700" dirty="0"/>
              <a:t>-processador utilizado.</a:t>
            </a:r>
          </a:p>
          <a:p>
            <a:pPr>
              <a:buFontTx/>
              <a:buChar char="-"/>
            </a:pPr>
            <a:r>
              <a:rPr lang="pt-BR" sz="1700" dirty="0"/>
              <a:t>Exemplo: SASS, LESS.</a:t>
            </a: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Programming Vector Icon 363176 Vector Art at Vecteezy">
            <a:extLst>
              <a:ext uri="{FF2B5EF4-FFF2-40B4-BE49-F238E27FC236}">
                <a16:creationId xmlns:a16="http://schemas.microsoft.com/office/drawing/2014/main" id="{FDF412A6-EAD4-3EED-84BC-6E8EB08A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201" y="4899340"/>
            <a:ext cx="1442281" cy="144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3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2A758-CBAF-F947-0BE1-360091B6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Vantagens e desvantagens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03B99BC-963F-8A42-8065-71EE4BC6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031"/>
            <a:ext cx="5335808" cy="31246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300" b="1" dirty="0">
                <a:solidFill>
                  <a:schemeClr val="accent1"/>
                </a:solidFill>
              </a:rPr>
              <a:t>Vantagens:</a:t>
            </a:r>
          </a:p>
          <a:p>
            <a:pPr marL="0" indent="0">
              <a:buNone/>
            </a:pPr>
            <a:r>
              <a:rPr lang="pt-BR" sz="1300" dirty="0"/>
              <a:t>Códigos CSS flexíveis e reutilizáveis.</a:t>
            </a:r>
          </a:p>
          <a:p>
            <a:pPr marL="0" indent="0">
              <a:buNone/>
            </a:pPr>
            <a:r>
              <a:rPr lang="pt-BR" sz="1300" dirty="0"/>
              <a:t>Linguagem/estrutura de melhor entendimento para pessoas e “menos” para a máquina</a:t>
            </a:r>
          </a:p>
          <a:p>
            <a:pPr marL="0" indent="0">
              <a:buNone/>
            </a:pPr>
            <a:r>
              <a:rPr lang="pt-BR" sz="1300" dirty="0"/>
              <a:t>Maioria permite a criação de Variáveis, Condicionais, Repetição, </a:t>
            </a:r>
            <a:r>
              <a:rPr lang="pt-BR" sz="1300" dirty="0" err="1"/>
              <a:t>Imports</a:t>
            </a:r>
            <a:r>
              <a:rPr lang="pt-BR" sz="1300" dirty="0"/>
              <a:t>/</a:t>
            </a:r>
            <a:r>
              <a:rPr lang="pt-BR" sz="1300" dirty="0" err="1"/>
              <a:t>Extends</a:t>
            </a:r>
            <a:r>
              <a:rPr lang="pt-BR" sz="1300" dirty="0"/>
              <a:t>, Funções e </a:t>
            </a:r>
            <a:r>
              <a:rPr lang="pt-BR" sz="1300" dirty="0" err="1"/>
              <a:t>Mixins</a:t>
            </a:r>
            <a:r>
              <a:rPr lang="pt-BR" sz="1300" dirty="0"/>
              <a:t>.</a:t>
            </a:r>
          </a:p>
          <a:p>
            <a:pPr marL="0" indent="0">
              <a:buNone/>
            </a:pPr>
            <a:r>
              <a:rPr lang="pt-BR" sz="1300" dirty="0"/>
              <a:t>Facilitam a manutenção do código.</a:t>
            </a:r>
          </a:p>
          <a:p>
            <a:pPr marL="0" indent="0">
              <a:buNone/>
            </a:pPr>
            <a:r>
              <a:rPr lang="pt-BR" sz="1300" dirty="0"/>
              <a:t>Permite um código limpo.</a:t>
            </a:r>
            <a:endParaRPr sz="1300" dirty="0"/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2BD37A-3608-146D-8643-244902E46443}"/>
              </a:ext>
            </a:extLst>
          </p:cNvPr>
          <p:cNvSpPr txBox="1"/>
          <p:nvPr/>
        </p:nvSpPr>
        <p:spPr>
          <a:xfrm>
            <a:off x="6654393" y="2733031"/>
            <a:ext cx="433195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>
                <a:solidFill>
                  <a:schemeClr val="accent1"/>
                </a:solidFill>
              </a:rPr>
              <a:t>Desvantagens:</a:t>
            </a:r>
          </a:p>
          <a:p>
            <a:r>
              <a:rPr lang="pt-BR" sz="1300" dirty="0"/>
              <a:t>Aumento de complexidade em relação ao CSS puro.</a:t>
            </a:r>
          </a:p>
          <a:p>
            <a:r>
              <a:rPr lang="pt-BR" sz="1300" dirty="0"/>
              <a:t>Devido a este aumento de complexidade, aumenta também a chance de </a:t>
            </a:r>
          </a:p>
          <a:p>
            <a:r>
              <a:rPr lang="pt-BR" sz="1300" dirty="0"/>
              <a:t>baixo desempenho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ADEC5C4-92B0-C770-A1C9-B1FB31730542}"/>
              </a:ext>
            </a:extLst>
          </p:cNvPr>
          <p:cNvCxnSpPr/>
          <p:nvPr/>
        </p:nvCxnSpPr>
        <p:spPr>
          <a:xfrm>
            <a:off x="6283105" y="2742642"/>
            <a:ext cx="0" cy="3124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95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2A758-CBAF-F947-0BE1-360091B6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/>
              <a:t>Diferenças entre SASS e LESS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03B99BC-963F-8A42-8065-71EE4BC6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1300"/>
              <a:t>SASS</a:t>
            </a:r>
          </a:p>
          <a:p>
            <a:pPr marL="0" indent="0">
              <a:buNone/>
            </a:pPr>
            <a:r>
              <a:rPr sz="1300"/>
              <a:t>- Sintaxe mais antiga, popular e rica em funcionalidades.</a:t>
            </a:r>
          </a:p>
          <a:p>
            <a:pPr marL="0" indent="0">
              <a:buNone/>
            </a:pPr>
            <a:r>
              <a:rPr sz="1300"/>
              <a:t>- Usado com a extensão .scss ou .sass.</a:t>
            </a:r>
          </a:p>
          <a:p>
            <a:pPr marL="0" indent="0">
              <a:buNone/>
            </a:pPr>
            <a:endParaRPr sz="1300"/>
          </a:p>
          <a:p>
            <a:pPr marL="0" indent="0">
              <a:buNone/>
            </a:pPr>
            <a:r>
              <a:rPr sz="1300"/>
              <a:t>LESS</a:t>
            </a:r>
          </a:p>
          <a:p>
            <a:pPr marL="0" indent="0">
              <a:buNone/>
            </a:pPr>
            <a:r>
              <a:rPr sz="1300"/>
              <a:t>- Menos popular que o SASS, mas ainda amplamente usado.</a:t>
            </a:r>
          </a:p>
          <a:p>
            <a:pPr marL="0" indent="0">
              <a:buNone/>
            </a:pPr>
            <a:r>
              <a:rPr sz="1300"/>
              <a:t>- Sintaxe similar ao CSS.</a:t>
            </a:r>
          </a:p>
          <a:p>
            <a:pPr marL="0" indent="0">
              <a:buNone/>
            </a:pPr>
            <a:endParaRPr sz="1300"/>
          </a:p>
          <a:p>
            <a:pPr marL="0" indent="0">
              <a:buNone/>
            </a:pPr>
            <a:r>
              <a:rPr sz="1300"/>
              <a:t>Semelhanças</a:t>
            </a:r>
          </a:p>
          <a:p>
            <a:pPr marL="0" indent="0">
              <a:buNone/>
            </a:pPr>
            <a:r>
              <a:rPr sz="1300"/>
              <a:t>- Ambos suportam variáveis, mixins, aninhamento e funções.</a:t>
            </a: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O que é o SASS?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100" dirty="0"/>
              <a:t>SASS (</a:t>
            </a:r>
            <a:r>
              <a:rPr lang="pt-BR" sz="1100" dirty="0" err="1"/>
              <a:t>Syntactically</a:t>
            </a:r>
            <a:r>
              <a:rPr lang="pt-BR" sz="1100" dirty="0"/>
              <a:t> </a:t>
            </a:r>
            <a:r>
              <a:rPr lang="pt-BR" sz="1100" dirty="0" err="1"/>
              <a:t>Awesome</a:t>
            </a:r>
            <a:r>
              <a:rPr lang="pt-BR" sz="1100" dirty="0"/>
              <a:t> </a:t>
            </a:r>
            <a:r>
              <a:rPr lang="pt-BR" sz="1100" dirty="0" err="1"/>
              <a:t>Style</a:t>
            </a:r>
            <a:r>
              <a:rPr lang="pt-BR" sz="1100" dirty="0"/>
              <a:t> </a:t>
            </a:r>
            <a:r>
              <a:rPr lang="pt-BR" sz="1100" dirty="0" err="1"/>
              <a:t>Sheets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Ajuda a escrever CSS de maneira mais organizada e reutilizável.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dirty="0"/>
              <a:t>Exemplo básico:</a:t>
            </a:r>
          </a:p>
          <a:p>
            <a:pPr marL="0" indent="0">
              <a:buNone/>
            </a:pPr>
            <a:r>
              <a:rPr lang="pt-BR" sz="1100" dirty="0"/>
              <a:t>$cor-principal: #3498db;</a:t>
            </a:r>
          </a:p>
          <a:p>
            <a:pPr marL="0" indent="0">
              <a:buNone/>
            </a:pPr>
            <a:r>
              <a:rPr lang="pt-BR" sz="1100" dirty="0"/>
              <a:t>body {</a:t>
            </a:r>
          </a:p>
          <a:p>
            <a:pPr marL="0" indent="0">
              <a:buNone/>
            </a:pPr>
            <a:r>
              <a:rPr lang="pt-BR" sz="1100" dirty="0"/>
              <a:t>  background-color: $cor-principal;</a:t>
            </a:r>
          </a:p>
          <a:p>
            <a:pPr marL="0" indent="0">
              <a:buNone/>
            </a:pPr>
            <a:r>
              <a:rPr lang="pt-BR" sz="1100" dirty="0"/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9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Instalando o SASS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20407"/>
            <a:ext cx="9941319" cy="35217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1. </a:t>
            </a:r>
            <a:r>
              <a:rPr lang="pt-BR" sz="1100" dirty="0"/>
              <a:t>Baixar o node.js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1100" dirty="0"/>
              <a:t>Abrir o google, pesquisar por node </a:t>
            </a:r>
            <a:r>
              <a:rPr lang="pt-BR" sz="1100" dirty="0" err="1"/>
              <a:t>js</a:t>
            </a:r>
            <a:r>
              <a:rPr lang="pt-BR" sz="1100" dirty="0"/>
              <a:t>, fazer download do instalador</a:t>
            </a:r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2.</a:t>
            </a:r>
            <a:r>
              <a:rPr lang="pt-BR" sz="1100" dirty="0">
                <a:solidFill>
                  <a:schemeClr val="accent1"/>
                </a:solidFill>
              </a:rPr>
              <a:t> </a:t>
            </a:r>
            <a:r>
              <a:rPr lang="pt-BR" sz="1100" dirty="0"/>
              <a:t>Após instalar, no </a:t>
            </a:r>
            <a:r>
              <a:rPr lang="pt-BR" sz="1100" dirty="0" err="1"/>
              <a:t>VSCode</a:t>
            </a:r>
            <a:r>
              <a:rPr lang="pt-BR" sz="1100" dirty="0"/>
              <a:t> abrir novo prompt em: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1100" dirty="0"/>
              <a:t>Terminal &gt;&gt; Novo terminal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00" dirty="0"/>
          </a:p>
          <a:p>
            <a:pPr>
              <a:buFont typeface="Wingdings" panose="05000000000000000000" pitchFamily="2" charset="2"/>
              <a:buChar char="Ø"/>
            </a:pPr>
            <a:endParaRPr lang="pt-BR" sz="1100" dirty="0"/>
          </a:p>
          <a:p>
            <a:pPr>
              <a:buFont typeface="Wingdings" panose="05000000000000000000" pitchFamily="2" charset="2"/>
              <a:buChar char="Ø"/>
            </a:pPr>
            <a:endParaRPr lang="pt-BR" sz="1100" dirty="0"/>
          </a:p>
          <a:p>
            <a:pPr>
              <a:buFont typeface="Wingdings" panose="05000000000000000000" pitchFamily="2" charset="2"/>
              <a:buChar char="Ø"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3.</a:t>
            </a:r>
            <a:r>
              <a:rPr lang="pt-BR" sz="1100" dirty="0">
                <a:solidFill>
                  <a:schemeClr val="accent1"/>
                </a:solidFill>
              </a:rPr>
              <a:t> </a:t>
            </a:r>
            <a:r>
              <a:rPr lang="pt-BR" sz="1100" dirty="0"/>
              <a:t>Verificar se o node foi instalado corretamente: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1100" dirty="0"/>
              <a:t>No terminal, digite </a:t>
            </a:r>
            <a:r>
              <a:rPr lang="pt-BR" sz="1100" dirty="0">
                <a:solidFill>
                  <a:schemeClr val="accent1"/>
                </a:solidFill>
              </a:rPr>
              <a:t>node –v</a:t>
            </a:r>
          </a:p>
          <a:p>
            <a:pPr marL="0" indent="0">
              <a:buNone/>
            </a:pPr>
            <a:endParaRPr lang="pt-BR" sz="11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982A2CC-1123-F2AB-DCB5-B8DB431A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82" y="3715980"/>
            <a:ext cx="4535932" cy="78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18BF758-DB4C-0B0E-256A-45AF64D7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6" t="9338" r="-216" b="24902"/>
          <a:stretch/>
        </p:blipFill>
        <p:spPr>
          <a:xfrm>
            <a:off x="1294682" y="5436835"/>
            <a:ext cx="4191000" cy="8769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77F90D4-FD90-4C80-7B43-526D91E2C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527" y="3841000"/>
            <a:ext cx="4003903" cy="184330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E1C962A-E68A-BAAA-7022-4818FE61048E}"/>
              </a:ext>
            </a:extLst>
          </p:cNvPr>
          <p:cNvSpPr txBox="1"/>
          <p:nvPr/>
        </p:nvSpPr>
        <p:spPr>
          <a:xfrm>
            <a:off x="7388527" y="3263005"/>
            <a:ext cx="237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4. </a:t>
            </a:r>
            <a:r>
              <a:rPr lang="pt-BR" sz="1100" dirty="0"/>
              <a:t>Instalar o </a:t>
            </a:r>
            <a:r>
              <a:rPr lang="pt-BR" sz="1100" dirty="0" err="1"/>
              <a:t>sass</a:t>
            </a:r>
            <a:r>
              <a:rPr lang="pt-BR" sz="1100" dirty="0"/>
              <a:t>: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1100" dirty="0"/>
              <a:t>Rodar o comando </a:t>
            </a:r>
            <a:r>
              <a:rPr lang="pt-BR" sz="1100" dirty="0" err="1">
                <a:solidFill>
                  <a:schemeClr val="accent1"/>
                </a:solidFill>
              </a:rPr>
              <a:t>npm</a:t>
            </a:r>
            <a:r>
              <a:rPr lang="pt-BR" sz="1100" dirty="0">
                <a:solidFill>
                  <a:schemeClr val="accent1"/>
                </a:solidFill>
              </a:rPr>
              <a:t> </a:t>
            </a:r>
            <a:r>
              <a:rPr lang="pt-BR" sz="1100" dirty="0" err="1">
                <a:solidFill>
                  <a:schemeClr val="accent1"/>
                </a:solidFill>
              </a:rPr>
              <a:t>install</a:t>
            </a:r>
            <a:r>
              <a:rPr lang="pt-BR" sz="1100" dirty="0">
                <a:solidFill>
                  <a:schemeClr val="accent1"/>
                </a:solidFill>
              </a:rPr>
              <a:t> -g </a:t>
            </a:r>
            <a:r>
              <a:rPr lang="pt-BR" sz="1100" dirty="0" err="1">
                <a:solidFill>
                  <a:schemeClr val="accent1"/>
                </a:solidFill>
              </a:rPr>
              <a:t>sass</a:t>
            </a:r>
            <a:endParaRPr lang="pt-BR" sz="1100" dirty="0">
              <a:solidFill>
                <a:schemeClr val="accent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0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Compilando o SASS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2620408"/>
            <a:ext cx="6643396" cy="1128214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pt-BR" sz="1100" dirty="0"/>
              <a:t>Para transformar o nosso código </a:t>
            </a:r>
            <a:r>
              <a:rPr lang="pt-BR" sz="1100" dirty="0" err="1"/>
              <a:t>sass</a:t>
            </a:r>
            <a:r>
              <a:rPr lang="pt-BR" sz="1100" dirty="0"/>
              <a:t>, precisamos compilar este para </a:t>
            </a:r>
            <a:r>
              <a:rPr lang="pt-BR" sz="1100" dirty="0" err="1"/>
              <a:t>css</a:t>
            </a:r>
            <a:r>
              <a:rPr lang="pt-BR" sz="1100" dirty="0"/>
              <a:t>.</a:t>
            </a:r>
          </a:p>
          <a:p>
            <a:pPr marL="0" indent="0">
              <a:buNone/>
            </a:pPr>
            <a:r>
              <a:rPr lang="pt-BR" sz="1100" dirty="0"/>
              <a:t>Para isto, teremos sempre 2 arquivos para cada </a:t>
            </a:r>
            <a:r>
              <a:rPr lang="pt-BR" sz="1100" dirty="0" err="1"/>
              <a:t>css</a:t>
            </a:r>
            <a:r>
              <a:rPr lang="pt-BR" sz="1100" dirty="0"/>
              <a:t> que temos. Recomendo deixar sempre com o mesmo nome.</a:t>
            </a:r>
          </a:p>
          <a:p>
            <a:pPr marL="0" indent="0">
              <a:buNone/>
            </a:pPr>
            <a:r>
              <a:rPr lang="pt-BR" sz="1100" b="1" dirty="0"/>
              <a:t>Arquivo </a:t>
            </a:r>
            <a:r>
              <a:rPr lang="pt-BR" sz="1100" b="1" dirty="0" err="1"/>
              <a:t>sass</a:t>
            </a:r>
            <a:r>
              <a:rPr lang="pt-BR" sz="1100" b="1" dirty="0"/>
              <a:t>:</a:t>
            </a:r>
            <a:r>
              <a:rPr lang="pt-BR" sz="1100" dirty="0"/>
              <a:t> </a:t>
            </a:r>
            <a:r>
              <a:rPr lang="pt-BR" sz="1100" dirty="0" err="1"/>
              <a:t>nomeArquivo.</a:t>
            </a:r>
            <a:r>
              <a:rPr lang="pt-BR" sz="1100" b="1" dirty="0" err="1">
                <a:solidFill>
                  <a:schemeClr val="accent1"/>
                </a:solidFill>
              </a:rPr>
              <a:t>scss</a:t>
            </a:r>
            <a:endParaRPr lang="pt-BR" sz="11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1100" b="1" dirty="0"/>
              <a:t>Arquivo </a:t>
            </a:r>
            <a:r>
              <a:rPr lang="pt-BR" sz="1100" b="1" dirty="0" err="1"/>
              <a:t>css</a:t>
            </a:r>
            <a:r>
              <a:rPr lang="pt-BR" sz="1100" b="1" dirty="0"/>
              <a:t>: </a:t>
            </a:r>
            <a:r>
              <a:rPr lang="pt-BR" sz="1100" dirty="0"/>
              <a:t>nomeArquivo.</a:t>
            </a:r>
            <a:r>
              <a:rPr lang="pt-BR" sz="1100" b="1" dirty="0">
                <a:solidFill>
                  <a:schemeClr val="accent5"/>
                </a:solidFill>
              </a:rPr>
              <a:t>css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63F7634-582F-6F13-96CC-DE20CB73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2568"/>
            <a:ext cx="12192000" cy="23402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0D73AB-24B4-8026-457F-92A9685809D6}"/>
              </a:ext>
            </a:extLst>
          </p:cNvPr>
          <p:cNvSpPr txBox="1"/>
          <p:nvPr/>
        </p:nvSpPr>
        <p:spPr>
          <a:xfrm>
            <a:off x="6956913" y="2652110"/>
            <a:ext cx="487596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Para compilar o nosso arquivo </a:t>
            </a:r>
            <a:r>
              <a:rPr lang="pt-BR" sz="1100" dirty="0" err="1"/>
              <a:t>sass</a:t>
            </a:r>
            <a:r>
              <a:rPr lang="pt-BR" sz="1100" dirty="0"/>
              <a:t>, utilizamos o comando:</a:t>
            </a:r>
          </a:p>
          <a:p>
            <a:r>
              <a:rPr lang="pt-BR" sz="1200" b="1" dirty="0" err="1">
                <a:solidFill>
                  <a:srgbClr val="C00000"/>
                </a:solidFill>
              </a:rPr>
              <a:t>sass</a:t>
            </a:r>
            <a:r>
              <a:rPr lang="pt-BR" sz="1200" dirty="0"/>
              <a:t> </a:t>
            </a:r>
            <a:r>
              <a:rPr lang="pt-BR" sz="1200" dirty="0" err="1"/>
              <a:t>nomeArquivo.</a:t>
            </a:r>
            <a:r>
              <a:rPr lang="pt-BR" sz="1200" b="1" dirty="0" err="1">
                <a:solidFill>
                  <a:schemeClr val="accent1"/>
                </a:solidFill>
              </a:rPr>
              <a:t>scss</a:t>
            </a:r>
            <a:r>
              <a:rPr lang="pt-BR" sz="1200" dirty="0"/>
              <a:t> nomeArquivo.</a:t>
            </a:r>
            <a:r>
              <a:rPr lang="pt-BR" sz="1200" b="1" dirty="0">
                <a:solidFill>
                  <a:schemeClr val="accent5"/>
                </a:solidFill>
              </a:rPr>
              <a:t>css</a:t>
            </a:r>
          </a:p>
          <a:p>
            <a:r>
              <a:rPr lang="pt-BR" sz="1100" dirty="0"/>
              <a:t>Este comando deve ser executado manualmente toda vez que fizer uma alteração</a:t>
            </a:r>
          </a:p>
          <a:p>
            <a:r>
              <a:rPr lang="pt-BR" sz="1100" dirty="0"/>
              <a:t>Ou, podemos incluir um </a:t>
            </a:r>
            <a:r>
              <a:rPr lang="pt-BR" sz="1100" dirty="0" err="1"/>
              <a:t>watch</a:t>
            </a:r>
            <a:r>
              <a:rPr lang="pt-BR" sz="1100" dirty="0"/>
              <a:t>, que ficará “escutando” e a cada alteração compila automaticamente. Parecido com o </a:t>
            </a:r>
            <a:r>
              <a:rPr lang="pt-BR" sz="1100" dirty="0" err="1"/>
              <a:t>autosave</a:t>
            </a:r>
            <a:r>
              <a:rPr lang="pt-BR" sz="1100" dirty="0"/>
              <a:t> do </a:t>
            </a:r>
            <a:r>
              <a:rPr lang="pt-BR" sz="1100" dirty="0" err="1"/>
              <a:t>VSCode</a:t>
            </a:r>
            <a:r>
              <a:rPr lang="pt-BR" sz="1100" dirty="0"/>
              <a:t>.</a:t>
            </a:r>
          </a:p>
          <a:p>
            <a:r>
              <a:rPr lang="pt-BR" sz="1200" b="1" dirty="0" err="1">
                <a:solidFill>
                  <a:srgbClr val="C00000"/>
                </a:solidFill>
              </a:rPr>
              <a:t>sass</a:t>
            </a:r>
            <a:r>
              <a:rPr lang="pt-BR" sz="1200" dirty="0"/>
              <a:t> --</a:t>
            </a:r>
            <a:r>
              <a:rPr lang="pt-BR" sz="1200" dirty="0" err="1"/>
              <a:t>watch</a:t>
            </a:r>
            <a:r>
              <a:rPr lang="pt-BR" sz="1200" dirty="0"/>
              <a:t> </a:t>
            </a:r>
            <a:r>
              <a:rPr lang="pt-BR" sz="1200" dirty="0" err="1"/>
              <a:t>nomeArquivo.</a:t>
            </a:r>
            <a:r>
              <a:rPr lang="pt-BR" sz="1200" b="1" dirty="0" err="1">
                <a:solidFill>
                  <a:schemeClr val="accent1"/>
                </a:solidFill>
              </a:rPr>
              <a:t>scss</a:t>
            </a:r>
            <a:r>
              <a:rPr lang="pt-BR" sz="1200" b="1" dirty="0" err="1"/>
              <a:t>:</a:t>
            </a:r>
            <a:r>
              <a:rPr lang="pt-BR" sz="1200" dirty="0" err="1"/>
              <a:t>nomeArquivo.</a:t>
            </a:r>
            <a:r>
              <a:rPr lang="pt-BR" sz="1200" b="1" dirty="0" err="1">
                <a:solidFill>
                  <a:schemeClr val="accent5"/>
                </a:solidFill>
              </a:rPr>
              <a:t>css</a:t>
            </a:r>
            <a:endParaRPr lang="pt-BR" sz="1200" b="1" dirty="0">
              <a:solidFill>
                <a:schemeClr val="accent5"/>
              </a:solidFill>
            </a:endParaRPr>
          </a:p>
          <a:p>
            <a:endParaRPr lang="pt-BR" sz="110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BC066E-A7E3-E405-F40D-0E630C50654A}"/>
              </a:ext>
            </a:extLst>
          </p:cNvPr>
          <p:cNvCxnSpPr/>
          <p:nvPr/>
        </p:nvCxnSpPr>
        <p:spPr>
          <a:xfrm>
            <a:off x="6762939" y="2613898"/>
            <a:ext cx="0" cy="1233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2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Erro ao compilar o SASS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2620407"/>
            <a:ext cx="9364600" cy="35210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dirty="0"/>
              <a:t>Se você receber um erro informando que a execução de scripts foi desabilitada, é preciso alterar as politicas do Windows.</a:t>
            </a:r>
          </a:p>
          <a:p>
            <a:pPr marL="0" indent="0">
              <a:buNone/>
            </a:pPr>
            <a:r>
              <a:rPr lang="pt-BR" sz="1100" dirty="0"/>
              <a:t>Esse erro acontece no Windows devido à política de execução de scripts do </a:t>
            </a:r>
            <a:r>
              <a:rPr lang="pt-BR" sz="1100" dirty="0" err="1"/>
              <a:t>PowerShell</a:t>
            </a:r>
            <a:r>
              <a:rPr lang="pt-BR" sz="1100" dirty="0"/>
              <a:t>, que está configurada para </a:t>
            </a:r>
            <a:r>
              <a:rPr lang="pt-BR" sz="1100" dirty="0" err="1"/>
              <a:t>imped</a:t>
            </a: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dirty="0"/>
              <a:t>ir a execução de scripts por segurança. Para resolver isso, você precisa alterar a política de execução para permitir a execução de scripts como o </a:t>
            </a:r>
            <a:r>
              <a:rPr lang="pt-BR" sz="1100" dirty="0" err="1"/>
              <a:t>sass</a:t>
            </a:r>
            <a:r>
              <a:rPr lang="pt-BR" sz="1100" dirty="0"/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1100" dirty="0"/>
              <a:t>Pressione Windows + X ou clique com o botão direito no botão Iniciar e selecione Windows </a:t>
            </a:r>
            <a:r>
              <a:rPr lang="pt-BR" sz="1100" dirty="0" err="1"/>
              <a:t>PowerShell</a:t>
            </a:r>
            <a:r>
              <a:rPr lang="pt-BR" sz="1100" dirty="0"/>
              <a:t> (Admin).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36373E4-9E48-7C5C-015C-AD97046F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82" y="4853475"/>
            <a:ext cx="5191125" cy="1514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A7B267A-AF2E-0D51-DB56-00452E891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37" y="3213647"/>
            <a:ext cx="9146751" cy="7926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B225C3-9B60-0841-5DEC-57211F1CC4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631"/>
          <a:stretch/>
        </p:blipFill>
        <p:spPr>
          <a:xfrm>
            <a:off x="9632437" y="2724282"/>
            <a:ext cx="1865104" cy="3753005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6451BF9-9905-C612-42C8-9510619D72AD}"/>
              </a:ext>
            </a:extLst>
          </p:cNvPr>
          <p:cNvCxnSpPr/>
          <p:nvPr/>
        </p:nvCxnSpPr>
        <p:spPr>
          <a:xfrm>
            <a:off x="8182947" y="4711959"/>
            <a:ext cx="1377512" cy="6531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514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2195</Words>
  <Application>Microsoft Office PowerPoint</Application>
  <PresentationFormat>Widescreen</PresentationFormat>
  <Paragraphs>272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CSS avançado</vt:lpstr>
      <vt:lpstr>Apresentação do PowerPoint</vt:lpstr>
      <vt:lpstr>O que são pré-processadores CSS?</vt:lpstr>
      <vt:lpstr>Vantagens e desvantagens</vt:lpstr>
      <vt:lpstr>Diferenças entre SASS e LESS</vt:lpstr>
      <vt:lpstr>O que é o SASS?</vt:lpstr>
      <vt:lpstr>Instalando o SASS</vt:lpstr>
      <vt:lpstr>Compilando o SASS</vt:lpstr>
      <vt:lpstr>Erro ao compilar o SASS</vt:lpstr>
      <vt:lpstr>Variáveis SASS</vt:lpstr>
      <vt:lpstr>Criando minha página</vt:lpstr>
      <vt:lpstr>Aninhamento no SASS</vt:lpstr>
      <vt:lpstr>Herança de Seletores no SASS</vt:lpstr>
      <vt:lpstr>Operações matemáticas no SASS</vt:lpstr>
      <vt:lpstr>Operações matemáticas no SASS</vt:lpstr>
      <vt:lpstr>Operações matemáticas no SASS</vt:lpstr>
      <vt:lpstr>Apresentação do PowerPoint</vt:lpstr>
      <vt:lpstr>Loops no SASS - @for</vt:lpstr>
      <vt:lpstr>Loops no SASS - @each</vt:lpstr>
      <vt:lpstr>Loops no SASS - @while</vt:lpstr>
      <vt:lpstr>Loops no SASS - @while</vt:lpstr>
      <vt:lpstr>Loops no SASS - @while</vt:lpstr>
      <vt:lpstr>Apresentação do PowerPoint</vt:lpstr>
      <vt:lpstr>@mixin - Funções</vt:lpstr>
      <vt:lpstr>@ mixin - Funções</vt:lpstr>
      <vt:lpstr>Apresentação do PowerPoint</vt:lpstr>
      <vt:lpstr>Criando minha página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Tamires Schloegel Kistner</dc:creator>
  <cp:lastModifiedBy>Tamires Schloegel Kistner</cp:lastModifiedBy>
  <cp:revision>10</cp:revision>
  <dcterms:created xsi:type="dcterms:W3CDTF">2024-10-06T18:10:59Z</dcterms:created>
  <dcterms:modified xsi:type="dcterms:W3CDTF">2024-11-26T23:17:40Z</dcterms:modified>
</cp:coreProperties>
</file>