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4"/>
  </p:sldMasterIdLst>
  <p:notesMasterIdLst>
    <p:notesMasterId r:id="rId47"/>
  </p:notesMasterIdLst>
  <p:sldIdLst>
    <p:sldId id="259" r:id="rId5"/>
    <p:sldId id="279" r:id="rId6"/>
    <p:sldId id="335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6" r:id="rId22"/>
    <p:sldId id="297" r:id="rId23"/>
    <p:sldId id="298" r:id="rId24"/>
    <p:sldId id="299" r:id="rId25"/>
    <p:sldId id="300" r:id="rId26"/>
    <p:sldId id="301" r:id="rId27"/>
    <p:sldId id="337" r:id="rId28"/>
    <p:sldId id="302" r:id="rId29"/>
    <p:sldId id="303" r:id="rId30"/>
    <p:sldId id="304" r:id="rId31"/>
    <p:sldId id="305" r:id="rId32"/>
    <p:sldId id="306" r:id="rId33"/>
    <p:sldId id="307" r:id="rId34"/>
    <p:sldId id="309" r:id="rId35"/>
    <p:sldId id="310" r:id="rId36"/>
    <p:sldId id="311" r:id="rId37"/>
    <p:sldId id="336" r:id="rId38"/>
    <p:sldId id="338" r:id="rId39"/>
    <p:sldId id="339" r:id="rId40"/>
    <p:sldId id="340" r:id="rId41"/>
    <p:sldId id="341" r:id="rId42"/>
    <p:sldId id="322" r:id="rId43"/>
    <p:sldId id="323" r:id="rId44"/>
    <p:sldId id="324" r:id="rId45"/>
    <p:sldId id="325" r:id="rId46"/>
  </p:sldIdLst>
  <p:sldSz cx="12192000" cy="6858000"/>
  <p:notesSz cx="7010400" cy="9296400"/>
  <p:embeddedFontLst>
    <p:embeddedFont>
      <p:font typeface="Alef" panose="00000500000000000000" pitchFamily="2" charset="-79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Heebo" pitchFamily="2" charset="-79"/>
      <p:regular r:id="rId54"/>
      <p:bold r:id="rId55"/>
    </p:embeddedFont>
    <p:embeddedFont>
      <p:font typeface="Heebo Black" pitchFamily="2" charset="-79"/>
      <p:bold r:id="rId56"/>
    </p:embeddedFont>
    <p:embeddedFont>
      <p:font typeface="Heebo ExtraBold" pitchFamily="2" charset="-79"/>
      <p:bold r:id="rId57"/>
    </p:embeddedFont>
    <p:embeddedFont>
      <p:font typeface="Heebo Light" pitchFamily="2" charset="-79"/>
      <p:regular r:id="rId58"/>
    </p:embeddedFont>
    <p:embeddedFont>
      <p:font typeface="Heebo Medium" pitchFamily="2" charset="-79"/>
      <p:regular r:id="rId59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F7A"/>
    <a:srgbClr val="1F4777"/>
    <a:srgbClr val="142D4C"/>
    <a:srgbClr val="ECECEC"/>
    <a:srgbClr val="9FD3C7"/>
    <a:srgbClr val="BFD3D2"/>
    <a:srgbClr val="263635"/>
    <a:srgbClr val="507472"/>
    <a:srgbClr val="B2CAC9"/>
    <a:srgbClr val="CCF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84" autoAdjust="0"/>
    <p:restoredTop sz="84686" autoAdjust="0"/>
  </p:normalViewPr>
  <p:slideViewPr>
    <p:cSldViewPr snapToGrid="0">
      <p:cViewPr varScale="1">
        <p:scale>
          <a:sx n="74" d="100"/>
          <a:sy n="74" d="100"/>
        </p:scale>
        <p:origin x="84" y="342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fld id="{B8ED2EE4-5ED3-40C0-AD0A-7F03BEB33D8B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7256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623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fld id="{D0766E49-C229-4C93-86F9-C7DC3AD7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תיחת שיעור">
    <p:bg>
      <p:bgPr>
        <a:solidFill>
          <a:schemeClr val="tx2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1EE68F-69F7-42D0-A343-BDC4D4E9E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824" y="1257936"/>
            <a:ext cx="8512351" cy="1726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3800" kern="1200" dirty="0">
                <a:solidFill>
                  <a:srgbClr val="1C5F7A"/>
                </a:solidFill>
                <a:latin typeface="Heebo Black" panose="00000A00000000000000" pitchFamily="2" charset="-79"/>
                <a:ea typeface="+mj-ea"/>
                <a:cs typeface="Heebo Black" panose="00000A00000000000000" pitchFamily="2" charset="-79"/>
              </a:defRPr>
            </a:lvl1pPr>
          </a:lstStyle>
          <a:p>
            <a:pPr lvl="0"/>
            <a:r>
              <a:rPr lang="he-IL" dirty="0"/>
              <a:t>שם שיעור</a:t>
            </a:r>
            <a:endParaRPr lang="en-US" dirty="0"/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818B3762-55D0-4823-B3BA-3E2FE7B78C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648" y="3923665"/>
            <a:ext cx="4076701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7200" kern="1200" dirty="0">
                <a:solidFill>
                  <a:srgbClr val="1C5F7A"/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defRPr>
            </a:lvl1pPr>
          </a:lstStyle>
          <a:p>
            <a:pPr lvl="0"/>
            <a:r>
              <a:rPr lang="he-IL" sz="6000" kern="1200" dirty="0">
                <a:solidFill>
                  <a:srgbClr val="1C5F7A"/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rPr>
              <a:t>שם מקצוע</a:t>
            </a:r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283E283-952F-432A-9607-5651011FE5E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02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dirty="0"/>
              <a:t>כמה הגדרות</a:t>
            </a:r>
            <a:endParaRPr lang="en-US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32BB4F82-5DC7-45E1-8C1F-F0CA31CE8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5157" y="1845376"/>
            <a:ext cx="5014580" cy="3167248"/>
          </a:xfrm>
          <a:prstGeom prst="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 dirty="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6CCCF1-C324-47B7-8076-62C885034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6863" y="1844675"/>
            <a:ext cx="4710112" cy="3168650"/>
          </a:xfrm>
          <a:prstGeom prst="rect">
            <a:avLst/>
          </a:prstGeom>
          <a:solidFill>
            <a:srgbClr val="BFD3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263635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228600" lvl="0" indent="-228600" algn="ctr"/>
            <a:r>
              <a:rPr lang="he-IL" dirty="0"/>
              <a:t>הגדרה לדוגמה </a:t>
            </a:r>
            <a:r>
              <a:rPr lang="he-IL" dirty="0" err="1"/>
              <a:t>ניניני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dirty="0"/>
              <a:t>כמה הגדרות</a:t>
            </a:r>
            <a:endParaRPr lang="en-US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3" name="מציין מיקום טקסט 2">
            <a:extLst>
              <a:ext uri="{FF2B5EF4-FFF2-40B4-BE49-F238E27FC236}">
                <a16:creationId xmlns:a16="http://schemas.microsoft.com/office/drawing/2014/main" id="{498BD72D-90E5-4132-A01B-81BDA11F75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14" y="1690384"/>
            <a:ext cx="4976886" cy="3187283"/>
          </a:xfrm>
          <a:prstGeom prst="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dirty="0" err="1"/>
              <a:t>הגדרוש</a:t>
            </a:r>
            <a:endParaRPr lang="en-US" dirty="0"/>
          </a:p>
        </p:txBody>
      </p:sp>
      <p:sp>
        <p:nvSpPr>
          <p:cNvPr id="15" name="מציין מיקום טקסט 2">
            <a:extLst>
              <a:ext uri="{FF2B5EF4-FFF2-40B4-BE49-F238E27FC236}">
                <a16:creationId xmlns:a16="http://schemas.microsoft.com/office/drawing/2014/main" id="{21F6E1D7-4CE3-4C6F-B7BC-09F05F963F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2106" y="1690384"/>
            <a:ext cx="4976886" cy="3187275"/>
          </a:xfrm>
          <a:prstGeom prst="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dirty="0"/>
              <a:t>הגדרה</a:t>
            </a:r>
            <a:endParaRPr lang="en-US" dirty="0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D823DB72-C913-4253-A83F-F1ED019A3B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1452" y="4036896"/>
            <a:ext cx="4976886" cy="2139950"/>
          </a:xfrm>
          <a:prstGeom prst="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dirty="0"/>
              <a:t>עוד אופציה אפשרית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יבה עם פירוט נוסף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2F1EE02-2FF0-4CE1-B3CE-38A8039B2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0649" y="1623880"/>
            <a:ext cx="6870700" cy="2136775"/>
          </a:xfrm>
          <a:prstGeom prst="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dirty="0"/>
              <a:t>הגדרה</a:t>
            </a:r>
            <a:endParaRPr lang="en-US" dirty="0"/>
          </a:p>
        </p:txBody>
      </p:sp>
      <p:sp>
        <p:nvSpPr>
          <p:cNvPr id="20" name="מציין מיקום טקסט 19">
            <a:extLst>
              <a:ext uri="{FF2B5EF4-FFF2-40B4-BE49-F238E27FC236}">
                <a16:creationId xmlns:a16="http://schemas.microsoft.com/office/drawing/2014/main" id="{B5FB0336-98BB-41B9-96B7-DDFE54984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4338" y="3980147"/>
            <a:ext cx="9718408" cy="1686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dirty="0"/>
              <a:t>דוגמאות, דברים נוספים, פירוט</a:t>
            </a:r>
            <a:endParaRPr lang="en-US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60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יתרונות חסרונ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D8DF8DC-3027-4E42-9DB6-8C89A7082DB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A094AA17-BD26-4FA9-92D1-4216005A5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4" name="מציין מיקום טקסט 10">
            <a:extLst>
              <a:ext uri="{FF2B5EF4-FFF2-40B4-BE49-F238E27FC236}">
                <a16:creationId xmlns:a16="http://schemas.microsoft.com/office/drawing/2014/main" id="{42C5FF22-44AB-4130-BF22-B196310A03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125348-BB4B-4D27-8FFA-982DECC3F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925" y="1879600"/>
            <a:ext cx="4629150" cy="3213100"/>
          </a:xfrm>
          <a:prstGeom prst="rect">
            <a:avLst/>
          </a:prstGeom>
          <a:solidFill>
            <a:srgbClr val="D3E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334F2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dirty="0"/>
              <a:t>יתרונות</a:t>
            </a:r>
            <a:endParaRPr lang="en-US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F8E954-A1D4-4F77-816A-4CA4FE163B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2338" y="1879601"/>
            <a:ext cx="4629150" cy="3213100"/>
          </a:xfrm>
          <a:prstGeom prst="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dirty="0"/>
              <a:t>חסרונות</a:t>
            </a:r>
            <a:endParaRPr lang="en-US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605CA44-7D09-4A5D-B51F-AE1EDA8AD59C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61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תם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סתם טקסט</a:t>
            </a:r>
            <a:endParaRPr lang="en-US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2" name="מציין מיקום טקסט 14">
            <a:extLst>
              <a:ext uri="{FF2B5EF4-FFF2-40B4-BE49-F238E27FC236}">
                <a16:creationId xmlns:a16="http://schemas.microsoft.com/office/drawing/2014/main" id="{017F1F5A-ED39-498E-A4DB-FEA6BC6D2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093" y="1968826"/>
            <a:ext cx="8458197" cy="3808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משהו ויזואלי חובה פה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69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ריק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946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יכום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אליפסה 16">
            <a:extLst>
              <a:ext uri="{FF2B5EF4-FFF2-40B4-BE49-F238E27FC236}">
                <a16:creationId xmlns:a16="http://schemas.microsoft.com/office/drawing/2014/main" id="{B501911B-87F7-4785-AAE8-F4C87963EAE1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טקסט 10">
            <a:extLst>
              <a:ext uri="{FF2B5EF4-FFF2-40B4-BE49-F238E27FC236}">
                <a16:creationId xmlns:a16="http://schemas.microsoft.com/office/drawing/2014/main" id="{444AB289-5AA4-4EDA-B520-E5B0B51BC8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סיכום</a:t>
            </a:r>
            <a:endParaRPr lang="en-US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456028D-0C64-4A04-835B-B459680994A0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8" name="מציין מיקום טקסט 14">
            <a:extLst>
              <a:ext uri="{FF2B5EF4-FFF2-40B4-BE49-F238E27FC236}">
                <a16:creationId xmlns:a16="http://schemas.microsoft.com/office/drawing/2014/main" id="{1AFC609A-B62D-4DD6-9EF8-4F440F67B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18961" y="5036674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בלה </a:t>
            </a:r>
            <a:r>
              <a:rPr lang="he-IL" dirty="0" err="1"/>
              <a:t>בלה</a:t>
            </a:r>
            <a:r>
              <a:rPr lang="he-IL" dirty="0"/>
              <a:t> </a:t>
            </a:r>
            <a:r>
              <a:rPr lang="he-IL" dirty="0" err="1"/>
              <a:t>בלה</a:t>
            </a:r>
            <a:endParaRPr lang="en-US" dirty="0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A9417374-C252-4163-9CF2-4AF66566A3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8962" y="3314965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בלה </a:t>
            </a:r>
            <a:r>
              <a:rPr lang="he-IL" dirty="0" err="1"/>
              <a:t>בלה</a:t>
            </a:r>
            <a:r>
              <a:rPr lang="he-IL" dirty="0"/>
              <a:t> </a:t>
            </a:r>
            <a:r>
              <a:rPr lang="he-IL" dirty="0" err="1"/>
              <a:t>בלה</a:t>
            </a:r>
            <a:endParaRPr lang="en-US" dirty="0"/>
          </a:p>
        </p:txBody>
      </p:sp>
      <p:sp>
        <p:nvSpPr>
          <p:cNvPr id="10" name="מציין מיקום טקסט 14">
            <a:extLst>
              <a:ext uri="{FF2B5EF4-FFF2-40B4-BE49-F238E27FC236}">
                <a16:creationId xmlns:a16="http://schemas.microsoft.com/office/drawing/2014/main" id="{CE8BD8A3-C2DE-4620-97C2-63420328CC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בלה </a:t>
            </a:r>
            <a:r>
              <a:rPr lang="he-IL" dirty="0" err="1"/>
              <a:t>בלה</a:t>
            </a:r>
            <a:r>
              <a:rPr lang="he-IL" dirty="0"/>
              <a:t> </a:t>
            </a:r>
            <a:r>
              <a:rPr lang="he-IL" dirty="0" err="1"/>
              <a:t>בלה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דבר על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משהו</a:t>
            </a:r>
            <a:endParaRPr lang="en-US" dirty="0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משהו</a:t>
            </a:r>
            <a:endParaRPr lang="en-US" dirty="0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עוד משהו</a:t>
            </a:r>
            <a:endParaRPr lang="en-US" dirty="0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הרבה </a:t>
            </a:r>
            <a:r>
              <a:rPr lang="he-IL" dirty="0" err="1"/>
              <a:t>משהוים</a:t>
            </a:r>
            <a:endParaRPr lang="en-US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נדבר על</a:t>
            </a:r>
          </a:p>
        </p:txBody>
      </p:sp>
    </p:spTree>
    <p:extLst>
      <p:ext uri="{BB962C8B-B14F-4D97-AF65-F5344CB8AC3E}">
        <p14:creationId xmlns:p14="http://schemas.microsoft.com/office/powerpoint/2010/main" val="17001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נדבר על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משהו</a:t>
            </a:r>
            <a:endParaRPr lang="en-US" dirty="0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משהו</a:t>
            </a:r>
            <a:endParaRPr lang="en-US" dirty="0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עוד משהו</a:t>
            </a:r>
            <a:endParaRPr lang="en-US" dirty="0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הרבה </a:t>
            </a:r>
            <a:r>
              <a:rPr lang="he-IL" dirty="0" err="1"/>
              <a:t>משהוים</a:t>
            </a:r>
            <a:endParaRPr lang="en-US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295546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e-IL" sz="6000" b="1" i="0" u="none" strike="noStrike" kern="1200" cap="none" spc="0" normalizeH="0" baseline="0" noProof="0" dirty="0">
              <a:ln>
                <a:noFill/>
              </a:ln>
              <a:solidFill>
                <a:srgbClr val="1C5F7A"/>
              </a:solidFill>
              <a:effectLst/>
              <a:uLnTx/>
              <a:uFillTx/>
              <a:latin typeface="Heebo Medium" panose="00000600000000000000" pitchFamily="2" charset="-79"/>
              <a:ea typeface="+mj-ea"/>
              <a:cs typeface="Heebo Medium" panose="00000600000000000000" pitchFamily="2" charset="-79"/>
            </a:endParaRPr>
          </a:p>
        </p:txBody>
      </p:sp>
      <p:sp>
        <p:nvSpPr>
          <p:cNvPr id="9" name="מציין מיקום טקסט 1">
            <a:extLst>
              <a:ext uri="{FF2B5EF4-FFF2-40B4-BE49-F238E27FC236}">
                <a16:creationId xmlns:a16="http://schemas.microsoft.com/office/drawing/2014/main" id="{E0EC3D29-0BCA-4173-A280-8A9F49F45DD0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תזכורת</a:t>
            </a:r>
          </a:p>
        </p:txBody>
      </p:sp>
    </p:spTree>
    <p:extLst>
      <p:ext uri="{BB962C8B-B14F-4D97-AF65-F5344CB8AC3E}">
        <p14:creationId xmlns:p14="http://schemas.microsoft.com/office/powerpoint/2010/main" val="9784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אופציה תיבת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BD470A1-1F86-4020-816B-DF21C39D3E5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9734618-6E4F-40D3-B20E-F34D530CDA8F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6C0AF4-E09B-4400-A0FC-130C4E4002F6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C75A05A-A448-4A08-AB8E-84767FF389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0E2D25ED-C5C6-4E89-A274-A9482ED267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8" name="מציין מיקום טקסט 2">
            <a:extLst>
              <a:ext uri="{FF2B5EF4-FFF2-40B4-BE49-F238E27FC236}">
                <a16:creationId xmlns:a16="http://schemas.microsoft.com/office/drawing/2014/main" id="{F3124EE9-2FC9-49EB-A2BC-C322BB921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58141" y="2358550"/>
            <a:ext cx="6826102" cy="2140900"/>
          </a:xfrm>
          <a:prstGeom prst="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 dirty="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5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1D71F95-D944-48F5-A0C6-AC4AE602C3F5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3C85A113-D34C-4246-A8C7-41605AE28FB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692A0EC3-BFDA-49EB-AE9A-F7BE8620BB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5" name="מציין מיקום טקסט 10">
            <a:extLst>
              <a:ext uri="{FF2B5EF4-FFF2-40B4-BE49-F238E27FC236}">
                <a16:creationId xmlns:a16="http://schemas.microsoft.com/office/drawing/2014/main" id="{8149E1D6-CF7F-4B40-A19A-3AABC1831C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4A1C805D-2501-46E3-9470-46AA982A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8141" y="2370835"/>
            <a:ext cx="6826102" cy="2140901"/>
          </a:xfrm>
          <a:prstGeom prst="rect">
            <a:avLst/>
          </a:pr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 dirty="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9AD655A-B27F-4101-9FDD-E766A3CE8AC5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900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3E8919D4-51F8-4705-B64B-263567DACBAE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BA89E35-B817-44AA-B6EC-396ED577651A}"/>
              </a:ext>
            </a:extLst>
          </p:cNvPr>
          <p:cNvSpPr/>
          <p:nvPr userDrawn="1"/>
        </p:nvSpPr>
        <p:spPr>
          <a:xfrm>
            <a:off x="319014" y="5678303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מציין מיקום טקסט 4">
            <a:extLst>
              <a:ext uri="{FF2B5EF4-FFF2-40B4-BE49-F238E27FC236}">
                <a16:creationId xmlns:a16="http://schemas.microsoft.com/office/drawing/2014/main" id="{4BF5AAFF-A528-4B21-A2DA-FC2D36C584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9" name="מציין מיקום טקסט 10">
            <a:extLst>
              <a:ext uri="{FF2B5EF4-FFF2-40B4-BE49-F238E27FC236}">
                <a16:creationId xmlns:a16="http://schemas.microsoft.com/office/drawing/2014/main" id="{9BACBBA6-D77B-4AFC-B56E-2E734951B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F97034-9B61-49DB-BE59-BD60D2DE5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0" y="2324100"/>
            <a:ext cx="6604000" cy="2171700"/>
          </a:xfrm>
          <a:prstGeom prst="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endParaRPr lang="en-US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FA3A885-3506-4FC4-AA10-3925F55A3A8E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98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5DEDBBA-428B-4EC2-95E8-2577E0CD19E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E00A335-0A59-4B3E-81A3-7025BB77AF3C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9B744D9B-7304-4C6E-A555-C828321DC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3" name="מציין מיקום טקסט 10">
            <a:extLst>
              <a:ext uri="{FF2B5EF4-FFF2-40B4-BE49-F238E27FC236}">
                <a16:creationId xmlns:a16="http://schemas.microsoft.com/office/drawing/2014/main" id="{589B045D-14FD-4D56-BDC7-228D366BBB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F05AC9-7006-476F-8089-B1F5DCEB5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8" y="2362772"/>
            <a:ext cx="6696593" cy="2139950"/>
          </a:xfrm>
          <a:prstGeom prst="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C27B118-130A-42F0-8E5E-E1C9737E6E4B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51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D340E56-65F4-41CF-86AA-09661688AF6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AA7B3D37-4FE6-487B-93AC-B4628ACFE876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ציין מיקום טקסט 4">
            <a:extLst>
              <a:ext uri="{FF2B5EF4-FFF2-40B4-BE49-F238E27FC236}">
                <a16:creationId xmlns:a16="http://schemas.microsoft.com/office/drawing/2014/main" id="{E649E65E-3D43-4F47-83E6-E582503A65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2" name="מציין מיקום טקסט 10">
            <a:extLst>
              <a:ext uri="{FF2B5EF4-FFF2-40B4-BE49-F238E27FC236}">
                <a16:creationId xmlns:a16="http://schemas.microsoft.com/office/drawing/2014/main" id="{E857C0BC-E763-4977-8120-13290C8AF3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F70234-18A1-487C-BF58-2C439C0AB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58140" y="2355436"/>
            <a:ext cx="6826102" cy="2197100"/>
          </a:xfrm>
          <a:prstGeom prst="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dirty="0"/>
              <a:t>הגדרה</a:t>
            </a:r>
            <a:endParaRPr lang="en-US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733FA49-FAC7-4B26-A6C8-229DC85A55D4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22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 dirty="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 dirty="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196A0E-DDBA-4226-B0BB-DCD9AE96C7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649" y="2359025"/>
            <a:ext cx="6616700" cy="2139950"/>
          </a:xfrm>
          <a:prstGeom prst="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dirty="0" err="1"/>
              <a:t>הגדרוש</a:t>
            </a:r>
            <a:endParaRPr lang="en-US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1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1596C3F9-F1B5-46F9-BB42-AA06F9B3F024}"/>
              </a:ext>
            </a:extLst>
          </p:cNvPr>
          <p:cNvSpPr/>
          <p:nvPr userDrawn="1"/>
        </p:nvSpPr>
        <p:spPr>
          <a:xfrm>
            <a:off x="87465" y="84221"/>
            <a:ext cx="12032343" cy="6687473"/>
          </a:xfrm>
          <a:prstGeom prst="rect">
            <a:avLst/>
          </a:prstGeom>
          <a:noFill/>
          <a:ln w="76200">
            <a:solidFill>
              <a:srgbClr val="247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5A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4" r:id="rId10"/>
    <p:sldLayoutId id="2147483665" r:id="rId11"/>
    <p:sldLayoutId id="2147483661" r:id="rId12"/>
    <p:sldLayoutId id="2147483660" r:id="rId13"/>
    <p:sldLayoutId id="2147483666" r:id="rId14"/>
    <p:sldLayoutId id="2147483667" r:id="rId15"/>
    <p:sldLayoutId id="2147483663" r:id="rId16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5461465-ED73-4B64-B671-9DCC8C901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848" y="1372236"/>
            <a:ext cx="11036300" cy="2425064"/>
          </a:xfrm>
        </p:spPr>
        <p:txBody>
          <a:bodyPr/>
          <a:lstStyle/>
          <a:p>
            <a:r>
              <a:rPr lang="he-IL" dirty="0"/>
              <a:t>קורס </a:t>
            </a:r>
            <a:r>
              <a:rPr lang="en-US" dirty="0"/>
              <a:t>DevOps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3B625E-7207-4E92-AB21-19B0B0C48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dirty="0"/>
              <a:t>מחזור ז</a:t>
            </a:r>
            <a:r>
              <a:rPr lang="en-US" dirty="0"/>
              <a:t>'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549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47A905-901A-41C2-B0B9-C869DB8BF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 err="1"/>
              <a:t>חנת"ר</a:t>
            </a:r>
            <a:r>
              <a:rPr lang="he-IL" dirty="0"/>
              <a:t> – חניך תורן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6B5CC26-35AE-4373-B672-BD0B8A7993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3392" y="1330493"/>
            <a:ext cx="10413277" cy="4197013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שני חניכים המקשרים בין אנשי הסגל והחניכים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חייבים לדעת </a:t>
            </a:r>
            <a:r>
              <a:rPr lang="he-IL" dirty="0" err="1"/>
              <a:t>מצב"ה</a:t>
            </a:r>
            <a:r>
              <a:rPr lang="he-IL" dirty="0"/>
              <a:t> בכל רגע נתון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 err="1"/>
              <a:t>חנת"ר</a:t>
            </a:r>
            <a:r>
              <a:rPr lang="he-IL" dirty="0"/>
              <a:t> מקבל את הסגל בהקשב עם </a:t>
            </a:r>
            <a:r>
              <a:rPr lang="he-IL" dirty="0" err="1"/>
              <a:t>מצב"ה</a:t>
            </a:r>
            <a:r>
              <a:rPr lang="he-IL" dirty="0"/>
              <a:t> כתובה על הלוח כל שיעור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האחריות </a:t>
            </a:r>
            <a:r>
              <a:rPr lang="he-IL" dirty="0" err="1"/>
              <a:t>למצב"ה</a:t>
            </a:r>
            <a:r>
              <a:rPr lang="he-IL" dirty="0"/>
              <a:t> היא של </a:t>
            </a:r>
            <a:r>
              <a:rPr lang="he-IL" u="sng" dirty="0"/>
              <a:t>כלל הקורס</a:t>
            </a:r>
            <a:r>
              <a:rPr lang="he-IL" dirty="0"/>
              <a:t>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חותם על מפתח לכתה ומביא קופסת טלפונים בתחילת היום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כל אחד מכם</a:t>
            </a:r>
            <a:r>
              <a:rPr lang="en-US" dirty="0"/>
              <a:t> </a:t>
            </a:r>
            <a:r>
              <a:rPr lang="he-IL" dirty="0"/>
              <a:t>יכול להיות </a:t>
            </a:r>
            <a:r>
              <a:rPr lang="he-IL" dirty="0" err="1"/>
              <a:t>חנת"ר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1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53803C-78D5-40D7-A1D1-E94311A1C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הקשב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259E85F-234F-436E-B2E2-2F6043C811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3154" y="1504138"/>
            <a:ext cx="5911170" cy="5189620"/>
          </a:xfrm>
        </p:spPr>
        <p:txBody>
          <a:bodyPr/>
          <a:lstStyle/>
          <a:p>
            <a:r>
              <a:rPr lang="he-IL" sz="1800" dirty="0"/>
              <a:t>מקבלים את איש הסגל בהקשב בתחילתו ובסיומו של כל שיעור</a:t>
            </a:r>
            <a:br>
              <a:rPr lang="he-IL" sz="1800" dirty="0"/>
            </a:br>
            <a:r>
              <a:rPr lang="he-IL" sz="1800" dirty="0"/>
              <a:t>(הפנייה תקבע לפי איש/אנשי הסגל בחדר)</a:t>
            </a:r>
          </a:p>
          <a:p>
            <a:r>
              <a:rPr lang="he-IL" sz="1800" b="1" dirty="0"/>
              <a:t>בתחילת שיעור</a:t>
            </a:r>
            <a:r>
              <a:rPr lang="he-IL" sz="1800" dirty="0"/>
              <a:t>:</a:t>
            </a:r>
            <a:br>
              <a:rPr lang="he-IL" sz="1800" dirty="0"/>
            </a:br>
            <a:endParaRPr lang="he-IL" sz="1800" dirty="0"/>
          </a:p>
          <a:p>
            <a:r>
              <a:rPr lang="he-IL" sz="1800" dirty="0"/>
              <a:t>פח שלא עולה על גדותיו (אחרי כל הפסקה גדולה פח מרוקן)</a:t>
            </a:r>
          </a:p>
          <a:p>
            <a:r>
              <a:rPr lang="he-IL" sz="1800" dirty="0"/>
              <a:t>מסך נגלל למעלה ומקרן כבוי (למעט שיעורים כפולים)	</a:t>
            </a:r>
          </a:p>
          <a:p>
            <a:r>
              <a:rPr lang="he-IL" sz="1800" dirty="0"/>
              <a:t>מסכים מונמכים לגובה שולחן			</a:t>
            </a:r>
          </a:p>
          <a:p>
            <a:r>
              <a:rPr lang="he-IL" sz="1800" dirty="0"/>
              <a:t>ידיים מאחורי הגב					</a:t>
            </a:r>
          </a:p>
          <a:p>
            <a:r>
              <a:rPr lang="he-IL" sz="1800" dirty="0"/>
              <a:t>נמתחים					</a:t>
            </a:r>
          </a:p>
          <a:p>
            <a:r>
              <a:rPr lang="he-IL" sz="1800" dirty="0"/>
              <a:t>אין תיקים במעבר					</a:t>
            </a:r>
          </a:p>
          <a:p>
            <a:r>
              <a:rPr lang="he-IL" sz="1800" dirty="0"/>
              <a:t>כל הציוד בקלסר והקלסר סגור כשהפתח מופנה לכיוונכם</a:t>
            </a:r>
          </a:p>
          <a:p>
            <a:r>
              <a:rPr lang="he-IL" sz="1800" dirty="0"/>
              <a:t>הקלסר נמצא על השולחן –חובה</a:t>
            </a:r>
          </a:p>
          <a:p>
            <a:r>
              <a:rPr lang="he-IL" sz="1800" dirty="0"/>
              <a:t>עכבר – בפינת המקלדת</a:t>
            </a:r>
            <a:br>
              <a:rPr lang="he-IL" sz="1800" dirty="0"/>
            </a:br>
            <a:endParaRPr lang="he-IL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3C0A2-4A3C-4D80-A39C-6669EC3E85B7}"/>
              </a:ext>
            </a:extLst>
          </p:cNvPr>
          <p:cNvSpPr txBox="1"/>
          <p:nvPr/>
        </p:nvSpPr>
        <p:spPr>
          <a:xfrm>
            <a:off x="1351300" y="2626275"/>
            <a:ext cx="417830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לוח מחוק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מסכים כבויים, מחשבים נעולים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סביבה חוץ כיתתית נקייה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רגליים על הרצפה</a:t>
            </a:r>
          </a:p>
          <a:p>
            <a:pPr>
              <a:lnSpc>
                <a:spcPct val="150000"/>
              </a:lnSpc>
            </a:pPr>
            <a:r>
              <a:rPr lang="he-IL" dirty="0" err="1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מצב"ה</a:t>
            </a: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על הלוח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בקבוקים מתחת לשולחן</a:t>
            </a:r>
            <a:endParaRPr lang="he-IL"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96113-B6C7-4F13-9DB3-9791C8DFB1FB}"/>
              </a:ext>
            </a:extLst>
          </p:cNvPr>
          <p:cNvSpPr txBox="1"/>
          <p:nvPr/>
        </p:nvSpPr>
        <p:spPr>
          <a:xfrm>
            <a:off x="462300" y="5093524"/>
            <a:ext cx="50673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בסוף שיעור – הקשב זהה, מלבד </a:t>
            </a:r>
            <a:r>
              <a:rPr lang="he-IL" dirty="0" err="1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המצב"ה</a:t>
            </a: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הקשב </a:t>
            </a:r>
            <a:r>
              <a:rPr lang="he-IL" dirty="0" err="1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למק"ס</a:t>
            </a:r>
            <a:r>
              <a:rPr lang="he-IL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– בהצדעה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8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20E49AC7-9F75-4820-98E4-99ADF1FC0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912" y="2565718"/>
            <a:ext cx="10352175" cy="1726564"/>
          </a:xfrm>
        </p:spPr>
        <p:txBody>
          <a:bodyPr/>
          <a:lstStyle/>
          <a:p>
            <a:r>
              <a:rPr lang="he-IL" dirty="0"/>
              <a:t>תרגול הקשב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1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981C15-4008-4101-A974-EA9D3D5836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גזרות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7972820-6D61-4D0D-BF3C-DF196DEADD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829" y="1785946"/>
            <a:ext cx="10515601" cy="3808963"/>
          </a:xfrm>
        </p:spPr>
        <p:txBody>
          <a:bodyPr lIns="91440" tIns="45720" rIns="91440" bIns="45720" anchor="t"/>
          <a:lstStyle/>
          <a:p>
            <a:r>
              <a:rPr lang="he-IL" sz="2800" dirty="0"/>
              <a:t>תורנות שמתבצעת על ידי שני אנשים כל יום - בוקר, צהריים וערב</a:t>
            </a:r>
          </a:p>
          <a:p>
            <a:r>
              <a:rPr lang="he-IL" sz="2800" dirty="0">
                <a:latin typeface="Heebo"/>
                <a:cs typeface="Heebo"/>
              </a:rPr>
              <a:t>אזור הניקיון הוא רכבת ה-ר'(מחוץ לכיתה), והשירותים</a:t>
            </a:r>
            <a:endParaRPr lang="he-IL" sz="2800" dirty="0"/>
          </a:p>
          <a:p>
            <a:r>
              <a:rPr lang="he-IL" sz="2800" dirty="0"/>
              <a:t>הניקיון מתבצע בזמן ההפסקות בלבד, ולפני המועד בו יש לעמוד בגזרות</a:t>
            </a:r>
          </a:p>
          <a:p>
            <a:r>
              <a:rPr lang="he-IL" sz="2800" dirty="0"/>
              <a:t>תורני הגזרות מחכים בתחום הגזרות לבדיקה בשעות:</a:t>
            </a:r>
            <a:br>
              <a:rPr lang="he-IL" sz="2800" dirty="0"/>
            </a:br>
            <a:r>
              <a:rPr lang="he-IL" sz="2800" dirty="0"/>
              <a:t>8:00</a:t>
            </a:r>
            <a:br>
              <a:rPr lang="he-IL" sz="2800" dirty="0"/>
            </a:br>
            <a:r>
              <a:rPr lang="he-IL" sz="2800" dirty="0"/>
              <a:t>12:30</a:t>
            </a:r>
            <a:br>
              <a:rPr lang="he-IL" sz="2800" dirty="0"/>
            </a:br>
            <a:r>
              <a:rPr lang="he-IL" sz="2800" dirty="0"/>
              <a:t>אחרי ארוחת הערב (בד"כ 18:35)</a:t>
            </a:r>
          </a:p>
          <a:p>
            <a:r>
              <a:rPr lang="he-IL" sz="2800" dirty="0"/>
              <a:t>אם לא עומדים בדרישות, התורנות תימשך יום נוסף</a:t>
            </a:r>
          </a:p>
          <a:p>
            <a:endParaRPr lang="he-IL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303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973F12-A23C-4764-B7F7-6D200E9A4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דיגום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BA2C4E-CB1A-4699-95B8-A7575AAF6B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421983"/>
            <a:ext cx="11480151" cy="48891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e-IL" sz="2000" dirty="0"/>
              <a:t>מדים מלאים ותקניים				נעליים סגורות בלבד - אין אישור לנוע בסנדלים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שוחר						תגיות (בשטח הבסיס בלבד)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כומתה						גומיות בנעליים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נכס לאומי					שרשרת מכסף או זהב בלבד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נעליים מצוחצחות					גומייה שחורה או חומה, לא על פרק כף היד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סיכות בצבע שחור/סיכת בננה שחורה		זוג עגילים תקניים (זהים)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צמיד מכסף או זהב בלבד. תמיד אחד בלבד		2 טבעות על 10 אצבעות			</a:t>
            </a:r>
            <a:br>
              <a:rPr lang="en-US" sz="2000" dirty="0"/>
            </a:br>
            <a:r>
              <a:rPr lang="he-IL" sz="2000" dirty="0"/>
              <a:t>אסור אף סוג של לק				מעיל – לא סוודר ולא פליז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תספורת תקנית					גרביים: בנות – לבנים/שחורים/אפורים חלקים</a:t>
            </a:r>
            <a:br>
              <a:rPr lang="he-IL" sz="2000" dirty="0"/>
            </a:br>
            <a:r>
              <a:rPr lang="he-IL" sz="2000" dirty="0"/>
              <a:t>גילוח 					              בנים – אפורים/שחורים בלבד</a:t>
            </a:r>
          </a:p>
          <a:p>
            <a:pPr>
              <a:lnSpc>
                <a:spcPct val="100000"/>
              </a:lnSpc>
            </a:pPr>
            <a:r>
              <a:rPr lang="he-IL" sz="2000" dirty="0"/>
              <a:t> 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38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E7D11E-EDFC-4F6D-91C4-992A48711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פנייה לבעלי תפקידים</a:t>
            </a:r>
          </a:p>
          <a:p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5BC5169-887F-4A7C-A7C5-0B0C8A00EC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3008" y="1251096"/>
            <a:ext cx="10248516" cy="4783943"/>
          </a:xfrm>
        </p:spPr>
        <p:txBody>
          <a:bodyPr/>
          <a:lstStyle/>
          <a:p>
            <a:r>
              <a:rPr lang="he-IL" b="1" dirty="0"/>
              <a:t>אין לפנות בשם פרטי</a:t>
            </a:r>
            <a:r>
              <a:rPr lang="he-IL" dirty="0"/>
              <a:t>, אלא בהתאם לתפקיד</a:t>
            </a:r>
          </a:p>
          <a:p>
            <a:r>
              <a:rPr lang="he-IL" dirty="0"/>
              <a:t>המפקד, </a:t>
            </a:r>
            <a:r>
              <a:rPr lang="he-IL" dirty="0" err="1"/>
              <a:t>המק"ס</a:t>
            </a:r>
            <a:r>
              <a:rPr lang="he-IL" dirty="0"/>
              <a:t>, הרס"ר וכו'</a:t>
            </a:r>
          </a:p>
          <a:p>
            <a:r>
              <a:rPr lang="he-IL" dirty="0"/>
              <a:t>תקף גם לפנייה במיילים </a:t>
            </a:r>
            <a:r>
              <a:rPr lang="he-IL" dirty="0" err="1"/>
              <a:t>וב</a:t>
            </a:r>
            <a:r>
              <a:rPr lang="en-US" dirty="0"/>
              <a:t>Teams</a:t>
            </a:r>
          </a:p>
          <a:p>
            <a:endParaRPr lang="en-US" dirty="0"/>
          </a:p>
          <a:p>
            <a:r>
              <a:rPr lang="he-IL" dirty="0"/>
              <a:t>במידה והדבר סובל דיחוי, עדיף לא לפנות בחדר האוכל</a:t>
            </a:r>
          </a:p>
          <a:p>
            <a:endParaRPr lang="he-IL" dirty="0"/>
          </a:p>
          <a:p>
            <a:r>
              <a:rPr lang="he-IL" dirty="0"/>
              <a:t>לכל איש סגל </a:t>
            </a:r>
            <a:r>
              <a:rPr lang="he-IL" dirty="0" err="1"/>
              <a:t>מבסמ"ח</a:t>
            </a:r>
            <a:r>
              <a:rPr lang="he-IL" dirty="0"/>
              <a:t> (שרוך ירוק-שחור) יש סמכות עליכם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E7D11E-EDFC-4F6D-91C4-992A48711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פנייה לבעלי תפקידים</a:t>
            </a:r>
          </a:p>
          <a:p>
            <a:endParaRPr lang="en-US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BE96E26C-9BF4-44DC-A143-B016468D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7221" y="4216964"/>
            <a:ext cx="1874170" cy="1738361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DCB0651C-5A04-4BF3-BBFF-5B07F659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61" y="2025242"/>
            <a:ext cx="5854572" cy="17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7D73F-03E2-4FF2-B2C9-6AD8AD0B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35" y="4254127"/>
            <a:ext cx="5854571" cy="170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61537337-D16E-4D6E-963A-F5EEAF99E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93" y="1792116"/>
            <a:ext cx="1738361" cy="17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7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A696AD-2CCD-478B-99F1-7EFB541785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חדר סגל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413A10-1E03-4C70-A471-BD30909900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421983"/>
            <a:ext cx="12026262" cy="3808963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חדר הסגל נמצא בבניין ה' בקומה 3, בקצה המסדרון מצד ימין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לא משתמשים במעלית בבניין ה' פרט </a:t>
            </a:r>
            <a:r>
              <a:rPr lang="he-IL" dirty="0" err="1"/>
              <a:t>לחנת"רים</a:t>
            </a:r>
            <a:endParaRPr lang="he-IL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מצלצלים בפעמון </a:t>
            </a:r>
            <a:r>
              <a:rPr lang="he-IL" b="1" dirty="0"/>
              <a:t>וחוזרים לקו סגל </a:t>
            </a:r>
            <a:r>
              <a:rPr lang="he-IL" dirty="0"/>
              <a:t>– ליד המעלית, בחדר המדרגות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עומדים בצורה מכובדת (בלי תיקים, משקפי שמש וכדומה)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אין לשבת על המדרגות בבניין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אין להתקהל מחוץ לחדר סגל – לכל היותר 4 חיילים בקומה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הגעה מאוחרת בימי ראשון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8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FA5AB4-4446-4D8E-91F6-B5C9EB9356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פלאפונים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AF6475F-2352-4221-A397-2C4FBE3FB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6983" y="1524518"/>
            <a:ext cx="11229850" cy="3808963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he-IL" sz="2800" dirty="0"/>
              <a:t>כבויים לחלוטין, מהרגע של הכניסה לש"ג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800" dirty="0"/>
              <a:t>רק </a:t>
            </a:r>
            <a:r>
              <a:rPr lang="he-IL" sz="2800" dirty="0" err="1"/>
              <a:t>חנתר</a:t>
            </a:r>
            <a:r>
              <a:rPr lang="he-IL" sz="2800" dirty="0"/>
              <a:t> יכול להיות עם טלפון מופעל עד לתחילת המסדר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800" u="sng" dirty="0"/>
              <a:t>הפלאפונים נמצאים בקופסת הטלפונים מהמסדר עד ח' היציאה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800" dirty="0"/>
              <a:t>לאחר קבלת הפלאפונים, </a:t>
            </a:r>
            <a:r>
              <a:rPr lang="he-IL" sz="2800" b="1" dirty="0"/>
              <a:t>אין להדליקם עד היציאה מהבסיס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800" dirty="0"/>
              <a:t>חל איסור להכניס טלפונים לכיתה, פרט למי שקיבל אישור מפורש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800" dirty="0"/>
              <a:t>אישור לקבלת שיחת טלפון במהלך היום יאושר במקרים חריגים בלבד, דרך </a:t>
            </a:r>
            <a:r>
              <a:rPr lang="he-IL" sz="2800" dirty="0" err="1"/>
              <a:t>המפק"צ</a:t>
            </a:r>
            <a:endParaRPr lang="he-IL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2800" dirty="0"/>
              <a:t>כנ"ל לגבי שעונים חכמים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800" dirty="0"/>
              <a:t>אוזניות אלחוטיות אך ורק בתיק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345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E1A3AC-624B-41D7-AEF7-D2318DD1BE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זיכוי כיתה</a:t>
            </a:r>
            <a:endParaRPr lang="en-US" dirty="0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978588F2-847C-4F12-A1D6-C40B91771C00}"/>
              </a:ext>
            </a:extLst>
          </p:cNvPr>
          <p:cNvSpPr txBox="1">
            <a:spLocks/>
          </p:cNvSpPr>
          <p:nvPr/>
        </p:nvSpPr>
        <p:spPr>
          <a:xfrm>
            <a:off x="267292" y="1601058"/>
            <a:ext cx="11607800" cy="4724400"/>
          </a:xfrm>
          <a:prstGeom prst="rect">
            <a:avLst/>
          </a:prstGeom>
        </p:spPr>
        <p:txBody>
          <a:bodyPr numCol="2"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הפח בכיתה מרוקן, שקית ריקה בפנים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לוח מחוק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חלונות סגורים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מזגן כבוי – אלא אם יש נשארים עד 10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מחשבים דולקים, אלא אם מוגדר אחרת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עכברים על הפינה של המקלדת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שולחנות מסודרים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מארז המחשב ריק</a:t>
            </a:r>
          </a:p>
          <a:p>
            <a:pPr marL="342900" indent="-34290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 שולחן וקלסר מסודרים </a:t>
            </a:r>
            <a:r>
              <a:rPr lang="he-IL" sz="2500" dirty="0" err="1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להקשב</a:t>
            </a:r>
            <a:endParaRPr lang="he-IL" sz="2500" dirty="0">
              <a:solidFill>
                <a:srgbClr val="1C5F7A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514350" indent="-514350"/>
            <a:endParaRPr lang="he-IL" sz="2500" dirty="0">
              <a:solidFill>
                <a:srgbClr val="1C5F7A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יש לטאטא את הכיתה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סביבה חוץ כיתתית נקייה לחלוטין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חניך נשאר עם איש סגל לוודא זיכוי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אור כבוי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במהלך הזיכוי חניך עולה לקו סגל להביא פריסה וקופסת טלפונים</a:t>
            </a:r>
          </a:p>
          <a:p>
            <a:pPr marL="514350" indent="-514350"/>
            <a:r>
              <a:rPr lang="he-IL" sz="25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פותחים ח' בדשא מחוץ לכיתות לתדרוך יציאה</a:t>
            </a:r>
          </a:p>
          <a:p>
            <a:pPr marL="514350" indent="-514350"/>
            <a:r>
              <a:rPr lang="he-IL" sz="2500" b="1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חניך שמקומו לא מדוגם יעכב ח' יציאה ויחזור לדגם את מקומו</a:t>
            </a:r>
          </a:p>
          <a:p>
            <a:endParaRPr lang="he-IL" sz="2500" dirty="0">
              <a:solidFill>
                <a:srgbClr val="1C5F7A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05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B95F7D-1954-4DB9-B441-4BFB13B684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מבנה היחידה</a:t>
            </a:r>
            <a:endParaRPr lang="en-US" dirty="0"/>
          </a:p>
        </p:txBody>
      </p:sp>
      <p:sp>
        <p:nvSpPr>
          <p:cNvPr id="7" name="מלבן עם פינות אלכסוניות חתוכות 6">
            <a:extLst>
              <a:ext uri="{FF2B5EF4-FFF2-40B4-BE49-F238E27FC236}">
                <a16:creationId xmlns:a16="http://schemas.microsoft.com/office/drawing/2014/main" id="{1FD58149-A4FB-4DF6-A826-BEB65449A17E}"/>
              </a:ext>
            </a:extLst>
          </p:cNvPr>
          <p:cNvSpPr/>
          <p:nvPr/>
        </p:nvSpPr>
        <p:spPr>
          <a:xfrm>
            <a:off x="8499332" y="1193503"/>
            <a:ext cx="1357312" cy="5715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b="1" dirty="0" err="1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מצפ"ן</a:t>
            </a:r>
            <a:endParaRPr lang="he-IL" sz="1400" b="1" dirty="0">
              <a:solidFill>
                <a:srgbClr val="080808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22E264C9-06CA-490E-BF23-531884ACEA8D}"/>
              </a:ext>
            </a:extLst>
          </p:cNvPr>
          <p:cNvCxnSpPr>
            <a:cxnSpLocks/>
          </p:cNvCxnSpPr>
          <p:nvPr/>
        </p:nvCxnSpPr>
        <p:spPr>
          <a:xfrm flipV="1">
            <a:off x="7534099" y="2479383"/>
            <a:ext cx="1572423" cy="3571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BCB18E9-C4BE-400F-B8D6-91389F6787F9}"/>
              </a:ext>
            </a:extLst>
          </p:cNvPr>
          <p:cNvCxnSpPr>
            <a:cxnSpLocks/>
          </p:cNvCxnSpPr>
          <p:nvPr/>
        </p:nvCxnSpPr>
        <p:spPr>
          <a:xfrm rot="5400000">
            <a:off x="9000178" y="1872159"/>
            <a:ext cx="2143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1D7BEF95-C802-49F2-8D91-D232134206B9}"/>
              </a:ext>
            </a:extLst>
          </p:cNvPr>
          <p:cNvCxnSpPr>
            <a:cxnSpLocks/>
          </p:cNvCxnSpPr>
          <p:nvPr/>
        </p:nvCxnSpPr>
        <p:spPr>
          <a:xfrm rot="5400000">
            <a:off x="7356298" y="3587458"/>
            <a:ext cx="3571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2C0055B9-9406-4657-9810-63E7D1167B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6379" y="3069526"/>
            <a:ext cx="1287463" cy="107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מלבן עם פינות אלכסוניות חתוכות 11">
            <a:extLst>
              <a:ext uri="{FF2B5EF4-FFF2-40B4-BE49-F238E27FC236}">
                <a16:creationId xmlns:a16="http://schemas.microsoft.com/office/drawing/2014/main" id="{F0DBC9D3-DC7B-4EC1-9803-32EA7B672482}"/>
              </a:ext>
            </a:extLst>
          </p:cNvPr>
          <p:cNvSpPr/>
          <p:nvPr/>
        </p:nvSpPr>
        <p:spPr>
          <a:xfrm>
            <a:off x="9999521" y="4286930"/>
            <a:ext cx="1357312" cy="500066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 מגן בסייבר</a:t>
            </a:r>
          </a:p>
        </p:txBody>
      </p:sp>
      <p:sp>
        <p:nvSpPr>
          <p:cNvPr id="13" name="מלבן עם פינות אלכסוניות חתוכות 12">
            <a:extLst>
              <a:ext uri="{FF2B5EF4-FFF2-40B4-BE49-F238E27FC236}">
                <a16:creationId xmlns:a16="http://schemas.microsoft.com/office/drawing/2014/main" id="{29482C6A-375E-480E-8C6D-F569D5A3A7A4}"/>
              </a:ext>
            </a:extLst>
          </p:cNvPr>
          <p:cNvSpPr/>
          <p:nvPr/>
        </p:nvSpPr>
        <p:spPr>
          <a:xfrm>
            <a:off x="6856236" y="4414714"/>
            <a:ext cx="1357312" cy="500066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</a:t>
            </a:r>
          </a:p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בודק תוכנה</a:t>
            </a:r>
          </a:p>
        </p:txBody>
      </p:sp>
      <p:sp>
        <p:nvSpPr>
          <p:cNvPr id="14" name="מלבן עם פינות אלכסוניות חתוכות 13">
            <a:extLst>
              <a:ext uri="{FF2B5EF4-FFF2-40B4-BE49-F238E27FC236}">
                <a16:creationId xmlns:a16="http://schemas.microsoft.com/office/drawing/2014/main" id="{5DE3FC59-D133-46E0-BCA7-EC34BEF3F52C}"/>
              </a:ext>
            </a:extLst>
          </p:cNvPr>
          <p:cNvSpPr/>
          <p:nvPr/>
        </p:nvSpPr>
        <p:spPr>
          <a:xfrm>
            <a:off x="6856236" y="4992736"/>
            <a:ext cx="1357312" cy="500066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</a:t>
            </a:r>
          </a:p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מפתח לומדה</a:t>
            </a:r>
          </a:p>
        </p:txBody>
      </p:sp>
      <p:sp>
        <p:nvSpPr>
          <p:cNvPr id="15" name="מלבן עם פינות אלכסוניות חתוכות 14">
            <a:extLst>
              <a:ext uri="{FF2B5EF4-FFF2-40B4-BE49-F238E27FC236}">
                <a16:creationId xmlns:a16="http://schemas.microsoft.com/office/drawing/2014/main" id="{50F4CC94-24F6-40A9-897D-EE2C0FAB0703}"/>
              </a:ext>
            </a:extLst>
          </p:cNvPr>
          <p:cNvSpPr/>
          <p:nvPr/>
        </p:nvSpPr>
        <p:spPr>
          <a:xfrm>
            <a:off x="6856236" y="3765258"/>
            <a:ext cx="1357312" cy="5715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</a:t>
            </a:r>
          </a:p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תכנות</a:t>
            </a:r>
          </a:p>
        </p:txBody>
      </p:sp>
      <p:sp>
        <p:nvSpPr>
          <p:cNvPr id="16" name="מלבן עם פינות אלכסוניות חתוכות 15">
            <a:extLst>
              <a:ext uri="{FF2B5EF4-FFF2-40B4-BE49-F238E27FC236}">
                <a16:creationId xmlns:a16="http://schemas.microsoft.com/office/drawing/2014/main" id="{C096EA99-DE56-4544-A60E-92A50AA0DAB5}"/>
              </a:ext>
            </a:extLst>
          </p:cNvPr>
          <p:cNvSpPr/>
          <p:nvPr/>
        </p:nvSpPr>
        <p:spPr>
          <a:xfrm>
            <a:off x="8356448" y="3765258"/>
            <a:ext cx="1500187" cy="85725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השתלמויות לכלל המגזרים בבסמ"ח</a:t>
            </a:r>
          </a:p>
        </p:txBody>
      </p:sp>
      <p:sp>
        <p:nvSpPr>
          <p:cNvPr id="17" name="מלבן עם פינות אלכסוניות חתוכות 16">
            <a:extLst>
              <a:ext uri="{FF2B5EF4-FFF2-40B4-BE49-F238E27FC236}">
                <a16:creationId xmlns:a16="http://schemas.microsoft.com/office/drawing/2014/main" id="{D34C81AD-C06A-41ED-9A12-2A426F4022DE}"/>
              </a:ext>
            </a:extLst>
          </p:cNvPr>
          <p:cNvSpPr/>
          <p:nvPr/>
        </p:nvSpPr>
        <p:spPr>
          <a:xfrm>
            <a:off x="6856236" y="2836571"/>
            <a:ext cx="1357312" cy="5715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b="1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מדור תוב"ל</a:t>
            </a:r>
          </a:p>
        </p:txBody>
      </p:sp>
      <p:sp>
        <p:nvSpPr>
          <p:cNvPr id="18" name="מלבן עם פינות אלכסוניות חתוכות 17">
            <a:extLst>
              <a:ext uri="{FF2B5EF4-FFF2-40B4-BE49-F238E27FC236}">
                <a16:creationId xmlns:a16="http://schemas.microsoft.com/office/drawing/2014/main" id="{D7378132-5C08-4628-9D27-91B34968A22E}"/>
              </a:ext>
            </a:extLst>
          </p:cNvPr>
          <p:cNvSpPr/>
          <p:nvPr/>
        </p:nvSpPr>
        <p:spPr>
          <a:xfrm>
            <a:off x="8427885" y="2836571"/>
            <a:ext cx="1357313" cy="5715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b="1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מדור </a:t>
            </a:r>
            <a:r>
              <a:rPr lang="he-IL" sz="1400" b="1" dirty="0" err="1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מאי"ה</a:t>
            </a:r>
            <a:endParaRPr lang="he-IL" sz="1400" b="1" dirty="0">
              <a:solidFill>
                <a:srgbClr val="080808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9" name="מלבן עם פינות אלכסוניות חתוכות 18">
            <a:extLst>
              <a:ext uri="{FF2B5EF4-FFF2-40B4-BE49-F238E27FC236}">
                <a16:creationId xmlns:a16="http://schemas.microsoft.com/office/drawing/2014/main" id="{B2F936E0-3BA7-451F-8A77-E65DCB248978}"/>
              </a:ext>
            </a:extLst>
          </p:cNvPr>
          <p:cNvSpPr/>
          <p:nvPr/>
        </p:nvSpPr>
        <p:spPr>
          <a:xfrm>
            <a:off x="8465984" y="1907877"/>
            <a:ext cx="1357312" cy="5715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b="1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בסמ"ח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0D14CAD-2B81-4E42-8B26-881CD86DBA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4462" y="1961443"/>
            <a:ext cx="357189" cy="13930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מלבן עם פינות אלכסוניות חתוכות 20">
            <a:extLst>
              <a:ext uri="{FF2B5EF4-FFF2-40B4-BE49-F238E27FC236}">
                <a16:creationId xmlns:a16="http://schemas.microsoft.com/office/drawing/2014/main" id="{2303FCFC-CEB5-43C9-9077-73D37F722E2D}"/>
              </a:ext>
            </a:extLst>
          </p:cNvPr>
          <p:cNvSpPr/>
          <p:nvPr/>
        </p:nvSpPr>
        <p:spPr>
          <a:xfrm>
            <a:off x="9999521" y="3765264"/>
            <a:ext cx="1357312" cy="428628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</a:t>
            </a:r>
          </a:p>
          <a:p>
            <a:pPr algn="ctr">
              <a:defRPr/>
            </a:pPr>
            <a:r>
              <a:rPr lang="en-US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Devops</a:t>
            </a:r>
            <a:endParaRPr lang="he-IL" sz="1400" dirty="0">
              <a:solidFill>
                <a:srgbClr val="080808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2" name="מלבן עם פינות אלכסוניות חתוכות 21">
            <a:extLst>
              <a:ext uri="{FF2B5EF4-FFF2-40B4-BE49-F238E27FC236}">
                <a16:creationId xmlns:a16="http://schemas.microsoft.com/office/drawing/2014/main" id="{3BDFED92-1186-4FCB-ABE2-4ABEB3BAFA10}"/>
              </a:ext>
            </a:extLst>
          </p:cNvPr>
          <p:cNvSpPr/>
          <p:nvPr/>
        </p:nvSpPr>
        <p:spPr>
          <a:xfrm>
            <a:off x="9999531" y="2836570"/>
            <a:ext cx="1357312" cy="5715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b="1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מדור סייבר </a:t>
            </a:r>
            <a:r>
              <a:rPr lang="he-IL" sz="1400" b="1" dirty="0" err="1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וסיסטם</a:t>
            </a:r>
            <a:endParaRPr lang="he-IL" sz="1400" b="1" dirty="0">
              <a:solidFill>
                <a:srgbClr val="080808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DF418FA-1B55-4ED5-9802-2FBF6E3FE19D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rot="5400000">
            <a:off x="10499585" y="3586662"/>
            <a:ext cx="357194" cy="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מלבן עם פינות אלכסוניות חתוכות 11">
            <a:extLst>
              <a:ext uri="{FF2B5EF4-FFF2-40B4-BE49-F238E27FC236}">
                <a16:creationId xmlns:a16="http://schemas.microsoft.com/office/drawing/2014/main" id="{255D4D0D-076B-4A29-88C7-0496B5076C90}"/>
              </a:ext>
            </a:extLst>
          </p:cNvPr>
          <p:cNvSpPr/>
          <p:nvPr/>
        </p:nvSpPr>
        <p:spPr>
          <a:xfrm>
            <a:off x="8356435" y="4695532"/>
            <a:ext cx="1500200" cy="500066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 </a:t>
            </a:r>
            <a:r>
              <a:rPr lang="en-US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data analyst</a:t>
            </a:r>
            <a:endParaRPr lang="he-IL" sz="1400" dirty="0">
              <a:solidFill>
                <a:srgbClr val="080808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5" name="מלבן עם פינות אלכסוניות חתוכות 11">
            <a:extLst>
              <a:ext uri="{FF2B5EF4-FFF2-40B4-BE49-F238E27FC236}">
                <a16:creationId xmlns:a16="http://schemas.microsoft.com/office/drawing/2014/main" id="{1EA06338-1DC7-4F81-A5B6-FD094C8BC77C}"/>
              </a:ext>
            </a:extLst>
          </p:cNvPr>
          <p:cNvSpPr/>
          <p:nvPr/>
        </p:nvSpPr>
        <p:spPr>
          <a:xfrm>
            <a:off x="10019316" y="4849853"/>
            <a:ext cx="1357312" cy="500066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 מנהל </a:t>
            </a:r>
            <a:r>
              <a:rPr lang="en-US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DC</a:t>
            </a:r>
            <a:endParaRPr lang="he-IL" sz="1400" dirty="0">
              <a:solidFill>
                <a:srgbClr val="080808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1" name="מציין מיקום טקסט 2">
            <a:extLst>
              <a:ext uri="{FF2B5EF4-FFF2-40B4-BE49-F238E27FC236}">
                <a16:creationId xmlns:a16="http://schemas.microsoft.com/office/drawing/2014/main" id="{D9689975-E7C1-427C-AD69-C25EC8DDBC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4294" y="2524783"/>
            <a:ext cx="5262842" cy="13070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he-IL" sz="4000" b="1" dirty="0" err="1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בסמ"ח</a:t>
            </a:r>
            <a:br>
              <a:rPr lang="en-US" sz="4000" dirty="0">
                <a:solidFill>
                  <a:srgbClr val="1C5F7A"/>
                </a:solidFill>
              </a:rPr>
            </a:br>
            <a:r>
              <a:rPr lang="he-IL" sz="4000" b="0" dirty="0">
                <a:solidFill>
                  <a:srgbClr val="1C5F7A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בית הספר למקצועות המחשב</a:t>
            </a:r>
            <a:r>
              <a:rPr lang="he-IL" sz="4000" dirty="0">
                <a:solidFill>
                  <a:srgbClr val="1C5F7A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וההגנה בסייבר</a:t>
            </a:r>
            <a:br>
              <a:rPr lang="he-IL" sz="4000" b="0" dirty="0">
                <a:solidFill>
                  <a:srgbClr val="1C5F7A"/>
                </a:solidFill>
              </a:rPr>
            </a:br>
            <a:endParaRPr lang="he-IL" sz="4000" b="0" dirty="0">
              <a:solidFill>
                <a:srgbClr val="1C5F7A"/>
              </a:solidFill>
            </a:endParaRPr>
          </a:p>
        </p:txBody>
      </p:sp>
      <p:sp>
        <p:nvSpPr>
          <p:cNvPr id="26" name="מלבן עם פינות אלכסוניות חתוכות 13">
            <a:extLst>
              <a:ext uri="{FF2B5EF4-FFF2-40B4-BE49-F238E27FC236}">
                <a16:creationId xmlns:a16="http://schemas.microsoft.com/office/drawing/2014/main" id="{DDA53B9A-8855-40D3-B169-E336B2789BF4}"/>
              </a:ext>
            </a:extLst>
          </p:cNvPr>
          <p:cNvSpPr/>
          <p:nvPr/>
        </p:nvSpPr>
        <p:spPr>
          <a:xfrm>
            <a:off x="6856236" y="5570758"/>
            <a:ext cx="1357312" cy="571500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קורס</a:t>
            </a:r>
          </a:p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מיישם </a:t>
            </a:r>
            <a:r>
              <a:rPr lang="en-US" sz="1400" dirty="0">
                <a:solidFill>
                  <a:srgbClr val="080808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ERP</a:t>
            </a:r>
            <a:endParaRPr lang="he-IL" sz="1400" dirty="0">
              <a:solidFill>
                <a:srgbClr val="080808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634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D841E6-3EFE-4ACD-95BD-870F9F41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הלנה – יד לבנים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47F033-EE30-4864-8821-49348F1735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646" y="1524518"/>
            <a:ext cx="11251092" cy="380896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he-IL" sz="3200" dirty="0"/>
              <a:t>ההגעה לאכסניה ומהאכסניה היא עצמאית, באמצעות תחבורה ציבורית</a:t>
            </a:r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he-IL" sz="3200" b="1" dirty="0"/>
              <a:t>עד השעה 23:30</a:t>
            </a:r>
            <a:r>
              <a:rPr lang="he-IL" sz="3200" dirty="0"/>
              <a:t> – כולם נמצאים בתוך החדרים שלהם </a:t>
            </a:r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he-IL" sz="3200" dirty="0"/>
              <a:t>במקרי חירום יש להתקשר </a:t>
            </a:r>
            <a:r>
              <a:rPr lang="he-IL" sz="3200" dirty="0" err="1"/>
              <a:t>למפק"צ</a:t>
            </a:r>
            <a:r>
              <a:rPr lang="he-IL" sz="3200" dirty="0"/>
              <a:t>, ובנוסף יש חדר עם איש סגל במהלך הלילה (חדר 10)</a:t>
            </a:r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he-IL" sz="3200" dirty="0"/>
              <a:t>סידורי לינה בהחלטתנו בלבד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70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AD86CB-9A9C-4D63-9690-6188C7AEF8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הלנה – בית החייל</a:t>
            </a:r>
          </a:p>
          <a:p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2770451-B4E7-4176-A50F-8DDBE9EC44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7743" y="1759820"/>
            <a:ext cx="9486898" cy="3808963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ההגעה לבית החייל היא עצמאית. הליכה של כ10 דק'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b="1" dirty="0"/>
              <a:t>עד השעה 23:00</a:t>
            </a:r>
            <a:r>
              <a:rPr lang="he-IL" dirty="0"/>
              <a:t> – כולם נמצאים בתוך החדרים שלהם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dirty="0"/>
              <a:t>במקרי חירום יש להתקשר </a:t>
            </a:r>
            <a:r>
              <a:rPr lang="he-IL" dirty="0" err="1"/>
              <a:t>למפק"צ</a:t>
            </a:r>
            <a:r>
              <a:rPr lang="he-IL" dirty="0"/>
              <a:t>, ובנוסף ישנם חדרים בהם נמצאים אנשי סגל</a:t>
            </a:r>
          </a:p>
          <a:p>
            <a:endParaRPr lang="he-IL" dirty="0"/>
          </a:p>
          <a:p>
            <a:endParaRPr lang="he-IL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4797EB4-E36E-446C-A09E-BD109314E5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הלנה – דגשים כלליים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8E3F67D-A426-4ACE-B49D-DF9FD5FF3C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3392" y="1556621"/>
            <a:ext cx="10300290" cy="4092339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he-IL" sz="3200" b="1" dirty="0"/>
              <a:t>אין</a:t>
            </a:r>
            <a:r>
              <a:rPr lang="he-IL" sz="3200" dirty="0"/>
              <a:t> לבצע החלפות חדרים ללא אישור הסגל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אכסניה ובית החייל – בסיסים צבאיים לכל דבר, יש לשמור על שילוב ראוי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במהלך הקורס יתבצעו מסדרים על החדרים, יתבצע תדרוך לפני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בקשה ללינה חד פעמית מחוץ לאכסניה, דרך בקשת יציאה </a:t>
            </a:r>
            <a:r>
              <a:rPr lang="he-IL" sz="3200" dirty="0" err="1"/>
              <a:t>למפק"צ</a:t>
            </a:r>
            <a:endParaRPr lang="he-IL" sz="32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3200" b="1" dirty="0">
                <a:solidFill>
                  <a:srgbClr val="C00000"/>
                </a:solidFill>
              </a:rPr>
              <a:t>אלכוהול ונרגילה - קו אדום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902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DFC39D-93ED-42E8-B89F-EC76226F37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דגשים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544B205-92BA-40E6-B09D-E86235EB89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2093" y="1524518"/>
            <a:ext cx="8458197" cy="38089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he-IL" dirty="0"/>
              <a:t>יש לשמור על הציוד שאתם מקבלים</a:t>
            </a:r>
          </a:p>
          <a:p>
            <a:pPr marL="514350" indent="-514350" algn="ctr">
              <a:lnSpc>
                <a:spcPct val="100000"/>
              </a:lnSpc>
            </a:pPr>
            <a:r>
              <a:rPr lang="he-IL" b="1" dirty="0"/>
              <a:t>אסור לעבוד במהלך הקורס</a:t>
            </a:r>
          </a:p>
          <a:p>
            <a:pPr algn="ctr">
              <a:lnSpc>
                <a:spcPct val="100000"/>
              </a:lnSpc>
            </a:pPr>
            <a:r>
              <a:rPr lang="he-IL" dirty="0"/>
              <a:t>מחשב תקול – לא מתקנים לבד, מודיעים בקבוצת התקלות</a:t>
            </a:r>
          </a:p>
          <a:p>
            <a:pPr algn="ctr">
              <a:lnSpc>
                <a:spcPct val="100000"/>
              </a:lnSpc>
            </a:pPr>
            <a:r>
              <a:rPr lang="he-IL" dirty="0"/>
              <a:t>כאשר הכיתה ריקה, </a:t>
            </a:r>
            <a:r>
              <a:rPr lang="he-IL" b="1" dirty="0"/>
              <a:t>היא נעולה</a:t>
            </a:r>
          </a:p>
          <a:p>
            <a:pPr algn="ctr">
              <a:lnSpc>
                <a:spcPct val="100000"/>
              </a:lnSpc>
            </a:pPr>
            <a:r>
              <a:rPr lang="he-IL" b="1" dirty="0"/>
              <a:t>איבוד המפתח = עליית משפט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7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DFC39D-93ED-42E8-B89F-EC76226F37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נהלי קורונה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544B205-92BA-40E6-B09D-E86235EB89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8780" y="1351012"/>
            <a:ext cx="10094440" cy="340401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מסכות </a:t>
            </a:r>
            <a:r>
              <a:rPr lang="he-IL" b="1" dirty="0"/>
              <a:t>במקומות סגורים </a:t>
            </a:r>
            <a:r>
              <a:rPr lang="he-IL" dirty="0"/>
              <a:t>מלבד אכילה ושתייה</a:t>
            </a:r>
            <a:endParaRPr lang="he-IL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שומרים על מרחק מקורסים אחרים </a:t>
            </a:r>
            <a:r>
              <a:rPr lang="he-IL" b="1" dirty="0"/>
              <a:t>בכל מקום</a:t>
            </a:r>
            <a:endParaRPr lang="he-IL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אין התקהלויות, תורים מרווחים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/>
              <a:t>חובת דיווח </a:t>
            </a:r>
            <a:r>
              <a:rPr lang="he-IL" dirty="0"/>
              <a:t>במידה ונפגשתם עם מישהו חולה/בבידוד</a:t>
            </a:r>
          </a:p>
        </p:txBody>
      </p:sp>
    </p:spTree>
    <p:extLst>
      <p:ext uri="{BB962C8B-B14F-4D97-AF65-F5344CB8AC3E}">
        <p14:creationId xmlns:p14="http://schemas.microsoft.com/office/powerpoint/2010/main" val="2293057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AB444C-9EE3-49AA-81BB-40F855DD3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תרגולים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EC14C84-E843-4ED1-BE57-5024D9A89B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7364" y="1028530"/>
            <a:ext cx="11297271" cy="4800940"/>
          </a:xfrm>
        </p:spPr>
        <p:txBody>
          <a:bodyPr/>
          <a:lstStyle/>
          <a:p>
            <a:r>
              <a:rPr lang="he-IL" b="1" dirty="0"/>
              <a:t>תרגול פתוח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חומרי עזר שלכם מותרים לשימוש ואף דיבור עם חבריכם הקרובים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ניתן לקום לשבת במקום אחר, עד 3 בשולחן בכיסאות נפרדים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יציאה לנוהל שירותים בלבד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עצמאות – </a:t>
            </a:r>
            <a:r>
              <a:rPr lang="he-IL" sz="2400" b="1" dirty="0"/>
              <a:t>אינטרנט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עזרה ממפקד תינתן דרך ה</a:t>
            </a:r>
            <a:r>
              <a:rPr lang="en-US" sz="2400" dirty="0"/>
              <a:t>teams</a:t>
            </a:r>
            <a:endParaRPr lang="he-IL" sz="24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מי שמסיים עוזר לחבריו / ממשיך ללמוד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מותר לשמוע מוזיקה </a:t>
            </a:r>
            <a:r>
              <a:rPr lang="he-IL" sz="2400" b="1" dirty="0"/>
              <a:t>באוזניות בלבד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dirty="0"/>
              <a:t>התנהגות לא הולמת בתרגול פתוח (רעש מיותר, התעסקות בדברים אחרים) יכולה להוביל לסגירת התרגול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400" b="1" dirty="0"/>
              <a:t>אחריות הלמידה היא שלכם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25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D906C7-1879-4D21-85F5-7085020A3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תרגולים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CECBEBB-DB54-4C30-A983-26D04096C5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8256" y="1054427"/>
            <a:ext cx="10780352" cy="3808963"/>
          </a:xfrm>
        </p:spPr>
        <p:txBody>
          <a:bodyPr/>
          <a:lstStyle/>
          <a:p>
            <a:r>
              <a:rPr lang="he-IL" sz="4400" b="1" dirty="0"/>
              <a:t>תרגול סגור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כל אחד לעצמו – לא מדברים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חומר פתוח/סגור יוגדר על ידי מפקד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שתיית מים אך ורק בקדמת הכיתה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שמיעת מוזיקה באוזניות באופן מכבד שאינו מפריע לסביבה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אין להשתמש בצ'אט ב</a:t>
            </a:r>
            <a:r>
              <a:rPr lang="en-US" sz="3200" dirty="0"/>
              <a:t>teams</a:t>
            </a:r>
            <a:endParaRPr lang="he-IL" sz="32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שאלות טכניות בהצבעה בלבד – אין לקרוא לאיש הסגל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למסיימים תינתן האפשרות להישאר בכיתה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738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27007D-18C7-4D07-8135-4FEF5BCDAC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תרגולים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9F784C3-6BED-4DF5-8F9F-05D888EAD6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696" y="1250297"/>
            <a:ext cx="11378608" cy="4197013"/>
          </a:xfrm>
        </p:spPr>
        <p:txBody>
          <a:bodyPr/>
          <a:lstStyle/>
          <a:p>
            <a:r>
              <a:rPr lang="he-IL" sz="4000" b="1" dirty="0"/>
              <a:t>שעת פיתוח אישי</a:t>
            </a:r>
          </a:p>
          <a:p>
            <a:r>
              <a:rPr lang="he-IL" sz="2800" dirty="0"/>
              <a:t>שעת פיתוח אישי זו השעה שלכם לפתח את עצמכם בהיבטים הבאים: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/>
              <a:t>שיפור יכולות הלמידה </a:t>
            </a:r>
            <a:r>
              <a:rPr lang="he-IL" sz="2800" dirty="0"/>
              <a:t>– השעה הזאת זו הזדמנות לשפר את מיומנויות הלמידה שלכם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/>
              <a:t>שיפור מקצועי </a:t>
            </a:r>
            <a:r>
              <a:rPr lang="he-IL" sz="2800" dirty="0"/>
              <a:t>- בשעה זו תוכלו להשלים פערים וללמוד חומר אקסטרה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/>
              <a:t>השלמות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/>
              <a:t>שיפור קורסי </a:t>
            </a:r>
            <a:r>
              <a:rPr lang="he-IL" sz="2800" dirty="0"/>
              <a:t>- השלמת הפערים לחברים לקורס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/>
              <a:t>עבודה על משימות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49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6D49C3-00D3-4D38-96C0-7EA90C8EF5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תרגולים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83152A-9909-4F1B-8838-3E8E45870F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309" y="1063200"/>
            <a:ext cx="10631765" cy="3808963"/>
          </a:xfrm>
        </p:spPr>
        <p:txBody>
          <a:bodyPr/>
          <a:lstStyle/>
          <a:p>
            <a:r>
              <a:rPr lang="he-IL" sz="4000" b="1" dirty="0"/>
              <a:t>דגשים כלליים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במהלך כל התרגולים ושיעורים אין להתעסק בחומרים לא רלוונטיים (</a:t>
            </a:r>
            <a:r>
              <a:rPr lang="en-US" sz="3200" dirty="0"/>
              <a:t>Outlook</a:t>
            </a:r>
            <a:r>
              <a:rPr lang="he-IL" sz="3200" dirty="0"/>
              <a:t>, משחקים, אינטרנט וכו'). </a:t>
            </a:r>
            <a:r>
              <a:rPr lang="he-IL" sz="3200" b="1" dirty="0"/>
              <a:t>משחקי רשת זאת עבירת </a:t>
            </a:r>
            <a:r>
              <a:rPr lang="he-IL" sz="3200" b="1" dirty="0" err="1"/>
              <a:t>ב"מ</a:t>
            </a:r>
            <a:endParaRPr lang="he-IL" sz="32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בתרגול שאורכו מעל לשעתיים – יתאפשר נוהל שירותים החל מהשעה השנייה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לא יוצאים במהלך תרגול סגור ללא אישור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במידה ומתקיים נוהל שירותים – אין צורך לבקש להיכנס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אם סיימתם תרגול סגור ויצאתם מהכיתה – אין אפשרות לחזור</a:t>
            </a:r>
            <a:endParaRPr lang="he-IL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187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37A9BDE-44C0-4331-83E2-3C6EA4FF6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אמינות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30481B4-1ECE-4B7E-8C36-E24791E394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51300" y="1733694"/>
            <a:ext cx="9679347" cy="3808963"/>
          </a:xfrm>
        </p:spPr>
        <p:txBody>
          <a:bodyPr/>
          <a:lstStyle/>
          <a:p>
            <a:pPr algn="ctr"/>
            <a:r>
              <a:rPr lang="he-IL" sz="4400" dirty="0"/>
              <a:t>אמינות היא ערך מרכזי בקורס ובצה"ל</a:t>
            </a:r>
          </a:p>
          <a:p>
            <a:pPr algn="ctr"/>
            <a:endParaRPr lang="he-IL" sz="4400" dirty="0"/>
          </a:p>
          <a:p>
            <a:pPr marL="514350" indent="-514350" algn="ctr"/>
            <a:r>
              <a:rPr lang="he-IL" sz="4400" dirty="0"/>
              <a:t>	</a:t>
            </a:r>
            <a:r>
              <a:rPr lang="he-IL" sz="4400" b="1" dirty="0">
                <a:solidFill>
                  <a:srgbClr val="C00000"/>
                </a:solidFill>
              </a:rPr>
              <a:t>בעיות אמינות ומשמעת עלולות לגרור לפסילת מבחנים ואף להדחה מהקורס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07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3412-B36D-4555-87D5-7AE3558B23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1146171"/>
          </a:xfrm>
        </p:spPr>
        <p:txBody>
          <a:bodyPr/>
          <a:lstStyle/>
          <a:p>
            <a:r>
              <a:rPr lang="he-IL" dirty="0"/>
              <a:t>סגל קורס ב</a:t>
            </a:r>
            <a:endParaRPr lang="en-US" dirty="0"/>
          </a:p>
        </p:txBody>
      </p:sp>
      <p:cxnSp>
        <p:nvCxnSpPr>
          <p:cNvPr id="15" name="מחבר ישר 7">
            <a:extLst>
              <a:ext uri="{FF2B5EF4-FFF2-40B4-BE49-F238E27FC236}">
                <a16:creationId xmlns:a16="http://schemas.microsoft.com/office/drawing/2014/main" id="{D0735161-5962-49B7-9705-F66F0A23E9F5}"/>
              </a:ext>
            </a:extLst>
          </p:cNvPr>
          <p:cNvCxnSpPr>
            <a:cxnSpLocks/>
          </p:cNvCxnSpPr>
          <p:nvPr/>
        </p:nvCxnSpPr>
        <p:spPr>
          <a:xfrm flipV="1">
            <a:off x="4762366" y="2377772"/>
            <a:ext cx="1572423" cy="3571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מלבן עם פינות אלכסוניות חתוכות 14">
            <a:extLst>
              <a:ext uri="{FF2B5EF4-FFF2-40B4-BE49-F238E27FC236}">
                <a16:creationId xmlns:a16="http://schemas.microsoft.com/office/drawing/2014/main" id="{C95187FD-2C7E-4BE4-9D2F-D33FB112D10B}"/>
              </a:ext>
            </a:extLst>
          </p:cNvPr>
          <p:cNvSpPr/>
          <p:nvPr/>
        </p:nvSpPr>
        <p:spPr>
          <a:xfrm>
            <a:off x="3573724" y="3746536"/>
            <a:ext cx="2178973" cy="571500"/>
          </a:xfrm>
          <a:prstGeom prst="snip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רב"ט מאיה הראל</a:t>
            </a:r>
            <a:br>
              <a:rPr lang="en-US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</a:br>
            <a:r>
              <a:rPr lang="he-IL" sz="1400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מפקדת צוות 3</a:t>
            </a:r>
          </a:p>
        </p:txBody>
      </p:sp>
      <p:sp>
        <p:nvSpPr>
          <p:cNvPr id="20" name="מלבן עם פינות אלכסוניות חתוכות 16">
            <a:extLst>
              <a:ext uri="{FF2B5EF4-FFF2-40B4-BE49-F238E27FC236}">
                <a16:creationId xmlns:a16="http://schemas.microsoft.com/office/drawing/2014/main" id="{24994CDE-3514-480A-83C7-176E2BB63A1A}"/>
              </a:ext>
            </a:extLst>
          </p:cNvPr>
          <p:cNvSpPr/>
          <p:nvPr/>
        </p:nvSpPr>
        <p:spPr>
          <a:xfrm>
            <a:off x="3573724" y="2722097"/>
            <a:ext cx="2178973" cy="821578"/>
          </a:xfrm>
          <a:prstGeom prst="snip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סמל עמית יהלום</a:t>
            </a:r>
            <a:br>
              <a:rPr lang="en-US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</a:br>
            <a:r>
              <a:rPr lang="he-IL" sz="1400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מפקדת צוות 2</a:t>
            </a:r>
          </a:p>
        </p:txBody>
      </p:sp>
      <p:sp>
        <p:nvSpPr>
          <p:cNvPr id="22" name="מלבן עם פינות אלכסוניות חתוכות 18">
            <a:extLst>
              <a:ext uri="{FF2B5EF4-FFF2-40B4-BE49-F238E27FC236}">
                <a16:creationId xmlns:a16="http://schemas.microsoft.com/office/drawing/2014/main" id="{6D5F0DD3-0FC7-46EC-819C-0C80F77E184C}"/>
              </a:ext>
            </a:extLst>
          </p:cNvPr>
          <p:cNvSpPr/>
          <p:nvPr/>
        </p:nvSpPr>
        <p:spPr>
          <a:xfrm>
            <a:off x="5048698" y="1421983"/>
            <a:ext cx="2572181" cy="952789"/>
          </a:xfrm>
          <a:prstGeom prst="snip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מפקדת הקורס</a:t>
            </a:r>
            <a:br>
              <a:rPr lang="en-US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</a:b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סג"ן שירי לוי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42BD78D-D001-4648-97AB-55FF0F10C7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2729" y="1859832"/>
            <a:ext cx="357189" cy="13930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מלבן עם פינות אלכסוניות חתוכות 14">
            <a:extLst>
              <a:ext uri="{FF2B5EF4-FFF2-40B4-BE49-F238E27FC236}">
                <a16:creationId xmlns:a16="http://schemas.microsoft.com/office/drawing/2014/main" id="{DC20235E-5F72-4C79-8D34-FCA1D05F7A5F}"/>
              </a:ext>
            </a:extLst>
          </p:cNvPr>
          <p:cNvSpPr/>
          <p:nvPr/>
        </p:nvSpPr>
        <p:spPr>
          <a:xfrm>
            <a:off x="3573723" y="4508034"/>
            <a:ext cx="2178973" cy="571500"/>
          </a:xfrm>
          <a:prstGeom prst="snip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רב"ט שביט זילבר</a:t>
            </a:r>
          </a:p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מפקד צוות 5</a:t>
            </a:r>
          </a:p>
        </p:txBody>
      </p:sp>
      <p:sp>
        <p:nvSpPr>
          <p:cNvPr id="25" name="מלבן עם פינות אלכסוניות חתוכות 14">
            <a:extLst>
              <a:ext uri="{FF2B5EF4-FFF2-40B4-BE49-F238E27FC236}">
                <a16:creationId xmlns:a16="http://schemas.microsoft.com/office/drawing/2014/main" id="{7B31D50B-1352-46AC-9E75-D70309DB2EA8}"/>
              </a:ext>
            </a:extLst>
          </p:cNvPr>
          <p:cNvSpPr/>
          <p:nvPr/>
        </p:nvSpPr>
        <p:spPr>
          <a:xfrm>
            <a:off x="7086440" y="3746536"/>
            <a:ext cx="2178973" cy="571500"/>
          </a:xfrm>
          <a:prstGeom prst="snip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רב"ט נוי וילקין</a:t>
            </a:r>
            <a:br>
              <a:rPr lang="en-US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</a:br>
            <a:r>
              <a:rPr lang="he-IL" sz="1400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מפקדת צוות 4</a:t>
            </a:r>
          </a:p>
        </p:txBody>
      </p:sp>
      <p:sp>
        <p:nvSpPr>
          <p:cNvPr id="27" name="מלבן עם פינות אלכסוניות חתוכות 16">
            <a:extLst>
              <a:ext uri="{FF2B5EF4-FFF2-40B4-BE49-F238E27FC236}">
                <a16:creationId xmlns:a16="http://schemas.microsoft.com/office/drawing/2014/main" id="{1EBD8931-55F9-48D5-BABE-0E3A9F0D2BB5}"/>
              </a:ext>
            </a:extLst>
          </p:cNvPr>
          <p:cNvSpPr/>
          <p:nvPr/>
        </p:nvSpPr>
        <p:spPr>
          <a:xfrm>
            <a:off x="7086440" y="2734960"/>
            <a:ext cx="2178973" cy="821578"/>
          </a:xfrm>
          <a:prstGeom prst="snip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סמל גילי יעקובי</a:t>
            </a:r>
            <a:br>
              <a:rPr lang="en-US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</a:br>
            <a:r>
              <a:rPr lang="he-IL" sz="1400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מפקדת צוות 1</a:t>
            </a:r>
          </a:p>
        </p:txBody>
      </p:sp>
      <p:sp>
        <p:nvSpPr>
          <p:cNvPr id="12" name="מלבן עם פינות אלכסוניות חתוכות 14">
            <a:extLst>
              <a:ext uri="{FF2B5EF4-FFF2-40B4-BE49-F238E27FC236}">
                <a16:creationId xmlns:a16="http://schemas.microsoft.com/office/drawing/2014/main" id="{DBD5B732-1017-44C1-9F9B-8232CE85E2C9}"/>
              </a:ext>
            </a:extLst>
          </p:cNvPr>
          <p:cNvSpPr/>
          <p:nvPr/>
        </p:nvSpPr>
        <p:spPr>
          <a:xfrm>
            <a:off x="7086440" y="4508034"/>
            <a:ext cx="2178972" cy="571500"/>
          </a:xfrm>
          <a:prstGeom prst="snip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רב"ט עומר ליבוביץ</a:t>
            </a:r>
          </a:p>
          <a:p>
            <a:pPr algn="ctr">
              <a:defRPr/>
            </a:pPr>
            <a:r>
              <a:rPr lang="he-IL" sz="1400" dirty="0">
                <a:solidFill>
                  <a:srgbClr val="080808"/>
                </a:solidFill>
                <a:latin typeface="Heebo" pitchFamily="2" charset="-79"/>
                <a:cs typeface="Heebo" pitchFamily="2" charset="-79"/>
              </a:rPr>
              <a:t>מפקד צוות 6</a:t>
            </a:r>
          </a:p>
        </p:txBody>
      </p:sp>
    </p:spTree>
    <p:extLst>
      <p:ext uri="{BB962C8B-B14F-4D97-AF65-F5344CB8AC3E}">
        <p14:creationId xmlns:p14="http://schemas.microsoft.com/office/powerpoint/2010/main" val="34253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24" grpId="0" animBg="1"/>
      <p:bldP spid="25" grpId="0" animBg="1"/>
      <p:bldP spid="27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208F49-BF71-497F-B925-3BB0AB750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פניות ובקשות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2DF5D7-CEB9-4EF6-A47D-4C2600AD45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803" y="1180683"/>
            <a:ext cx="11006393" cy="3808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he-IL" sz="3200" dirty="0"/>
              <a:t>כל בקשה או פניה אישית עוברת דרך </a:t>
            </a:r>
            <a:r>
              <a:rPr lang="he-IL" sz="3200" dirty="0" err="1"/>
              <a:t>המפק"צ</a:t>
            </a:r>
            <a:endParaRPr lang="he-IL" sz="3200" dirty="0"/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he-IL" sz="3200" dirty="0"/>
              <a:t>יציאות מאושרות רק לאירועים </a:t>
            </a:r>
            <a:r>
              <a:rPr lang="he-IL" sz="3200" u="sng" dirty="0"/>
              <a:t>מקרבה ראשונה</a:t>
            </a:r>
            <a:endParaRPr lang="he-IL" sz="3200" dirty="0"/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he-IL" sz="3200" dirty="0"/>
              <a:t>מודיעים כמה שיותר מוקדם, ישר כשיודעים על האירוע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he-IL" sz="3200" dirty="0"/>
              <a:t>יש להגיש בקשות יציאה בתיק החניך</a:t>
            </a:r>
            <a:r>
              <a:rPr lang="en-US" sz="3200" dirty="0"/>
              <a:t> </a:t>
            </a:r>
            <a:r>
              <a:rPr lang="he-IL" sz="3200" dirty="0"/>
              <a:t>לחודשיים הקרובים עד סוף שבוע 3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he-IL" sz="3200" dirty="0"/>
              <a:t>גם חיסון שני – בקשת יציאה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020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531E1E-B209-4830-B927-99A2F0C9F2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רפואה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90C3F4-4FE1-4FE9-8126-50E10B8612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3699" y="1524518"/>
            <a:ext cx="11564601" cy="3808963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800" dirty="0"/>
              <a:t>אין שירותי רפואה בבסיס</a:t>
            </a:r>
            <a:r>
              <a:rPr lang="en-US" sz="2800" dirty="0"/>
              <a:t>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800" b="1" dirty="0"/>
              <a:t>תמיד מסתובבים עם כרטיס קופת חולים </a:t>
            </a:r>
            <a:r>
              <a:rPr lang="he-IL" sz="2800" b="1" u="sng" dirty="0"/>
              <a:t>עליכם</a:t>
            </a:r>
            <a:endParaRPr lang="en-US" sz="2800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800" dirty="0"/>
              <a:t>במידה ולא חשים בטוב מיידעים מפקד</a:t>
            </a:r>
            <a:r>
              <a:rPr lang="en-US" sz="2800" dirty="0"/>
              <a:t>, </a:t>
            </a:r>
            <a:r>
              <a:rPr lang="he-IL" sz="2800" dirty="0"/>
              <a:t>אם אין מפקד קרוב, עולים </a:t>
            </a:r>
            <a:r>
              <a:rPr lang="he-IL" sz="2800" dirty="0" err="1"/>
              <a:t>לחד"ס</a:t>
            </a:r>
            <a:endParaRPr lang="en-US" sz="28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800" dirty="0"/>
              <a:t>ניתן ללכת לרופא משפחה</a:t>
            </a:r>
            <a:r>
              <a:rPr lang="en-US" sz="2800" dirty="0"/>
              <a:t>​</a:t>
            </a:r>
          </a:p>
          <a:p>
            <a:pPr fontAlgn="base"/>
            <a:r>
              <a:rPr lang="en-US" sz="2800" dirty="0"/>
              <a:t>    </a:t>
            </a:r>
            <a:r>
              <a:rPr lang="he-IL" sz="2800" dirty="0"/>
              <a:t>יש לעלות לחדר סגל לקחת פלאפון ולקבוע תור לרופא משפחה קרוב</a:t>
            </a:r>
            <a:r>
              <a:rPr lang="en-US" sz="2800" dirty="0"/>
              <a:t>​</a:t>
            </a:r>
          </a:p>
          <a:p>
            <a:pPr fontAlgn="base"/>
            <a:r>
              <a:rPr lang="en-US" sz="2800" dirty="0"/>
              <a:t>    </a:t>
            </a:r>
            <a:r>
              <a:rPr lang="he-IL" sz="2800" dirty="0"/>
              <a:t>בחזרה מהרופא עוברים בקו סגל ומיידעים את הסגל על הביקור</a:t>
            </a:r>
            <a:r>
              <a:rPr lang="en-US" sz="2800" dirty="0"/>
              <a:t>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800" dirty="0"/>
              <a:t>לפני שקובעים תור שולחים בתיק חניך </a:t>
            </a:r>
            <a:r>
              <a:rPr lang="he-IL" sz="2800" dirty="0" err="1"/>
              <a:t>למפק"צ</a:t>
            </a:r>
            <a:r>
              <a:rPr lang="he-IL" sz="2800" dirty="0"/>
              <a:t> 3 תאריכים פוטנציאליים ושעות אפשריות </a:t>
            </a:r>
            <a:r>
              <a:rPr lang="he-IL" sz="2800" dirty="0" err="1"/>
              <a:t>והמפק"צ</a:t>
            </a:r>
            <a:r>
              <a:rPr lang="he-IL" sz="2800" dirty="0"/>
              <a:t> ינחה באיזה מועד לבחור</a:t>
            </a:r>
            <a:r>
              <a:rPr lang="en-US" sz="2800" dirty="0"/>
              <a:t>​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993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40B208-BCF4-4E62-9689-6E6C97AA0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רפואה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60D6775-D0CF-4D45-828F-004128E6F4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603" y="1524518"/>
            <a:ext cx="11051177" cy="3808963"/>
          </a:xfrm>
        </p:spPr>
        <p:txBody>
          <a:bodyPr/>
          <a:lstStyle/>
          <a:p>
            <a:pPr fontAlgn="base"/>
            <a:r>
              <a:rPr lang="he-IL" sz="2800" dirty="0"/>
              <a:t>​מגיעים לבסיס בכל בוקר גם אם לא מרגישים בטוב, לא מחליטים על דעת עצמכם להישאר באכסניה או בבית.</a:t>
            </a:r>
            <a:r>
              <a:rPr lang="en-US" sz="2800" dirty="0"/>
              <a:t>​</a:t>
            </a:r>
            <a:endParaRPr lang="he-IL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he-IL" sz="2800" dirty="0"/>
              <a:t>לא מרגישים טוב </a:t>
            </a:r>
            <a:r>
              <a:rPr lang="he-IL" sz="2800" dirty="0" err="1"/>
              <a:t>בסופ"ש</a:t>
            </a:r>
            <a:r>
              <a:rPr lang="he-IL" sz="2800" dirty="0"/>
              <a:t> – ניתן ללכת לרופא. יש ליידע את </a:t>
            </a:r>
            <a:r>
              <a:rPr lang="he-IL" sz="2800" dirty="0" err="1"/>
              <a:t>המפק"צ</a:t>
            </a:r>
            <a:r>
              <a:rPr lang="he-IL" sz="2800" dirty="0"/>
              <a:t> לפני התור ולאחריו.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he-IL" sz="2800" dirty="0"/>
              <a:t>יום מחלה = גימלים</a:t>
            </a:r>
            <a:r>
              <a:rPr lang="en-US" sz="2800" dirty="0"/>
              <a:t>​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he-IL" sz="2800" dirty="0"/>
              <a:t>יום גימל הוא פקודה לכל דבר – עליכם להישאר בבית במשך כל חופשת המחלה​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he-IL" sz="2800" dirty="0"/>
              <a:t>פטורים רפואיים חלים עד סוף הקורס</a:t>
            </a:r>
          </a:p>
          <a:p>
            <a:pPr fontAlgn="base"/>
            <a:r>
              <a:rPr lang="he-IL" sz="2800" dirty="0"/>
              <a:t>​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15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AA0196-DAB1-4074-A11E-46042B16BA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מד"ס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D8CCAFC-0511-4B06-9A81-62F9F39EBC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888" y="1277703"/>
            <a:ext cx="11378608" cy="5057670"/>
          </a:xfrm>
        </p:spPr>
        <p:txBody>
          <a:bodyPr/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400" dirty="0"/>
              <a:t> במהלך השבוע יתקיימו בין אחד לשני </a:t>
            </a:r>
            <a:r>
              <a:rPr lang="he-IL" sz="2400" dirty="0" err="1"/>
              <a:t>מד"סים</a:t>
            </a:r>
            <a:r>
              <a:rPr lang="he-IL" sz="2400" dirty="0"/>
              <a:t> 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400" dirty="0"/>
              <a:t> יש להביא ציוד לשני </a:t>
            </a:r>
            <a:r>
              <a:rPr lang="he-IL" sz="2400" dirty="0" err="1"/>
              <a:t>מד"סים</a:t>
            </a:r>
            <a:r>
              <a:rPr lang="he-IL" sz="2400" dirty="0"/>
              <a:t> בכל שבוע </a:t>
            </a:r>
            <a:r>
              <a:rPr lang="he-IL" sz="2400" b="1" dirty="0"/>
              <a:t>ואישור רופא לעיסוק בפעילות גופנית</a:t>
            </a:r>
            <a:r>
              <a:rPr lang="he-IL" sz="2400" dirty="0"/>
              <a:t>, גם אם לא משובץ </a:t>
            </a:r>
            <a:r>
              <a:rPr lang="he-IL" sz="2400" dirty="0" err="1"/>
              <a:t>בלו"ז</a:t>
            </a:r>
            <a:r>
              <a:rPr lang="he-IL" sz="2400" dirty="0"/>
              <a:t>.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400" dirty="0"/>
              <a:t> חובת לבוש מד"ס תקני – חולצה קצרה או ארוכה, מכנס העובר את קו הברך, </a:t>
            </a:r>
          </a:p>
          <a:p>
            <a:pPr>
              <a:spcBef>
                <a:spcPct val="50000"/>
              </a:spcBef>
            </a:pPr>
            <a:r>
              <a:rPr lang="he-IL" sz="2400" dirty="0"/>
              <a:t>                                          נעלי ספורט סגורות. הלבוש צריך לתאום את חוקי השילוב הראוי.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400" dirty="0"/>
              <a:t> יש לשמור על חוקי השילוב הראוי בזמן מד"ס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400" dirty="0"/>
              <a:t> בהתארגנות למד"ס הבנים והבנות מתלבשים </a:t>
            </a:r>
            <a:r>
              <a:rPr lang="he-IL" sz="2400" b="1" dirty="0"/>
              <a:t>בנפרד </a:t>
            </a:r>
            <a:r>
              <a:rPr lang="he-IL" sz="2400" dirty="0"/>
              <a:t>כאשר דלת הכיתה סגורה ואין סגל בכיתה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400" dirty="0"/>
              <a:t> מי שלא קיבל אישור חייב לעלות על מד"ס</a:t>
            </a:r>
          </a:p>
          <a:p>
            <a:pPr>
              <a:spcBef>
                <a:spcPct val="50000"/>
              </a:spcBef>
            </a:pPr>
            <a:r>
              <a:rPr lang="he-IL" sz="2800" b="1" dirty="0">
                <a:solidFill>
                  <a:srgbClr val="C00000"/>
                </a:solidFill>
              </a:rPr>
              <a:t>יש להשאיר סט מד"ס אחד בכיתה / תיק בכל עת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525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40B208-BCF4-4E62-9689-6E6C97AA0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18149"/>
            <a:ext cx="10515600" cy="885722"/>
          </a:xfrm>
        </p:spPr>
        <p:txBody>
          <a:bodyPr/>
          <a:lstStyle/>
          <a:p>
            <a:r>
              <a:rPr lang="he-IL" dirty="0"/>
              <a:t>תרחישי אסון ודרכי התמודדות</a:t>
            </a:r>
            <a:endParaRPr lang="en-US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F63398C-20D7-4B34-A564-CD7AE19DA4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427" y="1120347"/>
            <a:ext cx="12093146" cy="626075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FF0000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בכל מקרה חירום יש להודיע לסגל מוקדם ככל האפשר</a:t>
            </a:r>
            <a:endParaRPr lang="en-US" b="1" dirty="0">
              <a:solidFill>
                <a:srgbClr val="FF0000"/>
              </a:solidFill>
              <a:latin typeface="Heebo ExtraBold" panose="00000900000000000000" pitchFamily="2" charset="-79"/>
              <a:cs typeface="Heebo ExtraBold" panose="00000900000000000000" pitchFamily="2" charset="-79"/>
            </a:endParaRPr>
          </a:p>
        </p:txBody>
      </p:sp>
      <p:sp>
        <p:nvSpPr>
          <p:cNvPr id="7" name="מציין מיקום טקסט 3">
            <a:extLst>
              <a:ext uri="{FF2B5EF4-FFF2-40B4-BE49-F238E27FC236}">
                <a16:creationId xmlns:a16="http://schemas.microsoft.com/office/drawing/2014/main" id="{0A87A67A-6FC5-45D0-BF6B-B02C7C78C350}"/>
              </a:ext>
            </a:extLst>
          </p:cNvPr>
          <p:cNvSpPr txBox="1">
            <a:spLocks/>
          </p:cNvSpPr>
          <p:nvPr/>
        </p:nvSpPr>
        <p:spPr>
          <a:xfrm>
            <a:off x="3781668" y="2283941"/>
            <a:ext cx="4628664" cy="2290118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lnSpc>
                <a:spcPct val="100000"/>
              </a:lnSpc>
              <a:buAutoNum type="arabicPeriod"/>
            </a:pPr>
            <a:r>
              <a:rPr lang="he-IL" sz="5400" dirty="0"/>
              <a:t> שריפה</a:t>
            </a:r>
          </a:p>
          <a:p>
            <a:pPr marL="514350" indent="-514350" algn="ctr">
              <a:lnSpc>
                <a:spcPct val="100000"/>
              </a:lnSpc>
              <a:buAutoNum type="arabicPeriod"/>
            </a:pPr>
            <a:r>
              <a:rPr lang="he-IL" sz="5400" dirty="0"/>
              <a:t> רעידת אדמה</a:t>
            </a:r>
          </a:p>
          <a:p>
            <a:pPr marL="514350" indent="-514350" algn="ctr">
              <a:lnSpc>
                <a:spcPct val="100000"/>
              </a:lnSpc>
              <a:buAutoNum type="arabicPeriod"/>
            </a:pPr>
            <a:r>
              <a:rPr lang="he-IL" sz="5400" dirty="0"/>
              <a:t> נפילת טילים</a:t>
            </a:r>
          </a:p>
        </p:txBody>
      </p:sp>
    </p:spTree>
    <p:extLst>
      <p:ext uri="{BB962C8B-B14F-4D97-AF65-F5344CB8AC3E}">
        <p14:creationId xmlns:p14="http://schemas.microsoft.com/office/powerpoint/2010/main" val="2297145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40B208-BCF4-4E62-9689-6E6C97AA0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18149"/>
            <a:ext cx="10515600" cy="885722"/>
          </a:xfrm>
        </p:spPr>
        <p:txBody>
          <a:bodyPr/>
          <a:lstStyle/>
          <a:p>
            <a:r>
              <a:rPr lang="he-IL" dirty="0"/>
              <a:t>שריפה</a:t>
            </a:r>
            <a:endParaRPr lang="en-US" dirty="0"/>
          </a:p>
        </p:txBody>
      </p:sp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6F22E384-30FC-4115-A53E-E25FBF6F64EA}"/>
              </a:ext>
            </a:extLst>
          </p:cNvPr>
          <p:cNvSpPr txBox="1">
            <a:spLocks/>
          </p:cNvSpPr>
          <p:nvPr/>
        </p:nvSpPr>
        <p:spPr>
          <a:xfrm>
            <a:off x="406696" y="1582181"/>
            <a:ext cx="11378608" cy="50576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3200" dirty="0"/>
              <a:t> </a:t>
            </a:r>
            <a:r>
              <a:rPr lang="he-IL" sz="3200" b="1" dirty="0"/>
              <a:t>יש לעדכן את הסגל במיידי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3200" dirty="0"/>
              <a:t> אם הדליקה קטנה, נסו לכבות בכוחות עצמכם.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3200" dirty="0"/>
              <a:t> נתקו את זרם החשמל למבנה דרך מפסק הזרם הראשי.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3200" dirty="0"/>
              <a:t> יש לחשוב באיזה אמצעי כיבוי עדיף להשתמש (מטפים/ מים)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3200" dirty="0"/>
              <a:t> הזעיקו כוחות סיוע</a:t>
            </a:r>
          </a:p>
        </p:txBody>
      </p:sp>
    </p:spTree>
    <p:extLst>
      <p:ext uri="{BB962C8B-B14F-4D97-AF65-F5344CB8AC3E}">
        <p14:creationId xmlns:p14="http://schemas.microsoft.com/office/powerpoint/2010/main" val="3890525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40B208-BCF4-4E62-9689-6E6C97AA0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18149"/>
            <a:ext cx="10515600" cy="885722"/>
          </a:xfrm>
        </p:spPr>
        <p:txBody>
          <a:bodyPr/>
          <a:lstStyle/>
          <a:p>
            <a:r>
              <a:rPr lang="he-IL" dirty="0"/>
              <a:t>רעידת אדמה</a:t>
            </a:r>
            <a:endParaRPr lang="en-US" dirty="0"/>
          </a:p>
        </p:txBody>
      </p:sp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6F22E384-30FC-4115-A53E-E25FBF6F64EA}"/>
              </a:ext>
            </a:extLst>
          </p:cNvPr>
          <p:cNvSpPr txBox="1">
            <a:spLocks/>
          </p:cNvSpPr>
          <p:nvPr/>
        </p:nvSpPr>
        <p:spPr>
          <a:xfrm>
            <a:off x="406696" y="1582181"/>
            <a:ext cx="11378608" cy="50576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800" dirty="0"/>
              <a:t> יש לעבור במהירות למקום בטוח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800" dirty="0"/>
              <a:t> אם אתם במבנה – צאו אל שטח פתוח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800" dirty="0"/>
              <a:t> אם לא ניתן לצאת מהמבנה – כנסו למרחב המוגן או לחדר המדרגות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800" dirty="0"/>
              <a:t> אם אין אופציה – תפסו מחסה תחת רהיט כבד או שבו על הרצפה צמוד לקיר פנימי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800" dirty="0"/>
              <a:t> יש להישאר בשטח פתוח ולהתרחק ממבנים, מגשרים ומעמודי חשמל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he-IL" sz="2800" dirty="0"/>
              <a:t> לאחר רעידת אדמה יש להתרחק מבניינים ומכבלי חשמל קרועים, </a:t>
            </a:r>
            <a:r>
              <a:rPr lang="he-IL" sz="2800" b="1" dirty="0"/>
              <a:t>אין להשתמש במעלית</a:t>
            </a:r>
            <a:r>
              <a:rPr lang="he-IL" sz="2800" dirty="0"/>
              <a:t>, היו מוכנים לרעידות נוספות</a:t>
            </a:r>
          </a:p>
        </p:txBody>
      </p:sp>
    </p:spTree>
    <p:extLst>
      <p:ext uri="{BB962C8B-B14F-4D97-AF65-F5344CB8AC3E}">
        <p14:creationId xmlns:p14="http://schemas.microsoft.com/office/powerpoint/2010/main" val="355899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40B208-BCF4-4E62-9689-6E6C97AA0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18149"/>
            <a:ext cx="10515600" cy="885722"/>
          </a:xfrm>
        </p:spPr>
        <p:txBody>
          <a:bodyPr/>
          <a:lstStyle/>
          <a:p>
            <a:r>
              <a:rPr lang="he-IL" dirty="0"/>
              <a:t>ירי טילים</a:t>
            </a:r>
            <a:endParaRPr lang="en-US" dirty="0"/>
          </a:p>
        </p:txBody>
      </p:sp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6F22E384-30FC-4115-A53E-E25FBF6F64EA}"/>
              </a:ext>
            </a:extLst>
          </p:cNvPr>
          <p:cNvSpPr txBox="1">
            <a:spLocks/>
          </p:cNvSpPr>
          <p:nvPr/>
        </p:nvSpPr>
        <p:spPr>
          <a:xfrm>
            <a:off x="406696" y="900165"/>
            <a:ext cx="11378608" cy="50576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he-IL" sz="2800" u="sng" dirty="0"/>
              <a:t>בזמן שהייה בשטח פתוח:</a:t>
            </a:r>
            <a:br>
              <a:rPr lang="en-US" sz="2800" u="sng" dirty="0"/>
            </a:br>
            <a:r>
              <a:rPr lang="he-IL" sz="2800" dirty="0"/>
              <a:t>יש לשכב מאחורי מחסה מזדמן ולהגן על הראש מאחורי הידיים.</a:t>
            </a:r>
            <a:br>
              <a:rPr lang="en-US" sz="2800" dirty="0"/>
            </a:br>
            <a:r>
              <a:rPr lang="he-IL" sz="2800" dirty="0"/>
              <a:t>יש </a:t>
            </a:r>
            <a:r>
              <a:rPr lang="he-IL" sz="2800" dirty="0" err="1"/>
              <a:t>להכנס</a:t>
            </a:r>
            <a:r>
              <a:rPr lang="he-IL" sz="2800" dirty="0"/>
              <a:t> לגלילי בטון, שכיבה בצמוד לקיר קרוב, כניסה לתעלות וכו' (במידה ויש אפשרות)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he-IL" sz="2800" u="sng" dirty="0"/>
              <a:t>בזמן שהיה במבנה יש להתפנות למרחב המוגן הקרוב (רחבת החניה)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he-IL" sz="2800" u="sng" dirty="0"/>
              <a:t>בזמן שהייה ברכב:</a:t>
            </a:r>
            <a:br>
              <a:rPr lang="en-US" sz="2800" u="sng" dirty="0"/>
            </a:br>
            <a:r>
              <a:rPr lang="he-IL" sz="2800" dirty="0"/>
              <a:t>יש לעצור את הרכב בצד בזהירות ובמהירות. יש לצאת מהרכב </a:t>
            </a:r>
            <a:r>
              <a:rPr lang="he-IL" sz="2800" dirty="0" err="1"/>
              <a:t>ולהכנס</a:t>
            </a:r>
            <a:r>
              <a:rPr lang="he-IL" sz="2800" dirty="0"/>
              <a:t> למבנה או מחסה קרוב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he-IL" sz="2800" u="sng" dirty="0"/>
              <a:t>בזמן שהיה באכסניה/בית החייל:</a:t>
            </a:r>
            <a:br>
              <a:rPr lang="en-US" sz="2800" u="sng" dirty="0"/>
            </a:br>
            <a:r>
              <a:rPr lang="he-IL" sz="2800" dirty="0"/>
              <a:t>באכסניית יד לבנים – יש להתפנות למקלט בית הספר הסמוך </a:t>
            </a:r>
            <a:r>
              <a:rPr lang="he-IL" sz="2800" dirty="0" err="1"/>
              <a:t>לאכסנייה</a:t>
            </a:r>
            <a:br>
              <a:rPr lang="en-US" sz="2800" dirty="0"/>
            </a:br>
            <a:r>
              <a:rPr lang="he-IL" sz="2800" dirty="0"/>
              <a:t>בבית החייל – הצד המזרחי של כל קומה ובכיתה 2 בקומה 1-</a:t>
            </a:r>
          </a:p>
        </p:txBody>
      </p:sp>
    </p:spTree>
    <p:extLst>
      <p:ext uri="{BB962C8B-B14F-4D97-AF65-F5344CB8AC3E}">
        <p14:creationId xmlns:p14="http://schemas.microsoft.com/office/powerpoint/2010/main" val="2535511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40B208-BCF4-4E62-9689-6E6C97AA0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18149"/>
            <a:ext cx="10515600" cy="885722"/>
          </a:xfrm>
        </p:spPr>
        <p:txBody>
          <a:bodyPr/>
          <a:lstStyle/>
          <a:p>
            <a:r>
              <a:rPr lang="he-IL" dirty="0"/>
              <a:t>בטיחות בדרכים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2378DA-6A18-4F4D-AA97-99202DAC931F}"/>
              </a:ext>
            </a:extLst>
          </p:cNvPr>
          <p:cNvSpPr txBox="1">
            <a:spLocks/>
          </p:cNvSpPr>
          <p:nvPr/>
        </p:nvSpPr>
        <p:spPr>
          <a:xfrm>
            <a:off x="406696" y="1229679"/>
            <a:ext cx="11378608" cy="505767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he-IL" sz="2800" b="1" dirty="0"/>
              <a:t>איסור טרמפים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אין לקחת טרמפים – לא על מדים ולא על אזרחי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במידה וישנה בעיה בהגעה </a:t>
            </a:r>
            <a:r>
              <a:rPr lang="he-IL" sz="2800" dirty="0" err="1"/>
              <a:t>בתחב"צ</a:t>
            </a:r>
            <a:r>
              <a:rPr lang="he-IL" sz="2800" dirty="0"/>
              <a:t> – לדבר עם הסגל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ניתן להגיע </a:t>
            </a:r>
            <a:r>
              <a:rPr lang="he-IL" sz="2800" b="1" dirty="0"/>
              <a:t>אך ורק בתחבורה ציבורית</a:t>
            </a:r>
            <a:r>
              <a:rPr lang="he-IL" sz="2800" dirty="0"/>
              <a:t>, ללא רכבים או אופניים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he-IL" sz="2800" b="1" dirty="0"/>
              <a:t>תאונת דרכים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אין לחצות שלא במעבר חציה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he-IL" sz="2800" dirty="0"/>
              <a:t>בכל מקרה של תאונה – </a:t>
            </a:r>
            <a:r>
              <a:rPr lang="he-IL" sz="2800" b="1" dirty="0"/>
              <a:t>יש לדווח לסגל במיידי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275063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7D9FA9DC-C49B-4A44-BE78-A68197F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9824" y="2565718"/>
            <a:ext cx="8512351" cy="1726564"/>
          </a:xfrm>
        </p:spPr>
        <p:txBody>
          <a:bodyPr/>
          <a:lstStyle/>
          <a:p>
            <a:r>
              <a:rPr lang="he-IL" dirty="0"/>
              <a:t>שאלות?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7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3855C2-3F3B-4D43-94E1-BC6BB51B19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לוח זמנים</a:t>
            </a:r>
            <a:endParaRPr lang="en-US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24835A9F-6C5E-4433-BC5D-3F54BB47B11C}"/>
              </a:ext>
            </a:extLst>
          </p:cNvPr>
          <p:cNvSpPr txBox="1">
            <a:spLocks/>
          </p:cNvSpPr>
          <p:nvPr/>
        </p:nvSpPr>
        <p:spPr>
          <a:xfrm>
            <a:off x="515155" y="1471634"/>
            <a:ext cx="10947041" cy="3992006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>
                <a:ea typeface="SimSun-ExtB" panose="02010609060101010101" pitchFamily="49" charset="-122"/>
              </a:rPr>
              <a:t>22:00 – 07:00</a:t>
            </a:r>
            <a:endParaRPr lang="he-IL" sz="3200" dirty="0">
              <a:ea typeface="SimSun-ExtB" panose="02010609060101010101" pitchFamily="49" charset="-122"/>
            </a:endParaRPr>
          </a:p>
          <a:p>
            <a:r>
              <a:rPr lang="he-IL" sz="3200" dirty="0">
                <a:ea typeface="SimSun-ExtB" panose="02010609060101010101" pitchFamily="49" charset="-122"/>
              </a:rPr>
              <a:t>עובדים על פי שעון המחשב – יש לכוון שעונים בהתאם</a:t>
            </a:r>
            <a:br>
              <a:rPr lang="en-US" sz="3200" dirty="0">
                <a:ea typeface="SimSun-ExtB" panose="02010609060101010101" pitchFamily="49" charset="-122"/>
              </a:rPr>
            </a:br>
            <a:endParaRPr lang="he-IL" sz="3200" dirty="0">
              <a:ea typeface="SimSun-ExtB" panose="02010609060101010101" pitchFamily="49" charset="-122"/>
            </a:endParaRPr>
          </a:p>
          <a:p>
            <a:r>
              <a:rPr lang="he-IL" sz="3200" b="1" dirty="0">
                <a:ea typeface="SimSun-ExtB" panose="02010609060101010101" pitchFamily="49" charset="-122"/>
              </a:rPr>
              <a:t>מסדר בוקר </a:t>
            </a:r>
            <a:r>
              <a:rPr lang="he-IL" sz="3200" dirty="0">
                <a:ea typeface="SimSun-ExtB" panose="02010609060101010101" pitchFamily="49" charset="-122"/>
              </a:rPr>
              <a:t>– ימים ב'-ו' 07:40, </a:t>
            </a:r>
            <a:br>
              <a:rPr lang="he-IL" sz="3200" dirty="0">
                <a:ea typeface="SimSun-ExtB" panose="02010609060101010101" pitchFamily="49" charset="-122"/>
              </a:rPr>
            </a:br>
            <a:r>
              <a:rPr lang="he-IL" sz="3200" dirty="0">
                <a:ea typeface="SimSun-ExtB" panose="02010609060101010101" pitchFamily="49" charset="-122"/>
              </a:rPr>
              <a:t>		     ביום א' בשעה 09:00</a:t>
            </a:r>
          </a:p>
          <a:p>
            <a:r>
              <a:rPr lang="he-IL" sz="3200" b="1" dirty="0">
                <a:ea typeface="SimSun-ExtB" panose="02010609060101010101" pitchFamily="49" charset="-122"/>
              </a:rPr>
              <a:t>שעות לימודים </a:t>
            </a:r>
            <a:r>
              <a:rPr lang="he-IL" sz="3200" dirty="0">
                <a:ea typeface="SimSun-ExtB" panose="02010609060101010101" pitchFamily="49" charset="-122"/>
              </a:rPr>
              <a:t>– ימים א'-ה' 08:00 – 21:00 (פרט לשבוע הנוכחי)</a:t>
            </a:r>
            <a:br>
              <a:rPr lang="he-IL" sz="3200" dirty="0">
                <a:ea typeface="SimSun-ExtB" panose="02010609060101010101" pitchFamily="49" charset="-122"/>
              </a:rPr>
            </a:br>
            <a:r>
              <a:rPr lang="he-IL" sz="3200" dirty="0">
                <a:ea typeface="SimSun-ExtB" panose="02010609060101010101" pitchFamily="49" charset="-122"/>
              </a:rPr>
              <a:t>                             ימי שישי – 08:00 – 13:00</a:t>
            </a:r>
          </a:p>
        </p:txBody>
      </p:sp>
    </p:spTree>
    <p:extLst>
      <p:ext uri="{BB962C8B-B14F-4D97-AF65-F5344CB8AC3E}">
        <p14:creationId xmlns:p14="http://schemas.microsoft.com/office/powerpoint/2010/main" val="1790212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EC01BA-125C-4012-BF8C-1AC2E538FD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1F2435-5753-4BEC-8D93-2B72DAE2F9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509" y="1367762"/>
            <a:ext cx="10910981" cy="3808963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המטרה של הנהלים היא ליצור סביבה אופטימאלית להעברת הקורס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הסגל יכוון למקצועיות ברמה גבוהה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כל מה שאיש סגל אומר לכם – פקודה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מאחורי כל פקודה יש הגיון, אפשר לשאול ולקבל הסבר, אבל – חייבים לבצע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מרגע זה </a:t>
            </a:r>
            <a:r>
              <a:rPr lang="he-IL" sz="3200" b="1" dirty="0"/>
              <a:t>כל הנהלים תקפים</a:t>
            </a:r>
            <a:endParaRPr lang="he-IL" sz="32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3200" dirty="0"/>
              <a:t>הפרת נוהל תהווה עבירת משמעת, עבירות משמעת יגררו מענה משמעתי מתאים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791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36B66B-BE26-469D-B2E8-C9633A59D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B3265A8-8F78-4B9F-BAE8-EE3F973D5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807" y="2516495"/>
            <a:ext cx="12034386" cy="3808963"/>
          </a:xfrm>
        </p:spPr>
        <p:txBody>
          <a:bodyPr/>
          <a:lstStyle/>
          <a:p>
            <a:pPr marL="514350" indent="-514350" algn="ctr"/>
            <a:r>
              <a:rPr lang="he-IL" sz="7200" b="1" dirty="0"/>
              <a:t>אי ידיעה אינה פותרת מעונש</a:t>
            </a:r>
          </a:p>
          <a:p>
            <a:pPr marL="514350" indent="-514350" algn="ctr"/>
            <a:r>
              <a:rPr lang="he-IL" sz="7200" b="1" dirty="0"/>
              <a:t>אם יש ספק – אין ספק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90616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7A35FE1F-AF44-4D77-A007-5792FAFC0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9824" y="630918"/>
            <a:ext cx="8512351" cy="1726564"/>
          </a:xfrm>
        </p:spPr>
        <p:txBody>
          <a:bodyPr/>
          <a:lstStyle/>
          <a:p>
            <a:r>
              <a:rPr lang="he-IL" sz="8800" dirty="0"/>
              <a:t>הסגל מאחל לכם</a:t>
            </a:r>
            <a:br>
              <a:rPr lang="he-IL" sz="8800" dirty="0"/>
            </a:br>
            <a:r>
              <a:rPr lang="he-IL" sz="8800" dirty="0"/>
              <a:t>בהצלחה בהמשך הקורס</a:t>
            </a:r>
          </a:p>
          <a:p>
            <a:endParaRPr lang="en-US" sz="7200" dirty="0"/>
          </a:p>
        </p:txBody>
      </p:sp>
      <p:pic>
        <p:nvPicPr>
          <p:cNvPr id="2050" name="Picture 2" descr="Image result for נתממ">
            <a:extLst>
              <a:ext uri="{FF2B5EF4-FFF2-40B4-BE49-F238E27FC236}">
                <a16:creationId xmlns:a16="http://schemas.microsoft.com/office/drawing/2014/main" id="{A42E408F-AE09-4EF8-811A-150851BE8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33" y="4267744"/>
            <a:ext cx="2554334" cy="251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8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0B972A-4BAF-434D-A6E6-4BF4813C0F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לו"ז</a:t>
            </a:r>
            <a:endParaRPr lang="en-US" dirty="0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087DA22A-3E26-4624-821E-8568D37288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4766" y="1421983"/>
            <a:ext cx="10754226" cy="4450046"/>
          </a:xfrm>
        </p:spPr>
        <p:txBody>
          <a:bodyPr/>
          <a:lstStyle/>
          <a:p>
            <a:r>
              <a:rPr lang="he-IL" sz="3200" b="1" dirty="0"/>
              <a:t>זמני ארוחות</a:t>
            </a:r>
          </a:p>
          <a:p>
            <a:r>
              <a:rPr lang="en-US" sz="3200" dirty="0"/>
              <a:t>	</a:t>
            </a:r>
            <a:r>
              <a:rPr lang="he-IL" sz="3200" dirty="0"/>
              <a:t>ארוחת בוקר – 07:00 – 07:30 (אופציונאלית)</a:t>
            </a:r>
          </a:p>
          <a:p>
            <a:r>
              <a:rPr lang="he-IL" sz="3200" dirty="0"/>
              <a:t>	ארוחת </a:t>
            </a:r>
            <a:r>
              <a:rPr lang="he-IL" sz="3200" dirty="0" err="1"/>
              <a:t>צהריים</a:t>
            </a:r>
            <a:r>
              <a:rPr lang="he-IL" sz="3200" dirty="0"/>
              <a:t> – 11:30 – 12:30</a:t>
            </a:r>
          </a:p>
          <a:p>
            <a:r>
              <a:rPr lang="he-IL" sz="3200" dirty="0"/>
              <a:t>	ארוחת ערב – 17:50 – 18:35</a:t>
            </a:r>
          </a:p>
          <a:p>
            <a:pPr>
              <a:buFont typeface="Arial" pitchFamily="34" charset="0"/>
              <a:buChar char="•"/>
            </a:pPr>
            <a:endParaRPr lang="he-IL" sz="3200" dirty="0"/>
          </a:p>
          <a:p>
            <a:pPr>
              <a:buFont typeface="Arial" pitchFamily="34" charset="0"/>
              <a:buChar char="•"/>
            </a:pPr>
            <a:r>
              <a:rPr lang="he-IL" sz="3200" dirty="0"/>
              <a:t>   בסוף כל יום תקבלו פריסה.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/>
              <a:t>בין שיעורים – הפסקה של 10 דקות.</a:t>
            </a:r>
          </a:p>
        </p:txBody>
      </p:sp>
    </p:spTree>
    <p:extLst>
      <p:ext uri="{BB962C8B-B14F-4D97-AF65-F5344CB8AC3E}">
        <p14:creationId xmlns:p14="http://schemas.microsoft.com/office/powerpoint/2010/main" val="381952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666A05-881A-4D97-9E26-62C1A485E9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לו"ז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942A763-424D-4765-8CFD-05C31812D6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02934" y="1015947"/>
            <a:ext cx="9536515" cy="5166529"/>
          </a:xfrm>
        </p:spPr>
        <p:txBody>
          <a:bodyPr/>
          <a:lstStyle/>
          <a:p>
            <a:r>
              <a:rPr lang="he-IL" sz="2300" dirty="0"/>
              <a:t>נוהל סוף יום - 20:15</a:t>
            </a:r>
          </a:p>
          <a:p>
            <a:r>
              <a:rPr lang="he-IL" sz="2300" dirty="0"/>
              <a:t>מזכים כיתות מיד לאחר הנוהל סוף יום</a:t>
            </a:r>
          </a:p>
          <a:p>
            <a:r>
              <a:rPr lang="he-IL" sz="2300" dirty="0"/>
              <a:t>היציאה מהבסיס לכיוון האכסניה/בתים/בית החייל באזור השעה 21:00</a:t>
            </a:r>
          </a:p>
          <a:p>
            <a:endParaRPr lang="he-IL" sz="2300" dirty="0"/>
          </a:p>
          <a:p>
            <a:r>
              <a:rPr lang="he-IL" sz="2300" dirty="0"/>
              <a:t>שער </a:t>
            </a:r>
            <a:r>
              <a:rPr lang="he-IL" sz="2300" dirty="0" err="1"/>
              <a:t>קריניצי</a:t>
            </a:r>
            <a:r>
              <a:rPr lang="he-IL" sz="2300" dirty="0"/>
              <a:t> נסגר לכניסה בשעה 18:00</a:t>
            </a:r>
          </a:p>
          <a:p>
            <a:r>
              <a:rPr lang="he-IL" sz="2300" dirty="0"/>
              <a:t>היציאה ממנו חופשית עד השעה 23:00</a:t>
            </a:r>
          </a:p>
          <a:p>
            <a:r>
              <a:rPr lang="he-IL" sz="2300" b="1" dirty="0">
                <a:solidFill>
                  <a:srgbClr val="C00000"/>
                </a:solidFill>
              </a:rPr>
              <a:t>השער סגור בימי שישי ובימי חג</a:t>
            </a:r>
          </a:p>
          <a:p>
            <a:endParaRPr lang="he-IL" sz="2300" dirty="0"/>
          </a:p>
          <a:p>
            <a:r>
              <a:rPr lang="he-IL" sz="2300" dirty="0"/>
              <a:t>ניתן להישאר בכיתה עד השעה 22:00</a:t>
            </a:r>
          </a:p>
          <a:p>
            <a:pPr lvl="1"/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בתנאי קבלת אישור מפורש מהסגל</a:t>
            </a:r>
          </a:p>
          <a:p>
            <a:pPr lvl="1"/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את רשימת החיילים שמעוניינים להישאר יש להגיש לסגל בתדריך היציאה של אותו יום כחלק </a:t>
            </a:r>
            <a:r>
              <a:rPr lang="he-IL" sz="2300" dirty="0" err="1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מהמצב"ה</a:t>
            </a:r>
            <a:endParaRPr lang="he-IL" sz="2300" dirty="0">
              <a:solidFill>
                <a:srgbClr val="1C5F7A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6DD383-6BB0-4625-AC5C-08E33B76C1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 err="1"/>
              <a:t>מצב"ה</a:t>
            </a:r>
            <a:endParaRPr lang="en-US" dirty="0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A9BB7138-403C-4A0E-83E2-03AFBA801135}"/>
              </a:ext>
            </a:extLst>
          </p:cNvPr>
          <p:cNvSpPr txBox="1">
            <a:spLocks/>
          </p:cNvSpPr>
          <p:nvPr/>
        </p:nvSpPr>
        <p:spPr>
          <a:xfrm>
            <a:off x="190500" y="1570038"/>
            <a:ext cx="11023600" cy="4282122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מצב הנוכחות הקורסי</a:t>
            </a:r>
            <a:b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</a:b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תמצא על הלוח בכל הקשב פתיחה, בתחילת נוהל סוף יום ובכל ח'</a:t>
            </a:r>
          </a:p>
          <a:p>
            <a:pPr marL="0" indent="0">
              <a:buNone/>
            </a:pPr>
            <a:r>
              <a:rPr lang="he-IL" b="1" dirty="0">
                <a:solidFill>
                  <a:srgbClr val="C00000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המצבה הינה אחריות </a:t>
            </a:r>
            <a:r>
              <a:rPr lang="he-IL" b="1" dirty="0" err="1">
                <a:solidFill>
                  <a:srgbClr val="C00000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קורסית</a:t>
            </a:r>
            <a:endParaRPr lang="he-IL" b="1" dirty="0">
              <a:solidFill>
                <a:srgbClr val="C00000"/>
              </a:solidFill>
              <a:latin typeface="Heebo" panose="00000500000000000000" pitchFamily="2" charset="-79"/>
              <a:ea typeface="Tahoma"/>
              <a:cs typeface="Heebo" panose="00000500000000000000" pitchFamily="2" charset="-79"/>
            </a:endParaRPr>
          </a:p>
          <a:p>
            <a:r>
              <a:rPr lang="he-IL" sz="2300" b="1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לדוגמה:</a:t>
            </a:r>
            <a:endParaRPr lang="he-IL" sz="2300" dirty="0">
              <a:solidFill>
                <a:srgbClr val="1C5F7A"/>
              </a:solidFill>
              <a:latin typeface="Heebo" panose="00000500000000000000" pitchFamily="2" charset="-79"/>
              <a:ea typeface="Tahoma"/>
              <a:cs typeface="Heebo" panose="00000500000000000000" pitchFamily="2" charset="-79"/>
            </a:endParaRPr>
          </a:p>
          <a:p>
            <a:pPr marL="0" indent="0">
              <a:buNone/>
            </a:pP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מצבה</a:t>
            </a:r>
          </a:p>
          <a:p>
            <a:pPr marL="0" indent="0">
              <a:buNone/>
            </a:pP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סך </a:t>
            </a:r>
            <a:r>
              <a:rPr lang="he-IL" sz="2300" dirty="0" err="1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הכל</a:t>
            </a: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: 63</a:t>
            </a:r>
          </a:p>
          <a:p>
            <a:pPr marL="0" indent="0">
              <a:buNone/>
            </a:pP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נוכחים: 62</a:t>
            </a:r>
          </a:p>
          <a:p>
            <a:pPr marL="0" indent="0">
              <a:buNone/>
            </a:pP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חסרים: 1</a:t>
            </a:r>
          </a:p>
          <a:p>
            <a:pPr marL="0" indent="0">
              <a:buNone/>
            </a:pP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פירוט: X נמצא </a:t>
            </a:r>
            <a:r>
              <a:rPr lang="he-IL" sz="2300" dirty="0" err="1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בהפנייה</a:t>
            </a:r>
            <a:r>
              <a:rPr lang="he-IL" sz="2300" dirty="0">
                <a:solidFill>
                  <a:srgbClr val="1C5F7A"/>
                </a:solidFill>
                <a:latin typeface="Heebo" panose="00000500000000000000" pitchFamily="2" charset="-79"/>
                <a:ea typeface="Tahoma"/>
                <a:cs typeface="Heebo" panose="00000500000000000000" pitchFamily="2" charset="-79"/>
              </a:rPr>
              <a:t> רפואית</a:t>
            </a:r>
          </a:p>
          <a:p>
            <a:endParaRPr lang="he-IL" sz="2300" dirty="0">
              <a:solidFill>
                <a:srgbClr val="1C5F7A"/>
              </a:solidFill>
              <a:latin typeface="Heebo" panose="00000500000000000000" pitchFamily="2" charset="-79"/>
              <a:ea typeface="Tahoma"/>
              <a:cs typeface="Heebo" panose="00000500000000000000" pitchFamily="2" charset="-79"/>
            </a:endParaRPr>
          </a:p>
          <a:p>
            <a:pPr lvl="1"/>
            <a:endParaRPr lang="he-IL" sz="2300" dirty="0">
              <a:solidFill>
                <a:srgbClr val="1C5F7A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945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008347-A0B2-4D3A-B833-C6ABE47F8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מסדר בוקר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3BA4ACC-AD13-43C3-9C55-69FB11DCE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802674"/>
            <a:ext cx="11669486" cy="4201712"/>
          </a:xfrm>
        </p:spPr>
        <p:txBody>
          <a:bodyPr/>
          <a:lstStyle/>
          <a:p>
            <a:r>
              <a:rPr lang="he-IL" sz="2500" dirty="0"/>
              <a:t>מסדר כל בוקר בשעה </a:t>
            </a:r>
            <a:r>
              <a:rPr lang="he-IL" sz="2500" b="1" dirty="0"/>
              <a:t>07:40</a:t>
            </a:r>
          </a:p>
          <a:p>
            <a:r>
              <a:rPr lang="he-IL" sz="2500" dirty="0"/>
              <a:t>על כל איחור מסיבה חריגה יש </a:t>
            </a:r>
            <a:r>
              <a:rPr lang="he-IL" sz="2500" b="1" dirty="0"/>
              <a:t>להודיע </a:t>
            </a:r>
            <a:r>
              <a:rPr lang="he-IL" sz="2500" b="1" dirty="0" err="1"/>
              <a:t>למפק"צ</a:t>
            </a:r>
            <a:r>
              <a:rPr lang="he-IL" sz="2500" b="1" dirty="0"/>
              <a:t> לפחות 15 דקות מראש</a:t>
            </a:r>
          </a:p>
          <a:p>
            <a:r>
              <a:rPr lang="he-IL" sz="2500" dirty="0"/>
              <a:t>כולם מוכנים למסדר לפחות </a:t>
            </a:r>
            <a:r>
              <a:rPr lang="he-IL" sz="2500" b="1" dirty="0"/>
              <a:t>2 דקות לפני</a:t>
            </a:r>
            <a:br>
              <a:rPr lang="en-US" sz="2500" b="1" dirty="0"/>
            </a:br>
            <a:endParaRPr lang="he-IL" sz="2500" b="1" dirty="0"/>
          </a:p>
          <a:p>
            <a:r>
              <a:rPr lang="he-IL" sz="2500" b="1" dirty="0" err="1"/>
              <a:t>חנת"ר</a:t>
            </a:r>
            <a:r>
              <a:rPr lang="he-IL" sz="2500" b="1" dirty="0"/>
              <a:t> נותן לאיש הסגל</a:t>
            </a:r>
            <a:r>
              <a:rPr lang="en-US" sz="2500" b="1" dirty="0"/>
              <a:t>:</a:t>
            </a:r>
            <a:endParaRPr lang="he-IL" sz="2500" b="1" dirty="0"/>
          </a:p>
          <a:p>
            <a:r>
              <a:rPr lang="he-IL" sz="2500" b="1" dirty="0" err="1"/>
              <a:t>מצב"ה</a:t>
            </a:r>
            <a:r>
              <a:rPr lang="he-IL" sz="2500" b="1" dirty="0"/>
              <a:t> כתובה</a:t>
            </a:r>
          </a:p>
          <a:p>
            <a:r>
              <a:rPr lang="he-IL" sz="2500" b="1" dirty="0"/>
              <a:t>בימי חמישי </a:t>
            </a:r>
            <a:r>
              <a:rPr lang="he-IL" sz="2500" dirty="0"/>
              <a:t>– רשימה של חיילים המעוניינים בתור למספרה</a:t>
            </a:r>
          </a:p>
          <a:p>
            <a:r>
              <a:rPr lang="he-IL" sz="2500" b="1" dirty="0"/>
              <a:t>פלאפונים כבויים </a:t>
            </a:r>
            <a:r>
              <a:rPr lang="he-IL" sz="2500" dirty="0"/>
              <a:t>בקופסת הטלפונים, </a:t>
            </a:r>
            <a:r>
              <a:rPr lang="he-IL" sz="2500" dirty="0" err="1"/>
              <a:t>חנת"ר</a:t>
            </a:r>
            <a:r>
              <a:rPr lang="he-IL" sz="2500" dirty="0"/>
              <a:t> מעלה את הקופסה עד 8:00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2611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FC68346-BF8F-4A7A-944C-B4E76CE52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שיעור </a:t>
            </a:r>
            <a:r>
              <a:rPr lang="he-IL" dirty="0" err="1"/>
              <a:t>בבסמ"ח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EA012A-257B-4010-A082-21D258F4F4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511" y="1066241"/>
            <a:ext cx="10795361" cy="4948194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הכיתות של הקורס – רקפת ורותם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חתימה על כיתה – באחריותכם. לפני המסדר והחל מהשעה 7 אפשר להגיע לחדר הסגל כדי לחתום על מפתחות לכיתה ולקחת קופסת טלפונים. </a:t>
            </a:r>
            <a:r>
              <a:rPr lang="he-IL" sz="2400" b="1" dirty="0"/>
              <a:t>יש להגיע עד השעה 07:25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נוכחות חובה בשיעורים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שיעור נפתח ומסתיים </a:t>
            </a:r>
            <a:r>
              <a:rPr lang="he-IL" sz="2000" dirty="0" err="1"/>
              <a:t>בהקשב</a:t>
            </a:r>
            <a:endParaRPr lang="he-IL" sz="20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דיבור בהצבעה בלבד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אין אוכל ושתייה בכיתה </a:t>
            </a:r>
            <a:r>
              <a:rPr lang="he-IL" sz="1400" dirty="0"/>
              <a:t>(</a:t>
            </a:r>
            <a:r>
              <a:rPr lang="he-IL" sz="2000" dirty="0"/>
              <a:t>ניתן להכניס בקבוקי מים סגורים </a:t>
            </a:r>
            <a:r>
              <a:rPr lang="he-IL" sz="2000" b="1" dirty="0"/>
              <a:t>בלבד</a:t>
            </a:r>
            <a:r>
              <a:rPr lang="he-IL" sz="2000" dirty="0"/>
              <a:t> ולשתות באחורי הכיתה</a:t>
            </a:r>
            <a:r>
              <a:rPr lang="he-IL" sz="1400" dirty="0"/>
              <a:t>)</a:t>
            </a:r>
            <a:endParaRPr lang="he-IL" sz="2400" dirty="0"/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לא מאחסנים ציוד כלשהו במארזים (מעל המחשב). בקבוקי מים יהיו מתחת לשולחן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יציאה וכניסה במהלך שיעור - באישור מפקד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000" u="sng" dirty="0"/>
              <a:t>אין</a:t>
            </a:r>
            <a:r>
              <a:rPr lang="he-IL" sz="2000" dirty="0"/>
              <a:t> יציאה לשירותים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he-IL" sz="2000" dirty="0"/>
              <a:t>במהלך שיעור, עד שהמפקד מגדיר אחרת, אין לגעת במחשבים, מסכים כבויים והמחשב </a:t>
            </a:r>
            <a:r>
              <a:rPr lang="he-IL" sz="2000" u="sng" dirty="0"/>
              <a:t>במצב נעילה</a:t>
            </a:r>
            <a:endParaRPr lang="he-IL" sz="2000" dirty="0"/>
          </a:p>
          <a:p>
            <a:pPr marL="514350" lvl="1" indent="-514350"/>
            <a:r>
              <a:rPr lang="he-IL" sz="20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אין לגעת במזגנים</a:t>
            </a:r>
          </a:p>
          <a:p>
            <a:pPr marL="514350" lvl="1" indent="-514350"/>
            <a:r>
              <a:rPr lang="he-IL" sz="2000" dirty="0">
                <a:solidFill>
                  <a:srgbClr val="1C5F7A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חלונות סגורים כשהמזגנים עובדים ולהפך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99910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מדור סוס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D6DCE4"/>
      </a:accent1>
      <a:accent2>
        <a:srgbClr val="8496B0"/>
      </a:accent2>
      <a:accent3>
        <a:srgbClr val="323F4F"/>
      </a:accent3>
      <a:accent4>
        <a:srgbClr val="C2DFFD"/>
      </a:accent4>
      <a:accent5>
        <a:srgbClr val="A5A5A5"/>
      </a:accent5>
      <a:accent6>
        <a:srgbClr val="FFF2CC"/>
      </a:accent6>
      <a:hlink>
        <a:srgbClr val="EBDAE2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9893AD76B05434CB31C8AB7AAC85D43" ma:contentTypeVersion="10" ma:contentTypeDescription="צור מסמך חדש." ma:contentTypeScope="" ma:versionID="fcdf45ba7c96c0e61ed23c520d70bf27">
  <xsd:schema xmlns:xsd="http://www.w3.org/2001/XMLSchema" xmlns:xs="http://www.w3.org/2001/XMLSchema" xmlns:p="http://schemas.microsoft.com/office/2006/metadata/properties" xmlns:ns2="6297e539-d954-4daf-bcaa-3a07adafcdff" xmlns:ns3="5c651c88-4896-4ef8-b6ca-758d5ba76a97" targetNamespace="http://schemas.microsoft.com/office/2006/metadata/properties" ma:root="true" ma:fieldsID="994bde451f7335c525bbc424d0ee3e56" ns2:_="" ns3:_="">
    <xsd:import namespace="6297e539-d954-4daf-bcaa-3a07adafcdff"/>
    <xsd:import namespace="5c651c88-4896-4ef8-b6ca-758d5ba76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7e539-d954-4daf-bcaa-3a07adafc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51c88-4896-4ef8-b6ca-758d5ba76a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A4EB0-34A2-4AF9-AC9D-0A0D86613C0B}">
  <ds:schemaRefs>
    <ds:schemaRef ds:uri="http://schemas.openxmlformats.org/package/2006/metadata/core-properties"/>
    <ds:schemaRef ds:uri="http://schemas.microsoft.com/office/infopath/2007/PartnerControls"/>
    <ds:schemaRef ds:uri="5c651c88-4896-4ef8-b6ca-758d5ba76a97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b43a146c-1b5d-4bad-9b3e-7400cfe0003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340B52-8F47-4078-9751-CA7A5C458C0D}"/>
</file>

<file path=customXml/itemProps3.xml><?xml version="1.0" encoding="utf-8"?>
<ds:datastoreItem xmlns:ds="http://schemas.openxmlformats.org/officeDocument/2006/customXml" ds:itemID="{2F81EBE8-385B-4A91-BA82-A29857A7C0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</TotalTime>
  <Words>2262</Words>
  <Application>Microsoft Office PowerPoint</Application>
  <PresentationFormat>Widescreen</PresentationFormat>
  <Paragraphs>328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Heebo</vt:lpstr>
      <vt:lpstr>Alef</vt:lpstr>
      <vt:lpstr>Calibri</vt:lpstr>
      <vt:lpstr>Heebo Light</vt:lpstr>
      <vt:lpstr>Heebo ExtraBold</vt:lpstr>
      <vt:lpstr>Heebo Black</vt:lpstr>
      <vt:lpstr>Heebo Medium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בן ישי</dc:creator>
  <cp:lastModifiedBy>עמית יהלום</cp:lastModifiedBy>
  <cp:revision>101</cp:revision>
  <cp:lastPrinted>2021-03-03T11:00:23Z</cp:lastPrinted>
  <dcterms:created xsi:type="dcterms:W3CDTF">2020-01-08T14:50:27Z</dcterms:created>
  <dcterms:modified xsi:type="dcterms:W3CDTF">2021-08-29T13:11:54Z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0x010100F9893AD76B05434CB31C8AB7AAC85D43</vt:lpwstr>
  </property>
</Properties>
</file>