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C2E09-0985-4708-831C-928B411BF49E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9BBC-B6D8-4DEA-966F-6475C0977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953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C2E09-0985-4708-831C-928B411BF49E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9BBC-B6D8-4DEA-966F-6475C0977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453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C2E09-0985-4708-831C-928B411BF49E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9BBC-B6D8-4DEA-966F-6475C0977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320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C2E09-0985-4708-831C-928B411BF49E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9BBC-B6D8-4DEA-966F-6475C0977BD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84303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C2E09-0985-4708-831C-928B411BF49E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9BBC-B6D8-4DEA-966F-6475C0977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290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C2E09-0985-4708-831C-928B411BF49E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9BBC-B6D8-4DEA-966F-6475C0977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950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C2E09-0985-4708-831C-928B411BF49E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9BBC-B6D8-4DEA-966F-6475C0977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419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C2E09-0985-4708-831C-928B411BF49E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9BBC-B6D8-4DEA-966F-6475C0977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9642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C2E09-0985-4708-831C-928B411BF49E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9BBC-B6D8-4DEA-966F-6475C0977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20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C2E09-0985-4708-831C-928B411BF49E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9BBC-B6D8-4DEA-966F-6475C0977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01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C2E09-0985-4708-831C-928B411BF49E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9BBC-B6D8-4DEA-966F-6475C0977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07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C2E09-0985-4708-831C-928B411BF49E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9BBC-B6D8-4DEA-966F-6475C0977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12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C2E09-0985-4708-831C-928B411BF49E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9BBC-B6D8-4DEA-966F-6475C0977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706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C2E09-0985-4708-831C-928B411BF49E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9BBC-B6D8-4DEA-966F-6475C0977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52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C2E09-0985-4708-831C-928B411BF49E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9BBC-B6D8-4DEA-966F-6475C0977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531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C2E09-0985-4708-831C-928B411BF49E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9BBC-B6D8-4DEA-966F-6475C0977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264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C2E09-0985-4708-831C-928B411BF49E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9BBC-B6D8-4DEA-966F-6475C0977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158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DEC2E09-0985-4708-831C-928B411BF49E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C9BBC-B6D8-4DEA-966F-6475C0977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0605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og.unc.edu/resources/microsites/knapp-library/cities-north-carolina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ED756-0D2D-4A42-89C9-BB321A479A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000" dirty="0"/>
              <a:t>Exploring new business opportunities in Wake County, NC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34C98-72C2-4F09-BB8E-643046F7CA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by Srinivas tatiraju</a:t>
            </a:r>
          </a:p>
          <a:p>
            <a:r>
              <a:rPr lang="en-US" dirty="0"/>
              <a:t> 7/17/2020</a:t>
            </a:r>
          </a:p>
        </p:txBody>
      </p:sp>
    </p:spTree>
    <p:extLst>
      <p:ext uri="{BB962C8B-B14F-4D97-AF65-F5344CB8AC3E}">
        <p14:creationId xmlns:p14="http://schemas.microsoft.com/office/powerpoint/2010/main" val="2779135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57F4B8-1627-4BC5-87F4-B4B9509BEE03}"/>
              </a:ext>
            </a:extLst>
          </p:cNvPr>
          <p:cNvSpPr txBox="1"/>
          <p:nvPr/>
        </p:nvSpPr>
        <p:spPr>
          <a:xfrm>
            <a:off x="333375" y="381000"/>
            <a:ext cx="11506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rgbClr val="00B050"/>
                </a:solidFill>
              </a:rPr>
              <a:t>Identifying a suitable location is key for any businessman or investor before starting a new restaurant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3200" b="1" dirty="0">
              <a:solidFill>
                <a:srgbClr val="00B05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A37922-5A3E-440A-8C91-8197AEA47EFB}"/>
              </a:ext>
            </a:extLst>
          </p:cNvPr>
          <p:cNvSpPr txBox="1"/>
          <p:nvPr/>
        </p:nvSpPr>
        <p:spPr>
          <a:xfrm>
            <a:off x="771525" y="2528027"/>
            <a:ext cx="112490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Once an investor makes a decision to start a new business in Wake County in NC, he needs to understand the following before zeroing in on a city and type of restaurant: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What are the various cities in Wake county in NC state?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What are the various businesses in these cities?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What is the count of each these businesses in each of these cities?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What are the most common businesses &amp; least common food businesses in these cities?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087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57F4B8-1627-4BC5-87F4-B4B9509BEE03}"/>
              </a:ext>
            </a:extLst>
          </p:cNvPr>
          <p:cNvSpPr txBox="1"/>
          <p:nvPr/>
        </p:nvSpPr>
        <p:spPr>
          <a:xfrm>
            <a:off x="333375" y="342900"/>
            <a:ext cx="11506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>
              <a:solidFill>
                <a:srgbClr val="00B050"/>
              </a:solidFill>
            </a:endParaRPr>
          </a:p>
          <a:p>
            <a:r>
              <a:rPr lang="en-US" sz="3200" b="1" dirty="0">
                <a:solidFill>
                  <a:srgbClr val="00B050"/>
                </a:solidFill>
              </a:rPr>
              <a:t>Data Acquisition &amp; Cleaning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A37922-5A3E-440A-8C91-8197AEA47EFB}"/>
              </a:ext>
            </a:extLst>
          </p:cNvPr>
          <p:cNvSpPr txBox="1"/>
          <p:nvPr/>
        </p:nvSpPr>
        <p:spPr>
          <a:xfrm>
            <a:off x="495300" y="1937477"/>
            <a:ext cx="112490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</a:rPr>
              <a:t>Wake County City information </a:t>
            </a:r>
          </a:p>
          <a:p>
            <a:r>
              <a:rPr lang="en-US" sz="2000" u="sng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https://www.sog.unc.edu/resources/microsites/knapp-library/cities-north-carolina</a:t>
            </a:r>
            <a:endParaRPr lang="en-US" sz="2000" u="sng" dirty="0">
              <a:solidFill>
                <a:schemeClr val="bg1"/>
              </a:solidFill>
            </a:endParaRPr>
          </a:p>
          <a:p>
            <a:endParaRPr lang="en-US" sz="2000" u="sng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</a:rPr>
              <a:t>Address info</a:t>
            </a:r>
          </a:p>
          <a:p>
            <a:r>
              <a:rPr lang="en-US" sz="2000" dirty="0">
                <a:solidFill>
                  <a:schemeClr val="bg1"/>
                </a:solidFill>
              </a:rPr>
              <a:t>geopy.geocoders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</a:rPr>
              <a:t>Venue info</a:t>
            </a:r>
          </a:p>
          <a:p>
            <a:r>
              <a:rPr lang="en-US" sz="2000" dirty="0">
                <a:solidFill>
                  <a:schemeClr val="bg1"/>
                </a:solidFill>
              </a:rPr>
              <a:t>Foursquare API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Remove the unnecessary columns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Select only the required sections from Foursquare API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707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57F4B8-1627-4BC5-87F4-B4B9509BEE03}"/>
              </a:ext>
            </a:extLst>
          </p:cNvPr>
          <p:cNvSpPr txBox="1"/>
          <p:nvPr/>
        </p:nvSpPr>
        <p:spPr>
          <a:xfrm>
            <a:off x="8191925" y="1325880"/>
            <a:ext cx="3352375" cy="30665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800" b="0" i="0" kern="1200">
              <a:solidFill>
                <a:srgbClr val="EBEBEB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Identify Wake county cities &amp; coordinates</a:t>
            </a:r>
          </a:p>
          <a:p>
            <a:pPr marL="457200" indent="-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800" b="0" i="0" kern="120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13019F9C-1271-466D-A3C8-8728B64CC510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643854" y="1931647"/>
            <a:ext cx="6270662" cy="299424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568963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94DDC893-E5EF-4CDE-B040-BA5B53AAD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5F1A06D-D369-4974-8208-56120C5E7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DAD27A50-88D7-4E2A-8488-F2879768A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47C6ACD-2325-48C6-B9F3-C21563A05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081DF83-4F35-4560-87E6-0DE8AAAC3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7C704F0F-1CD8-4DC1-AEE9-225958232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98B3265-D621-4320-9C5F-0A364152396E}"/>
              </a:ext>
            </a:extLst>
          </p:cNvPr>
          <p:cNvPicPr/>
          <p:nvPr/>
        </p:nvPicPr>
        <p:blipFill rotWithShape="1">
          <a:blip r:embed="rId7"/>
          <a:srcRect l="10331" r="8311" b="-1"/>
          <a:stretch/>
        </p:blipFill>
        <p:spPr>
          <a:xfrm>
            <a:off x="1" y="-5"/>
            <a:ext cx="6095999" cy="5020241"/>
          </a:xfrm>
          <a:custGeom>
            <a:avLst/>
            <a:gdLst/>
            <a:ahLst/>
            <a:cxnLst/>
            <a:rect l="l" t="t" r="r" b="b"/>
            <a:pathLst>
              <a:path w="6095999" h="5020241">
                <a:moveTo>
                  <a:pt x="0" y="0"/>
                </a:moveTo>
                <a:lnTo>
                  <a:pt x="6095999" y="0"/>
                </a:lnTo>
                <a:lnTo>
                  <a:pt x="6095999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50528F0-8314-4B07-8F68-704D07171524}"/>
              </a:ext>
            </a:extLst>
          </p:cNvPr>
          <p:cNvPicPr/>
          <p:nvPr/>
        </p:nvPicPr>
        <p:blipFill rotWithShape="1">
          <a:blip r:embed="rId8"/>
          <a:srcRect l="411" r="4159"/>
          <a:stretch/>
        </p:blipFill>
        <p:spPr>
          <a:xfrm>
            <a:off x="6096000" y="9403"/>
            <a:ext cx="6095696" cy="4583103"/>
          </a:xfrm>
          <a:custGeom>
            <a:avLst/>
            <a:gdLst/>
            <a:ahLst/>
            <a:cxnLst/>
            <a:rect l="l" t="t" r="r" b="b"/>
            <a:pathLst>
              <a:path w="6095696" h="4583103">
                <a:moveTo>
                  <a:pt x="0" y="0"/>
                </a:moveTo>
                <a:lnTo>
                  <a:pt x="6095696" y="0"/>
                </a:lnTo>
                <a:lnTo>
                  <a:pt x="6095696" y="4057991"/>
                </a:lnTo>
                <a:lnTo>
                  <a:pt x="5818946" y="4110187"/>
                </a:lnTo>
                <a:lnTo>
                  <a:pt x="5543413" y="4159931"/>
                </a:lnTo>
                <a:lnTo>
                  <a:pt x="5266662" y="4208624"/>
                </a:lnTo>
                <a:lnTo>
                  <a:pt x="4988691" y="4250310"/>
                </a:lnTo>
                <a:lnTo>
                  <a:pt x="4711940" y="4292347"/>
                </a:lnTo>
                <a:lnTo>
                  <a:pt x="4433969" y="4331582"/>
                </a:lnTo>
                <a:lnTo>
                  <a:pt x="4159656" y="4365211"/>
                </a:lnTo>
                <a:lnTo>
                  <a:pt x="3881685" y="4397089"/>
                </a:lnTo>
                <a:lnTo>
                  <a:pt x="3604934" y="4426165"/>
                </a:lnTo>
                <a:lnTo>
                  <a:pt x="3333059" y="4451387"/>
                </a:lnTo>
                <a:lnTo>
                  <a:pt x="3057527" y="4476609"/>
                </a:lnTo>
                <a:lnTo>
                  <a:pt x="2785652" y="4497628"/>
                </a:lnTo>
                <a:lnTo>
                  <a:pt x="2513777" y="4514092"/>
                </a:lnTo>
                <a:lnTo>
                  <a:pt x="2243122" y="4531258"/>
                </a:lnTo>
                <a:lnTo>
                  <a:pt x="1974904" y="4545620"/>
                </a:lnTo>
                <a:lnTo>
                  <a:pt x="1709125" y="4555779"/>
                </a:lnTo>
                <a:lnTo>
                  <a:pt x="1443346" y="4564537"/>
                </a:lnTo>
                <a:lnTo>
                  <a:pt x="1180006" y="4572944"/>
                </a:lnTo>
                <a:lnTo>
                  <a:pt x="920323" y="4576798"/>
                </a:lnTo>
                <a:lnTo>
                  <a:pt x="660640" y="4581001"/>
                </a:lnTo>
                <a:lnTo>
                  <a:pt x="404614" y="4583103"/>
                </a:lnTo>
                <a:lnTo>
                  <a:pt x="151027" y="4581001"/>
                </a:lnTo>
                <a:lnTo>
                  <a:pt x="0" y="4581001"/>
                </a:lnTo>
                <a:close/>
              </a:path>
            </a:pathLst>
          </a:custGeom>
        </p:spPr>
      </p:pic>
      <p:sp>
        <p:nvSpPr>
          <p:cNvPr id="33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57F4B8-1627-4BC5-87F4-B4B9509BEE03}"/>
              </a:ext>
            </a:extLst>
          </p:cNvPr>
          <p:cNvSpPr txBox="1"/>
          <p:nvPr/>
        </p:nvSpPr>
        <p:spPr>
          <a:xfrm>
            <a:off x="636916" y="4854346"/>
            <a:ext cx="10407602" cy="8680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1900">
              <a:solidFill>
                <a:srgbClr val="EBEBEB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9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Identify no. of Food Venues &amp; Shops</a:t>
            </a:r>
          </a:p>
          <a:p>
            <a:pPr marL="457200" indent="-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190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16171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57F4B8-1627-4BC5-87F4-B4B9509BEE03}"/>
              </a:ext>
            </a:extLst>
          </p:cNvPr>
          <p:cNvSpPr txBox="1"/>
          <p:nvPr/>
        </p:nvSpPr>
        <p:spPr>
          <a:xfrm>
            <a:off x="8210623" y="1447800"/>
            <a:ext cx="3333676" cy="30969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40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Identify least common food businesses &amp; most common businesses</a:t>
            </a:r>
          </a:p>
          <a:p>
            <a:pPr marL="457200" indent="-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4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3484F10F-334C-431A-8E30-B66B496C5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475977" y="-475977"/>
            <a:ext cx="6858000" cy="7809953"/>
          </a:xfrm>
          <a:custGeom>
            <a:avLst/>
            <a:gdLst>
              <a:gd name="connsiteX0" fmla="*/ 6858000 w 6858000"/>
              <a:gd name="connsiteY0" fmla="*/ 1344715 h 7809953"/>
              <a:gd name="connsiteX1" fmla="*/ 6858000 w 6858000"/>
              <a:gd name="connsiteY1" fmla="*/ 1177 h 7809953"/>
              <a:gd name="connsiteX2" fmla="*/ 6702323 w 6858000"/>
              <a:gd name="connsiteY2" fmla="*/ 26222 h 7809953"/>
              <a:gd name="connsiteX3" fmla="*/ 6547332 w 6858000"/>
              <a:gd name="connsiteY3" fmla="*/ 50091 h 7809953"/>
              <a:gd name="connsiteX4" fmla="*/ 6391656 w 6858000"/>
              <a:gd name="connsiteY4" fmla="*/ 73455 h 7809953"/>
              <a:gd name="connsiteX5" fmla="*/ 6235293 w 6858000"/>
              <a:gd name="connsiteY5" fmla="*/ 93458 h 7809953"/>
              <a:gd name="connsiteX6" fmla="*/ 6079617 w 6858000"/>
              <a:gd name="connsiteY6" fmla="*/ 113629 h 7809953"/>
              <a:gd name="connsiteX7" fmla="*/ 5923254 w 6858000"/>
              <a:gd name="connsiteY7" fmla="*/ 132455 h 7809953"/>
              <a:gd name="connsiteX8" fmla="*/ 5768949 w 6858000"/>
              <a:gd name="connsiteY8" fmla="*/ 148591 h 7809953"/>
              <a:gd name="connsiteX9" fmla="*/ 5612587 w 6858000"/>
              <a:gd name="connsiteY9" fmla="*/ 163887 h 7809953"/>
              <a:gd name="connsiteX10" fmla="*/ 5456910 w 6858000"/>
              <a:gd name="connsiteY10" fmla="*/ 177839 h 7809953"/>
              <a:gd name="connsiteX11" fmla="*/ 5303977 w 6858000"/>
              <a:gd name="connsiteY11" fmla="*/ 189941 h 7809953"/>
              <a:gd name="connsiteX12" fmla="*/ 5148986 w 6858000"/>
              <a:gd name="connsiteY12" fmla="*/ 202044 h 7809953"/>
              <a:gd name="connsiteX13" fmla="*/ 4996053 w 6858000"/>
              <a:gd name="connsiteY13" fmla="*/ 212129 h 7809953"/>
              <a:gd name="connsiteX14" fmla="*/ 4843119 w 6858000"/>
              <a:gd name="connsiteY14" fmla="*/ 220029 h 7809953"/>
              <a:gd name="connsiteX15" fmla="*/ 4690872 w 6858000"/>
              <a:gd name="connsiteY15" fmla="*/ 228266 h 7809953"/>
              <a:gd name="connsiteX16" fmla="*/ 4539996 w 6858000"/>
              <a:gd name="connsiteY16" fmla="*/ 235157 h 7809953"/>
              <a:gd name="connsiteX17" fmla="*/ 4390491 w 6858000"/>
              <a:gd name="connsiteY17" fmla="*/ 240032 h 7809953"/>
              <a:gd name="connsiteX18" fmla="*/ 4240987 w 6858000"/>
              <a:gd name="connsiteY18" fmla="*/ 244234 h 7809953"/>
              <a:gd name="connsiteX19" fmla="*/ 4092855 w 6858000"/>
              <a:gd name="connsiteY19" fmla="*/ 248268 h 7809953"/>
              <a:gd name="connsiteX20" fmla="*/ 3946779 w 6858000"/>
              <a:gd name="connsiteY20" fmla="*/ 250117 h 7809953"/>
              <a:gd name="connsiteX21" fmla="*/ 3800704 w 6858000"/>
              <a:gd name="connsiteY21" fmla="*/ 252134 h 7809953"/>
              <a:gd name="connsiteX22" fmla="*/ 3656685 w 6858000"/>
              <a:gd name="connsiteY22" fmla="*/ 253143 h 7809953"/>
              <a:gd name="connsiteX23" fmla="*/ 3514039 w 6858000"/>
              <a:gd name="connsiteY23" fmla="*/ 252134 h 7809953"/>
              <a:gd name="connsiteX24" fmla="*/ 3372765 w 6858000"/>
              <a:gd name="connsiteY24" fmla="*/ 252134 h 7809953"/>
              <a:gd name="connsiteX25" fmla="*/ 3232861 w 6858000"/>
              <a:gd name="connsiteY25" fmla="*/ 250117 h 7809953"/>
              <a:gd name="connsiteX26" fmla="*/ 3095701 w 6858000"/>
              <a:gd name="connsiteY26" fmla="*/ 247092 h 7809953"/>
              <a:gd name="connsiteX27" fmla="*/ 2959913 w 6858000"/>
              <a:gd name="connsiteY27" fmla="*/ 244234 h 7809953"/>
              <a:gd name="connsiteX28" fmla="*/ 2826868 w 6858000"/>
              <a:gd name="connsiteY28" fmla="*/ 241040 h 7809953"/>
              <a:gd name="connsiteX29" fmla="*/ 2694508 w 6858000"/>
              <a:gd name="connsiteY29" fmla="*/ 236166 h 7809953"/>
              <a:gd name="connsiteX30" fmla="*/ 2564207 w 6858000"/>
              <a:gd name="connsiteY30" fmla="*/ 230955 h 7809953"/>
              <a:gd name="connsiteX31" fmla="*/ 2436648 w 6858000"/>
              <a:gd name="connsiteY31" fmla="*/ 226249 h 7809953"/>
              <a:gd name="connsiteX32" fmla="*/ 2187702 w 6858000"/>
              <a:gd name="connsiteY32" fmla="*/ 212969 h 7809953"/>
              <a:gd name="connsiteX33" fmla="*/ 1949044 w 6858000"/>
              <a:gd name="connsiteY33" fmla="*/ 198850 h 7809953"/>
              <a:gd name="connsiteX34" fmla="*/ 1719987 w 6858000"/>
              <a:gd name="connsiteY34" fmla="*/ 184058 h 7809953"/>
              <a:gd name="connsiteX35" fmla="*/ 1503274 w 6858000"/>
              <a:gd name="connsiteY35" fmla="*/ 167753 h 7809953"/>
              <a:gd name="connsiteX36" fmla="*/ 1296162 w 6858000"/>
              <a:gd name="connsiteY36" fmla="*/ 150776 h 7809953"/>
              <a:gd name="connsiteX37" fmla="*/ 1104138 w 6858000"/>
              <a:gd name="connsiteY37" fmla="*/ 132455 h 7809953"/>
              <a:gd name="connsiteX38" fmla="*/ 923773 w 6858000"/>
              <a:gd name="connsiteY38" fmla="*/ 114469 h 7809953"/>
              <a:gd name="connsiteX39" fmla="*/ 757809 w 6858000"/>
              <a:gd name="connsiteY39" fmla="*/ 96484 h 7809953"/>
              <a:gd name="connsiteX40" fmla="*/ 605562 w 6858000"/>
              <a:gd name="connsiteY40" fmla="*/ 79507 h 7809953"/>
              <a:gd name="connsiteX41" fmla="*/ 470459 w 6858000"/>
              <a:gd name="connsiteY41" fmla="*/ 63370 h 7809953"/>
              <a:gd name="connsiteX42" fmla="*/ 348387 w 6858000"/>
              <a:gd name="connsiteY42" fmla="*/ 48074 h 7809953"/>
              <a:gd name="connsiteX43" fmla="*/ 245517 w 6858000"/>
              <a:gd name="connsiteY43" fmla="*/ 35299 h 7809953"/>
              <a:gd name="connsiteX44" fmla="*/ 159106 w 6858000"/>
              <a:gd name="connsiteY44" fmla="*/ 23197 h 7809953"/>
              <a:gd name="connsiteX45" fmla="*/ 40462 w 6858000"/>
              <a:gd name="connsiteY45" fmla="*/ 5883 h 7809953"/>
              <a:gd name="connsiteX46" fmla="*/ 0 w 6858000"/>
              <a:gd name="connsiteY46" fmla="*/ 0 h 7809953"/>
              <a:gd name="connsiteX47" fmla="*/ 0 w 6858000"/>
              <a:gd name="connsiteY47" fmla="*/ 652830 h 7809953"/>
              <a:gd name="connsiteX48" fmla="*/ 0 w 6858000"/>
              <a:gd name="connsiteY48" fmla="*/ 652830 h 7809953"/>
              <a:gd name="connsiteX49" fmla="*/ 0 w 6858000"/>
              <a:gd name="connsiteY49" fmla="*/ 7809953 h 7809953"/>
              <a:gd name="connsiteX50" fmla="*/ 6857999 w 6858000"/>
              <a:gd name="connsiteY50" fmla="*/ 7809953 h 7809953"/>
              <a:gd name="connsiteX51" fmla="*/ 6857999 w 6858000"/>
              <a:gd name="connsiteY51" fmla="*/ 1344715 h 7809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0" h="7809953">
                <a:moveTo>
                  <a:pt x="6858000" y="1344715"/>
                </a:moveTo>
                <a:lnTo>
                  <a:pt x="6858000" y="1177"/>
                </a:lnTo>
                <a:lnTo>
                  <a:pt x="6702323" y="26222"/>
                </a:lnTo>
                <a:lnTo>
                  <a:pt x="6547332" y="50091"/>
                </a:lnTo>
                <a:lnTo>
                  <a:pt x="6391656" y="73455"/>
                </a:lnTo>
                <a:lnTo>
                  <a:pt x="6235293" y="93458"/>
                </a:lnTo>
                <a:lnTo>
                  <a:pt x="6079617" y="113629"/>
                </a:lnTo>
                <a:lnTo>
                  <a:pt x="5923254" y="132455"/>
                </a:lnTo>
                <a:lnTo>
                  <a:pt x="5768949" y="148591"/>
                </a:lnTo>
                <a:lnTo>
                  <a:pt x="5612587" y="163887"/>
                </a:lnTo>
                <a:lnTo>
                  <a:pt x="5456910" y="177839"/>
                </a:lnTo>
                <a:lnTo>
                  <a:pt x="5303977" y="189941"/>
                </a:lnTo>
                <a:lnTo>
                  <a:pt x="5148986" y="202044"/>
                </a:lnTo>
                <a:lnTo>
                  <a:pt x="4996053" y="212129"/>
                </a:lnTo>
                <a:lnTo>
                  <a:pt x="4843119" y="220029"/>
                </a:lnTo>
                <a:lnTo>
                  <a:pt x="4690872" y="228266"/>
                </a:lnTo>
                <a:lnTo>
                  <a:pt x="4539996" y="235157"/>
                </a:lnTo>
                <a:lnTo>
                  <a:pt x="4390491" y="240032"/>
                </a:lnTo>
                <a:lnTo>
                  <a:pt x="4240987" y="244234"/>
                </a:lnTo>
                <a:lnTo>
                  <a:pt x="4092855" y="248268"/>
                </a:lnTo>
                <a:lnTo>
                  <a:pt x="3946779" y="250117"/>
                </a:lnTo>
                <a:lnTo>
                  <a:pt x="3800704" y="252134"/>
                </a:lnTo>
                <a:lnTo>
                  <a:pt x="3656685" y="253143"/>
                </a:lnTo>
                <a:lnTo>
                  <a:pt x="3514039" y="252134"/>
                </a:lnTo>
                <a:lnTo>
                  <a:pt x="3372765" y="252134"/>
                </a:lnTo>
                <a:lnTo>
                  <a:pt x="3232861" y="250117"/>
                </a:lnTo>
                <a:lnTo>
                  <a:pt x="3095701" y="247092"/>
                </a:lnTo>
                <a:lnTo>
                  <a:pt x="2959913" y="244234"/>
                </a:lnTo>
                <a:lnTo>
                  <a:pt x="2826868" y="241040"/>
                </a:lnTo>
                <a:lnTo>
                  <a:pt x="2694508" y="236166"/>
                </a:lnTo>
                <a:lnTo>
                  <a:pt x="2564207" y="230955"/>
                </a:lnTo>
                <a:lnTo>
                  <a:pt x="2436648" y="226249"/>
                </a:lnTo>
                <a:lnTo>
                  <a:pt x="2187702" y="212969"/>
                </a:lnTo>
                <a:lnTo>
                  <a:pt x="1949044" y="198850"/>
                </a:lnTo>
                <a:lnTo>
                  <a:pt x="1719987" y="184058"/>
                </a:lnTo>
                <a:lnTo>
                  <a:pt x="1503274" y="167753"/>
                </a:lnTo>
                <a:lnTo>
                  <a:pt x="1296162" y="150776"/>
                </a:lnTo>
                <a:lnTo>
                  <a:pt x="1104138" y="132455"/>
                </a:lnTo>
                <a:lnTo>
                  <a:pt x="923773" y="114469"/>
                </a:lnTo>
                <a:lnTo>
                  <a:pt x="757809" y="96484"/>
                </a:lnTo>
                <a:lnTo>
                  <a:pt x="605562" y="79507"/>
                </a:lnTo>
                <a:lnTo>
                  <a:pt x="470459" y="63370"/>
                </a:lnTo>
                <a:lnTo>
                  <a:pt x="348387" y="48074"/>
                </a:lnTo>
                <a:lnTo>
                  <a:pt x="245517" y="35299"/>
                </a:lnTo>
                <a:lnTo>
                  <a:pt x="159106" y="23197"/>
                </a:lnTo>
                <a:lnTo>
                  <a:pt x="40462" y="5883"/>
                </a:lnTo>
                <a:lnTo>
                  <a:pt x="0" y="0"/>
                </a:lnTo>
                <a:lnTo>
                  <a:pt x="0" y="652830"/>
                </a:lnTo>
                <a:lnTo>
                  <a:pt x="0" y="652830"/>
                </a:lnTo>
                <a:lnTo>
                  <a:pt x="0" y="7809953"/>
                </a:lnTo>
                <a:lnTo>
                  <a:pt x="6857999" y="7809953"/>
                </a:lnTo>
                <a:lnTo>
                  <a:pt x="6857999" y="13447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4" name="Freeform 31">
            <a:extLst>
              <a:ext uri="{FF2B5EF4-FFF2-40B4-BE49-F238E27FC236}">
                <a16:creationId xmlns:a16="http://schemas.microsoft.com/office/drawing/2014/main" id="{AEA0BB24-2B23-4B19-996F-58DA607EE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A9C0BC7-2D06-42F6-A0E2-8DFF06F8B5CE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604519" y="720407"/>
            <a:ext cx="6743275" cy="236269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8077911-3393-41D9-A1AC-4D99EE3FB21F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614680" y="3545840"/>
            <a:ext cx="6733114" cy="236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742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57F4B8-1627-4BC5-87F4-B4B9509BEE03}"/>
              </a:ext>
            </a:extLst>
          </p:cNvPr>
          <p:cNvSpPr txBox="1"/>
          <p:nvPr/>
        </p:nvSpPr>
        <p:spPr>
          <a:xfrm>
            <a:off x="8210623" y="1447800"/>
            <a:ext cx="3333676" cy="30969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endParaRPr lang="en-US" sz="500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50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Kmeans clustering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</a:pPr>
            <a:endParaRPr lang="en-US" sz="50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484F10F-334C-431A-8E30-B66B496C5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475977" y="-475977"/>
            <a:ext cx="6858000" cy="7809953"/>
          </a:xfrm>
          <a:custGeom>
            <a:avLst/>
            <a:gdLst>
              <a:gd name="connsiteX0" fmla="*/ 6858000 w 6858000"/>
              <a:gd name="connsiteY0" fmla="*/ 1344715 h 7809953"/>
              <a:gd name="connsiteX1" fmla="*/ 6858000 w 6858000"/>
              <a:gd name="connsiteY1" fmla="*/ 1177 h 7809953"/>
              <a:gd name="connsiteX2" fmla="*/ 6702323 w 6858000"/>
              <a:gd name="connsiteY2" fmla="*/ 26222 h 7809953"/>
              <a:gd name="connsiteX3" fmla="*/ 6547332 w 6858000"/>
              <a:gd name="connsiteY3" fmla="*/ 50091 h 7809953"/>
              <a:gd name="connsiteX4" fmla="*/ 6391656 w 6858000"/>
              <a:gd name="connsiteY4" fmla="*/ 73455 h 7809953"/>
              <a:gd name="connsiteX5" fmla="*/ 6235293 w 6858000"/>
              <a:gd name="connsiteY5" fmla="*/ 93458 h 7809953"/>
              <a:gd name="connsiteX6" fmla="*/ 6079617 w 6858000"/>
              <a:gd name="connsiteY6" fmla="*/ 113629 h 7809953"/>
              <a:gd name="connsiteX7" fmla="*/ 5923254 w 6858000"/>
              <a:gd name="connsiteY7" fmla="*/ 132455 h 7809953"/>
              <a:gd name="connsiteX8" fmla="*/ 5768949 w 6858000"/>
              <a:gd name="connsiteY8" fmla="*/ 148591 h 7809953"/>
              <a:gd name="connsiteX9" fmla="*/ 5612587 w 6858000"/>
              <a:gd name="connsiteY9" fmla="*/ 163887 h 7809953"/>
              <a:gd name="connsiteX10" fmla="*/ 5456910 w 6858000"/>
              <a:gd name="connsiteY10" fmla="*/ 177839 h 7809953"/>
              <a:gd name="connsiteX11" fmla="*/ 5303977 w 6858000"/>
              <a:gd name="connsiteY11" fmla="*/ 189941 h 7809953"/>
              <a:gd name="connsiteX12" fmla="*/ 5148986 w 6858000"/>
              <a:gd name="connsiteY12" fmla="*/ 202044 h 7809953"/>
              <a:gd name="connsiteX13" fmla="*/ 4996053 w 6858000"/>
              <a:gd name="connsiteY13" fmla="*/ 212129 h 7809953"/>
              <a:gd name="connsiteX14" fmla="*/ 4843119 w 6858000"/>
              <a:gd name="connsiteY14" fmla="*/ 220029 h 7809953"/>
              <a:gd name="connsiteX15" fmla="*/ 4690872 w 6858000"/>
              <a:gd name="connsiteY15" fmla="*/ 228266 h 7809953"/>
              <a:gd name="connsiteX16" fmla="*/ 4539996 w 6858000"/>
              <a:gd name="connsiteY16" fmla="*/ 235157 h 7809953"/>
              <a:gd name="connsiteX17" fmla="*/ 4390491 w 6858000"/>
              <a:gd name="connsiteY17" fmla="*/ 240032 h 7809953"/>
              <a:gd name="connsiteX18" fmla="*/ 4240987 w 6858000"/>
              <a:gd name="connsiteY18" fmla="*/ 244234 h 7809953"/>
              <a:gd name="connsiteX19" fmla="*/ 4092855 w 6858000"/>
              <a:gd name="connsiteY19" fmla="*/ 248268 h 7809953"/>
              <a:gd name="connsiteX20" fmla="*/ 3946779 w 6858000"/>
              <a:gd name="connsiteY20" fmla="*/ 250117 h 7809953"/>
              <a:gd name="connsiteX21" fmla="*/ 3800704 w 6858000"/>
              <a:gd name="connsiteY21" fmla="*/ 252134 h 7809953"/>
              <a:gd name="connsiteX22" fmla="*/ 3656685 w 6858000"/>
              <a:gd name="connsiteY22" fmla="*/ 253143 h 7809953"/>
              <a:gd name="connsiteX23" fmla="*/ 3514039 w 6858000"/>
              <a:gd name="connsiteY23" fmla="*/ 252134 h 7809953"/>
              <a:gd name="connsiteX24" fmla="*/ 3372765 w 6858000"/>
              <a:gd name="connsiteY24" fmla="*/ 252134 h 7809953"/>
              <a:gd name="connsiteX25" fmla="*/ 3232861 w 6858000"/>
              <a:gd name="connsiteY25" fmla="*/ 250117 h 7809953"/>
              <a:gd name="connsiteX26" fmla="*/ 3095701 w 6858000"/>
              <a:gd name="connsiteY26" fmla="*/ 247092 h 7809953"/>
              <a:gd name="connsiteX27" fmla="*/ 2959913 w 6858000"/>
              <a:gd name="connsiteY27" fmla="*/ 244234 h 7809953"/>
              <a:gd name="connsiteX28" fmla="*/ 2826868 w 6858000"/>
              <a:gd name="connsiteY28" fmla="*/ 241040 h 7809953"/>
              <a:gd name="connsiteX29" fmla="*/ 2694508 w 6858000"/>
              <a:gd name="connsiteY29" fmla="*/ 236166 h 7809953"/>
              <a:gd name="connsiteX30" fmla="*/ 2564207 w 6858000"/>
              <a:gd name="connsiteY30" fmla="*/ 230955 h 7809953"/>
              <a:gd name="connsiteX31" fmla="*/ 2436648 w 6858000"/>
              <a:gd name="connsiteY31" fmla="*/ 226249 h 7809953"/>
              <a:gd name="connsiteX32" fmla="*/ 2187702 w 6858000"/>
              <a:gd name="connsiteY32" fmla="*/ 212969 h 7809953"/>
              <a:gd name="connsiteX33" fmla="*/ 1949044 w 6858000"/>
              <a:gd name="connsiteY33" fmla="*/ 198850 h 7809953"/>
              <a:gd name="connsiteX34" fmla="*/ 1719987 w 6858000"/>
              <a:gd name="connsiteY34" fmla="*/ 184058 h 7809953"/>
              <a:gd name="connsiteX35" fmla="*/ 1503274 w 6858000"/>
              <a:gd name="connsiteY35" fmla="*/ 167753 h 7809953"/>
              <a:gd name="connsiteX36" fmla="*/ 1296162 w 6858000"/>
              <a:gd name="connsiteY36" fmla="*/ 150776 h 7809953"/>
              <a:gd name="connsiteX37" fmla="*/ 1104138 w 6858000"/>
              <a:gd name="connsiteY37" fmla="*/ 132455 h 7809953"/>
              <a:gd name="connsiteX38" fmla="*/ 923773 w 6858000"/>
              <a:gd name="connsiteY38" fmla="*/ 114469 h 7809953"/>
              <a:gd name="connsiteX39" fmla="*/ 757809 w 6858000"/>
              <a:gd name="connsiteY39" fmla="*/ 96484 h 7809953"/>
              <a:gd name="connsiteX40" fmla="*/ 605562 w 6858000"/>
              <a:gd name="connsiteY40" fmla="*/ 79507 h 7809953"/>
              <a:gd name="connsiteX41" fmla="*/ 470459 w 6858000"/>
              <a:gd name="connsiteY41" fmla="*/ 63370 h 7809953"/>
              <a:gd name="connsiteX42" fmla="*/ 348387 w 6858000"/>
              <a:gd name="connsiteY42" fmla="*/ 48074 h 7809953"/>
              <a:gd name="connsiteX43" fmla="*/ 245517 w 6858000"/>
              <a:gd name="connsiteY43" fmla="*/ 35299 h 7809953"/>
              <a:gd name="connsiteX44" fmla="*/ 159106 w 6858000"/>
              <a:gd name="connsiteY44" fmla="*/ 23197 h 7809953"/>
              <a:gd name="connsiteX45" fmla="*/ 40462 w 6858000"/>
              <a:gd name="connsiteY45" fmla="*/ 5883 h 7809953"/>
              <a:gd name="connsiteX46" fmla="*/ 0 w 6858000"/>
              <a:gd name="connsiteY46" fmla="*/ 0 h 7809953"/>
              <a:gd name="connsiteX47" fmla="*/ 0 w 6858000"/>
              <a:gd name="connsiteY47" fmla="*/ 652830 h 7809953"/>
              <a:gd name="connsiteX48" fmla="*/ 0 w 6858000"/>
              <a:gd name="connsiteY48" fmla="*/ 652830 h 7809953"/>
              <a:gd name="connsiteX49" fmla="*/ 0 w 6858000"/>
              <a:gd name="connsiteY49" fmla="*/ 7809953 h 7809953"/>
              <a:gd name="connsiteX50" fmla="*/ 6857999 w 6858000"/>
              <a:gd name="connsiteY50" fmla="*/ 7809953 h 7809953"/>
              <a:gd name="connsiteX51" fmla="*/ 6857999 w 6858000"/>
              <a:gd name="connsiteY51" fmla="*/ 1344715 h 7809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0" h="7809953">
                <a:moveTo>
                  <a:pt x="6858000" y="1344715"/>
                </a:moveTo>
                <a:lnTo>
                  <a:pt x="6858000" y="1177"/>
                </a:lnTo>
                <a:lnTo>
                  <a:pt x="6702323" y="26222"/>
                </a:lnTo>
                <a:lnTo>
                  <a:pt x="6547332" y="50091"/>
                </a:lnTo>
                <a:lnTo>
                  <a:pt x="6391656" y="73455"/>
                </a:lnTo>
                <a:lnTo>
                  <a:pt x="6235293" y="93458"/>
                </a:lnTo>
                <a:lnTo>
                  <a:pt x="6079617" y="113629"/>
                </a:lnTo>
                <a:lnTo>
                  <a:pt x="5923254" y="132455"/>
                </a:lnTo>
                <a:lnTo>
                  <a:pt x="5768949" y="148591"/>
                </a:lnTo>
                <a:lnTo>
                  <a:pt x="5612587" y="163887"/>
                </a:lnTo>
                <a:lnTo>
                  <a:pt x="5456910" y="177839"/>
                </a:lnTo>
                <a:lnTo>
                  <a:pt x="5303977" y="189941"/>
                </a:lnTo>
                <a:lnTo>
                  <a:pt x="5148986" y="202044"/>
                </a:lnTo>
                <a:lnTo>
                  <a:pt x="4996053" y="212129"/>
                </a:lnTo>
                <a:lnTo>
                  <a:pt x="4843119" y="220029"/>
                </a:lnTo>
                <a:lnTo>
                  <a:pt x="4690872" y="228266"/>
                </a:lnTo>
                <a:lnTo>
                  <a:pt x="4539996" y="235157"/>
                </a:lnTo>
                <a:lnTo>
                  <a:pt x="4390491" y="240032"/>
                </a:lnTo>
                <a:lnTo>
                  <a:pt x="4240987" y="244234"/>
                </a:lnTo>
                <a:lnTo>
                  <a:pt x="4092855" y="248268"/>
                </a:lnTo>
                <a:lnTo>
                  <a:pt x="3946779" y="250117"/>
                </a:lnTo>
                <a:lnTo>
                  <a:pt x="3800704" y="252134"/>
                </a:lnTo>
                <a:lnTo>
                  <a:pt x="3656685" y="253143"/>
                </a:lnTo>
                <a:lnTo>
                  <a:pt x="3514039" y="252134"/>
                </a:lnTo>
                <a:lnTo>
                  <a:pt x="3372765" y="252134"/>
                </a:lnTo>
                <a:lnTo>
                  <a:pt x="3232861" y="250117"/>
                </a:lnTo>
                <a:lnTo>
                  <a:pt x="3095701" y="247092"/>
                </a:lnTo>
                <a:lnTo>
                  <a:pt x="2959913" y="244234"/>
                </a:lnTo>
                <a:lnTo>
                  <a:pt x="2826868" y="241040"/>
                </a:lnTo>
                <a:lnTo>
                  <a:pt x="2694508" y="236166"/>
                </a:lnTo>
                <a:lnTo>
                  <a:pt x="2564207" y="230955"/>
                </a:lnTo>
                <a:lnTo>
                  <a:pt x="2436648" y="226249"/>
                </a:lnTo>
                <a:lnTo>
                  <a:pt x="2187702" y="212969"/>
                </a:lnTo>
                <a:lnTo>
                  <a:pt x="1949044" y="198850"/>
                </a:lnTo>
                <a:lnTo>
                  <a:pt x="1719987" y="184058"/>
                </a:lnTo>
                <a:lnTo>
                  <a:pt x="1503274" y="167753"/>
                </a:lnTo>
                <a:lnTo>
                  <a:pt x="1296162" y="150776"/>
                </a:lnTo>
                <a:lnTo>
                  <a:pt x="1104138" y="132455"/>
                </a:lnTo>
                <a:lnTo>
                  <a:pt x="923773" y="114469"/>
                </a:lnTo>
                <a:lnTo>
                  <a:pt x="757809" y="96484"/>
                </a:lnTo>
                <a:lnTo>
                  <a:pt x="605562" y="79507"/>
                </a:lnTo>
                <a:lnTo>
                  <a:pt x="470459" y="63370"/>
                </a:lnTo>
                <a:lnTo>
                  <a:pt x="348387" y="48074"/>
                </a:lnTo>
                <a:lnTo>
                  <a:pt x="245517" y="35299"/>
                </a:lnTo>
                <a:lnTo>
                  <a:pt x="159106" y="23197"/>
                </a:lnTo>
                <a:lnTo>
                  <a:pt x="40462" y="5883"/>
                </a:lnTo>
                <a:lnTo>
                  <a:pt x="0" y="0"/>
                </a:lnTo>
                <a:lnTo>
                  <a:pt x="0" y="652830"/>
                </a:lnTo>
                <a:lnTo>
                  <a:pt x="0" y="652830"/>
                </a:lnTo>
                <a:lnTo>
                  <a:pt x="0" y="7809953"/>
                </a:lnTo>
                <a:lnTo>
                  <a:pt x="6857999" y="7809953"/>
                </a:lnTo>
                <a:lnTo>
                  <a:pt x="6857999" y="13447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3" name="Picture 2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EC4FAAEC-D59F-405A-86BA-F01950E64F29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775042" y="647699"/>
            <a:ext cx="6008286" cy="2658666"/>
          </a:xfrm>
          <a:prstGeom prst="rect">
            <a:avLst/>
          </a:prstGeom>
          <a:effectLst/>
        </p:spPr>
      </p:pic>
      <p:sp>
        <p:nvSpPr>
          <p:cNvPr id="23" name="Freeform 31">
            <a:extLst>
              <a:ext uri="{FF2B5EF4-FFF2-40B4-BE49-F238E27FC236}">
                <a16:creationId xmlns:a16="http://schemas.microsoft.com/office/drawing/2014/main" id="{AEA0BB24-2B23-4B19-996F-58DA607EE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10942FC-6F97-4606-A933-1B19DD884DD5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651342" y="3501360"/>
            <a:ext cx="6255685" cy="265866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80212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DE92A8BB-07B9-40DB-984F-2CB1A2535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DDB745-6C26-4B79-9EF2-08E3E4AB9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Freeform 16">
            <a:extLst>
              <a:ext uri="{FF2B5EF4-FFF2-40B4-BE49-F238E27FC236}">
                <a16:creationId xmlns:a16="http://schemas.microsoft.com/office/drawing/2014/main" id="{80B3FE6C-0A59-4114-88CB-3C3172D6A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2835162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DDA3A238-516A-4076-B3C2-230D91350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36999"/>
            <a:ext cx="12191696" cy="3721001"/>
          </a:xfrm>
          <a:custGeom>
            <a:avLst/>
            <a:gdLst>
              <a:gd name="connsiteX0" fmla="*/ 1 w 12191696"/>
              <a:gd name="connsiteY0" fmla="*/ 0 h 3721001"/>
              <a:gd name="connsiteX1" fmla="*/ 71932 w 12191696"/>
              <a:gd name="connsiteY1" fmla="*/ 12261 h 3721001"/>
              <a:gd name="connsiteX2" fmla="*/ 282849 w 12191696"/>
              <a:gd name="connsiteY2" fmla="*/ 48342 h 3721001"/>
              <a:gd name="connsiteX3" fmla="*/ 436464 w 12191696"/>
              <a:gd name="connsiteY3" fmla="*/ 73565 h 3721001"/>
              <a:gd name="connsiteX4" fmla="*/ 619339 w 12191696"/>
              <a:gd name="connsiteY4" fmla="*/ 100188 h 3721001"/>
              <a:gd name="connsiteX5" fmla="*/ 836351 w 12191696"/>
              <a:gd name="connsiteY5" fmla="*/ 132066 h 3721001"/>
              <a:gd name="connsiteX6" fmla="*/ 1076528 w 12191696"/>
              <a:gd name="connsiteY6" fmla="*/ 165696 h 3721001"/>
              <a:gd name="connsiteX7" fmla="*/ 1347183 w 12191696"/>
              <a:gd name="connsiteY7" fmla="*/ 201077 h 3721001"/>
              <a:gd name="connsiteX8" fmla="*/ 1642223 w 12191696"/>
              <a:gd name="connsiteY8" fmla="*/ 238560 h 3721001"/>
              <a:gd name="connsiteX9" fmla="*/ 1962864 w 12191696"/>
              <a:gd name="connsiteY9" fmla="*/ 276043 h 3721001"/>
              <a:gd name="connsiteX10" fmla="*/ 2304232 w 12191696"/>
              <a:gd name="connsiteY10" fmla="*/ 314226 h 3721001"/>
              <a:gd name="connsiteX11" fmla="*/ 2672421 w 12191696"/>
              <a:gd name="connsiteY11" fmla="*/ 349608 h 3721001"/>
              <a:gd name="connsiteX12" fmla="*/ 3057678 w 12191696"/>
              <a:gd name="connsiteY12" fmla="*/ 383588 h 3721001"/>
              <a:gd name="connsiteX13" fmla="*/ 3464881 w 12191696"/>
              <a:gd name="connsiteY13" fmla="*/ 414415 h 3721001"/>
              <a:gd name="connsiteX14" fmla="*/ 3889152 w 12191696"/>
              <a:gd name="connsiteY14" fmla="*/ 443841 h 3721001"/>
              <a:gd name="connsiteX15" fmla="*/ 4331710 w 12191696"/>
              <a:gd name="connsiteY15" fmla="*/ 471515 h 3721001"/>
              <a:gd name="connsiteX16" fmla="*/ 4558476 w 12191696"/>
              <a:gd name="connsiteY16" fmla="*/ 481324 h 3721001"/>
              <a:gd name="connsiteX17" fmla="*/ 4790118 w 12191696"/>
              <a:gd name="connsiteY17" fmla="*/ 492183 h 3721001"/>
              <a:gd name="connsiteX18" fmla="*/ 5025418 w 12191696"/>
              <a:gd name="connsiteY18" fmla="*/ 502342 h 3721001"/>
              <a:gd name="connsiteX19" fmla="*/ 5261937 w 12191696"/>
              <a:gd name="connsiteY19" fmla="*/ 508998 h 3721001"/>
              <a:gd name="connsiteX20" fmla="*/ 5503333 w 12191696"/>
              <a:gd name="connsiteY20" fmla="*/ 514953 h 3721001"/>
              <a:gd name="connsiteX21" fmla="*/ 5747166 w 12191696"/>
              <a:gd name="connsiteY21" fmla="*/ 521259 h 3721001"/>
              <a:gd name="connsiteX22" fmla="*/ 5995877 w 12191696"/>
              <a:gd name="connsiteY22" fmla="*/ 525462 h 3721001"/>
              <a:gd name="connsiteX23" fmla="*/ 6247026 w 12191696"/>
              <a:gd name="connsiteY23" fmla="*/ 525462 h 3721001"/>
              <a:gd name="connsiteX24" fmla="*/ 6500613 w 12191696"/>
              <a:gd name="connsiteY24" fmla="*/ 527564 h 3721001"/>
              <a:gd name="connsiteX25" fmla="*/ 6756639 w 12191696"/>
              <a:gd name="connsiteY25" fmla="*/ 525462 h 3721001"/>
              <a:gd name="connsiteX26" fmla="*/ 7016322 w 12191696"/>
              <a:gd name="connsiteY26" fmla="*/ 521259 h 3721001"/>
              <a:gd name="connsiteX27" fmla="*/ 7276005 w 12191696"/>
              <a:gd name="connsiteY27" fmla="*/ 517405 h 3721001"/>
              <a:gd name="connsiteX28" fmla="*/ 7539345 w 12191696"/>
              <a:gd name="connsiteY28" fmla="*/ 508998 h 3721001"/>
              <a:gd name="connsiteX29" fmla="*/ 7805124 w 12191696"/>
              <a:gd name="connsiteY29" fmla="*/ 500240 h 3721001"/>
              <a:gd name="connsiteX30" fmla="*/ 8070903 w 12191696"/>
              <a:gd name="connsiteY30" fmla="*/ 490081 h 3721001"/>
              <a:gd name="connsiteX31" fmla="*/ 8339121 w 12191696"/>
              <a:gd name="connsiteY31" fmla="*/ 475719 h 3721001"/>
              <a:gd name="connsiteX32" fmla="*/ 8609776 w 12191696"/>
              <a:gd name="connsiteY32" fmla="*/ 458554 h 3721001"/>
              <a:gd name="connsiteX33" fmla="*/ 8881651 w 12191696"/>
              <a:gd name="connsiteY33" fmla="*/ 442089 h 3721001"/>
              <a:gd name="connsiteX34" fmla="*/ 9153526 w 12191696"/>
              <a:gd name="connsiteY34" fmla="*/ 421071 h 3721001"/>
              <a:gd name="connsiteX35" fmla="*/ 9429058 w 12191696"/>
              <a:gd name="connsiteY35" fmla="*/ 395848 h 3721001"/>
              <a:gd name="connsiteX36" fmla="*/ 9700933 w 12191696"/>
              <a:gd name="connsiteY36" fmla="*/ 370626 h 3721001"/>
              <a:gd name="connsiteX37" fmla="*/ 9977684 w 12191696"/>
              <a:gd name="connsiteY37" fmla="*/ 341551 h 3721001"/>
              <a:gd name="connsiteX38" fmla="*/ 10255655 w 12191696"/>
              <a:gd name="connsiteY38" fmla="*/ 309672 h 3721001"/>
              <a:gd name="connsiteX39" fmla="*/ 10529968 w 12191696"/>
              <a:gd name="connsiteY39" fmla="*/ 276043 h 3721001"/>
              <a:gd name="connsiteX40" fmla="*/ 10807939 w 12191696"/>
              <a:gd name="connsiteY40" fmla="*/ 236808 h 3721001"/>
              <a:gd name="connsiteX41" fmla="*/ 11084690 w 12191696"/>
              <a:gd name="connsiteY41" fmla="*/ 194771 h 3721001"/>
              <a:gd name="connsiteX42" fmla="*/ 11362661 w 12191696"/>
              <a:gd name="connsiteY42" fmla="*/ 153085 h 3721001"/>
              <a:gd name="connsiteX43" fmla="*/ 11639412 w 12191696"/>
              <a:gd name="connsiteY43" fmla="*/ 104392 h 3721001"/>
              <a:gd name="connsiteX44" fmla="*/ 11914945 w 12191696"/>
              <a:gd name="connsiteY44" fmla="*/ 54648 h 3721001"/>
              <a:gd name="connsiteX45" fmla="*/ 12191696 w 12191696"/>
              <a:gd name="connsiteY45" fmla="*/ 2452 h 3721001"/>
              <a:gd name="connsiteX46" fmla="*/ 12191696 w 12191696"/>
              <a:gd name="connsiteY46" fmla="*/ 2802467 h 3721001"/>
              <a:gd name="connsiteX47" fmla="*/ 12191695 w 12191696"/>
              <a:gd name="connsiteY47" fmla="*/ 2802467 h 3721001"/>
              <a:gd name="connsiteX48" fmla="*/ 12191695 w 12191696"/>
              <a:gd name="connsiteY48" fmla="*/ 3721001 h 3721001"/>
              <a:gd name="connsiteX49" fmla="*/ 0 w 12191696"/>
              <a:gd name="connsiteY49" fmla="*/ 3721001 h 3721001"/>
              <a:gd name="connsiteX50" fmla="*/ 0 w 12191696"/>
              <a:gd name="connsiteY50" fmla="*/ 2233825 h 3721001"/>
              <a:gd name="connsiteX51" fmla="*/ 1 w 12191696"/>
              <a:gd name="connsiteY51" fmla="*/ 2233825 h 3721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1696" h="3721001">
                <a:moveTo>
                  <a:pt x="1" y="0"/>
                </a:moveTo>
                <a:lnTo>
                  <a:pt x="71932" y="12261"/>
                </a:lnTo>
                <a:lnTo>
                  <a:pt x="282849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3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802467"/>
                </a:lnTo>
                <a:lnTo>
                  <a:pt x="12191695" y="2802467"/>
                </a:lnTo>
                <a:lnTo>
                  <a:pt x="12191695" y="3721001"/>
                </a:lnTo>
                <a:lnTo>
                  <a:pt x="0" y="3721001"/>
                </a:lnTo>
                <a:lnTo>
                  <a:pt x="0" y="2233825"/>
                </a:lnTo>
                <a:lnTo>
                  <a:pt x="1" y="223382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57F4B8-1627-4BC5-87F4-B4B9509BEE03}"/>
              </a:ext>
            </a:extLst>
          </p:cNvPr>
          <p:cNvSpPr txBox="1"/>
          <p:nvPr/>
        </p:nvSpPr>
        <p:spPr>
          <a:xfrm>
            <a:off x="636915" y="3928983"/>
            <a:ext cx="9182945" cy="17933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100" b="0" i="0" kern="1200">
              <a:solidFill>
                <a:srgbClr val="EBEBEB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Recommendation for City/Business</a:t>
            </a:r>
          </a:p>
          <a:p>
            <a:pPr marL="457200" indent="-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100" b="0" i="0" kern="120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9A2F57A-3777-474E-A8C3-42C1EC1B889D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1061720" y="481330"/>
            <a:ext cx="8986520" cy="212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5700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Wingdings</vt:lpstr>
      <vt:lpstr>Wingdings 3</vt:lpstr>
      <vt:lpstr>Ion</vt:lpstr>
      <vt:lpstr>Exploring new business opportunities in Wake County, NC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new business opportunities in Wake County, NC</dc:title>
  <dc:creator>SRINIVAS TATIRAJU</dc:creator>
  <cp:lastModifiedBy>SRINIVAS TATIRAJU</cp:lastModifiedBy>
  <cp:revision>1</cp:revision>
  <dcterms:created xsi:type="dcterms:W3CDTF">2020-07-18T17:39:38Z</dcterms:created>
  <dcterms:modified xsi:type="dcterms:W3CDTF">2020-07-18T17:40:03Z</dcterms:modified>
</cp:coreProperties>
</file>