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4"/>
  </p:notesMasterIdLst>
  <p:handoutMasterIdLst>
    <p:handoutMasterId r:id="rId25"/>
  </p:handoutMasterIdLst>
  <p:sldIdLst>
    <p:sldId id="256" r:id="rId5"/>
    <p:sldId id="258" r:id="rId6"/>
    <p:sldId id="282" r:id="rId7"/>
    <p:sldId id="261" r:id="rId8"/>
    <p:sldId id="262" r:id="rId9"/>
    <p:sldId id="264" r:id="rId10"/>
    <p:sldId id="263" r:id="rId11"/>
    <p:sldId id="265" r:id="rId12"/>
    <p:sldId id="266" r:id="rId13"/>
    <p:sldId id="267" r:id="rId14"/>
    <p:sldId id="274" r:id="rId15"/>
    <p:sldId id="278" r:id="rId16"/>
    <p:sldId id="275" r:id="rId17"/>
    <p:sldId id="277" r:id="rId18"/>
    <p:sldId id="276" r:id="rId19"/>
    <p:sldId id="280" r:id="rId20"/>
    <p:sldId id="281" r:id="rId21"/>
    <p:sldId id="283" r:id="rId22"/>
    <p:sldId id="26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48" autoAdjust="0"/>
  </p:normalViewPr>
  <p:slideViewPr>
    <p:cSldViewPr snapToGrid="0">
      <p:cViewPr varScale="1">
        <p:scale>
          <a:sx n="77" d="100"/>
          <a:sy n="77" d="100"/>
        </p:scale>
        <p:origin x="835"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6/30/2024</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6/30/2024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19</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6/30/2024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6/30/2024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6/30/2024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6/30/2024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6/30/2024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6/30/2024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751918" y="1222513"/>
            <a:ext cx="10993549" cy="895244"/>
          </a:xfrm>
        </p:spPr>
        <p:txBody>
          <a:bodyPr>
            <a:noAutofit/>
          </a:bodyPr>
          <a:lstStyle/>
          <a:p>
            <a:r>
              <a:rPr lang="en-US" sz="3600" dirty="0">
                <a:solidFill>
                  <a:schemeClr val="bg1"/>
                </a:solidFill>
              </a:rPr>
              <a:t>Machine Learning Project - Churn Modelling</a:t>
            </a:r>
            <a:endParaRPr lang="en-US" sz="6000" dirty="0">
              <a:solidFill>
                <a:schemeClr val="bg1"/>
              </a:solidFill>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2292" y="4602542"/>
            <a:ext cx="10993546" cy="484822"/>
          </a:xfrm>
        </p:spPr>
        <p:txBody>
          <a:bodyPr>
            <a:normAutofit/>
          </a:bodyPr>
          <a:lstStyle/>
          <a:p>
            <a:r>
              <a:rPr lang="en-US" sz="2000" dirty="0">
                <a:solidFill>
                  <a:srgbClr val="7CEBFF"/>
                </a:solidFill>
              </a:rPr>
              <a:t>Capstone project group-3</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622064"/>
          </a:xfrm>
        </p:spPr>
        <p:txBody>
          <a:bodyPr/>
          <a:lstStyle/>
          <a:p>
            <a:r>
              <a:rPr lang="en-IN" dirty="0"/>
              <a:t>BUILD AND EVALUATE MODELS:-</a:t>
            </a:r>
            <a:endParaRPr lang="en-US" dirty="0"/>
          </a:p>
        </p:txBody>
      </p:sp>
      <p:sp>
        <p:nvSpPr>
          <p:cNvPr id="9" name="Content Placeholder 8">
            <a:extLst>
              <a:ext uri="{FF2B5EF4-FFF2-40B4-BE49-F238E27FC236}">
                <a16:creationId xmlns:a16="http://schemas.microsoft.com/office/drawing/2014/main" id="{FB14CA8B-6474-8628-5EDA-7A354EE49BF6}"/>
              </a:ext>
            </a:extLst>
          </p:cNvPr>
          <p:cNvSpPr>
            <a:spLocks noGrp="1"/>
          </p:cNvSpPr>
          <p:nvPr>
            <p:ph sz="half" idx="2"/>
          </p:nvPr>
        </p:nvSpPr>
        <p:spPr>
          <a:xfrm>
            <a:off x="581192" y="3196087"/>
            <a:ext cx="11335825" cy="3131037"/>
          </a:xfrm>
        </p:spPr>
        <p:txBody>
          <a:bodyPr>
            <a:normAutofit fontScale="25000" lnSpcReduction="20000"/>
          </a:bodyPr>
          <a:lstStyle/>
          <a:p>
            <a:r>
              <a:rPr lang="en-US" sz="5600" b="1" dirty="0">
                <a:solidFill>
                  <a:srgbClr val="000000"/>
                </a:solidFill>
                <a:highlight>
                  <a:srgbClr val="FFFFFF"/>
                </a:highlight>
                <a:latin typeface="Helvetica Neue"/>
              </a:rPr>
              <a:t>LOGISTIC REGRESSION:-</a:t>
            </a:r>
            <a:r>
              <a:rPr lang="en-US" sz="5600" b="1" i="0" dirty="0">
                <a:solidFill>
                  <a:srgbClr val="000000"/>
                </a:solidFill>
                <a:effectLst/>
                <a:highlight>
                  <a:srgbClr val="FFFFFF"/>
                </a:highlight>
                <a:latin typeface="Helvetica Neue"/>
              </a:rPr>
              <a:t>Logistic Regression is a linear model used for binary classification tasks. It estimates the probability that a given input belongs to a certain class using a logistic function.</a:t>
            </a:r>
          </a:p>
          <a:p>
            <a:r>
              <a:rPr lang="en-US" sz="5600" b="1" dirty="0">
                <a:solidFill>
                  <a:srgbClr val="000000"/>
                </a:solidFill>
                <a:highlight>
                  <a:srgbClr val="FFFFFF"/>
                </a:highlight>
                <a:latin typeface="Helvetica Neue"/>
              </a:rPr>
              <a:t>DECISION TREE:-</a:t>
            </a:r>
            <a:r>
              <a:rPr lang="en-US" sz="5600" b="1" i="0" dirty="0">
                <a:solidFill>
                  <a:srgbClr val="000000"/>
                </a:solidFill>
                <a:effectLst/>
                <a:highlight>
                  <a:srgbClr val="FFFFFF"/>
                </a:highlight>
                <a:latin typeface="Helvetica Neue"/>
              </a:rPr>
              <a:t>A Decision Tree is a non-linear model that splits the data into subsets based on feature values, creating a tree-like structure of decisions.</a:t>
            </a:r>
          </a:p>
          <a:p>
            <a:r>
              <a:rPr lang="en-US" sz="5600" b="1" dirty="0">
                <a:solidFill>
                  <a:srgbClr val="000000"/>
                </a:solidFill>
                <a:highlight>
                  <a:srgbClr val="FFFFFF"/>
                </a:highlight>
                <a:latin typeface="Helvetica Neue"/>
              </a:rPr>
              <a:t>RANDOM FOREST:-</a:t>
            </a:r>
            <a:r>
              <a:rPr lang="en-US" sz="5600" b="1" i="0" dirty="0">
                <a:solidFill>
                  <a:srgbClr val="000000"/>
                </a:solidFill>
                <a:effectLst/>
                <a:highlight>
                  <a:srgbClr val="FFFFFF"/>
                </a:highlight>
                <a:latin typeface="Helvetica Neue"/>
              </a:rPr>
              <a:t>Random Forest is an ensemble model that uses multiple decision trees to improve prediction accuracy and control over-fitting.</a:t>
            </a:r>
          </a:p>
          <a:p>
            <a:r>
              <a:rPr lang="en-US" sz="5600" b="1" dirty="0">
                <a:solidFill>
                  <a:srgbClr val="000000"/>
                </a:solidFill>
                <a:highlight>
                  <a:srgbClr val="FFFFFF"/>
                </a:highlight>
                <a:latin typeface="Helvetica Neue"/>
              </a:rPr>
              <a:t>GRADIENT BOOSTING:-</a:t>
            </a:r>
            <a:r>
              <a:rPr lang="en-US" sz="5600" b="1" i="0" dirty="0">
                <a:solidFill>
                  <a:srgbClr val="000000"/>
                </a:solidFill>
                <a:effectLst/>
                <a:highlight>
                  <a:srgbClr val="FFFFFF"/>
                </a:highlight>
                <a:latin typeface="Helvetica Neue"/>
              </a:rPr>
              <a:t>Gradient Boosting builds an ensemble of trees sequentially, where each tree corrects errors from the previous ones.</a:t>
            </a:r>
          </a:p>
          <a:p>
            <a:r>
              <a:rPr lang="en-IN" sz="5600" b="1" i="0" dirty="0">
                <a:solidFill>
                  <a:schemeClr val="tx1">
                    <a:lumMod val="95000"/>
                    <a:lumOff val="5000"/>
                  </a:schemeClr>
                </a:solidFill>
                <a:effectLst/>
                <a:highlight>
                  <a:srgbClr val="FFFFFF"/>
                </a:highlight>
                <a:latin typeface="Helvetica Neue"/>
              </a:rPr>
              <a:t>K-Nearest Neighbours (KNN)</a:t>
            </a:r>
            <a:r>
              <a:rPr lang="en-US" sz="5600" b="1" dirty="0">
                <a:solidFill>
                  <a:srgbClr val="000000"/>
                </a:solidFill>
                <a:highlight>
                  <a:srgbClr val="FFFFFF"/>
                </a:highlight>
                <a:latin typeface="Helvetica Neue"/>
              </a:rPr>
              <a:t>:-</a:t>
            </a:r>
            <a:r>
              <a:rPr lang="en-US" sz="5600" b="1" i="0" dirty="0">
                <a:solidFill>
                  <a:srgbClr val="000000"/>
                </a:solidFill>
                <a:effectLst/>
                <a:highlight>
                  <a:srgbClr val="FFFFFF"/>
                </a:highlight>
                <a:latin typeface="Helvetica Neue"/>
              </a:rPr>
              <a:t>KNN is a non-parametric algorithm that classifies instances based on the majority class among the nearest neighbors.</a:t>
            </a:r>
          </a:p>
          <a:p>
            <a:r>
              <a:rPr lang="en-IN" sz="5600" b="1" i="0" dirty="0">
                <a:solidFill>
                  <a:schemeClr val="tx1">
                    <a:lumMod val="95000"/>
                    <a:lumOff val="5000"/>
                  </a:schemeClr>
                </a:solidFill>
                <a:effectLst/>
                <a:highlight>
                  <a:srgbClr val="FFFFFF"/>
                </a:highlight>
                <a:latin typeface="Helvetica Neue"/>
              </a:rPr>
              <a:t>AdaBoost</a:t>
            </a:r>
            <a:r>
              <a:rPr lang="en-US" sz="5600" b="1" dirty="0">
                <a:solidFill>
                  <a:schemeClr val="tx1">
                    <a:lumMod val="95000"/>
                    <a:lumOff val="5000"/>
                  </a:schemeClr>
                </a:solidFill>
                <a:highlight>
                  <a:srgbClr val="FFFFFF"/>
                </a:highlight>
                <a:latin typeface="Helvetica Neue"/>
              </a:rPr>
              <a:t>:-</a:t>
            </a:r>
            <a:r>
              <a:rPr lang="en-US" sz="5600" b="1" i="0" dirty="0">
                <a:solidFill>
                  <a:srgbClr val="000000"/>
                </a:solidFill>
                <a:effectLst/>
                <a:highlight>
                  <a:srgbClr val="FFFFFF"/>
                </a:highlight>
                <a:latin typeface="Helvetica Neue"/>
              </a:rPr>
              <a:t>AdaBoost is an ensemble method that adjusts the weights of incorrectly classified instances, boosting the performance of weak classifiers.</a:t>
            </a:r>
          </a:p>
          <a:p>
            <a:r>
              <a:rPr lang="en-IN" sz="5600" b="1" dirty="0" err="1">
                <a:solidFill>
                  <a:schemeClr val="tx1">
                    <a:lumMod val="95000"/>
                    <a:lumOff val="5000"/>
                  </a:schemeClr>
                </a:solidFill>
                <a:highlight>
                  <a:srgbClr val="FFFFFF"/>
                </a:highlight>
                <a:latin typeface="Helvetica Neue"/>
              </a:rPr>
              <a:t>XG</a:t>
            </a:r>
            <a:r>
              <a:rPr lang="en-IN" sz="5600" b="1" i="0" dirty="0" err="1">
                <a:solidFill>
                  <a:schemeClr val="tx1">
                    <a:lumMod val="95000"/>
                    <a:lumOff val="5000"/>
                  </a:schemeClr>
                </a:solidFill>
                <a:effectLst/>
                <a:highlight>
                  <a:srgbClr val="FFFFFF"/>
                </a:highlight>
                <a:latin typeface="Helvetica Neue"/>
              </a:rPr>
              <a:t>Boost</a:t>
            </a:r>
            <a:r>
              <a:rPr lang="en-US" sz="5600" b="1" dirty="0">
                <a:solidFill>
                  <a:schemeClr val="tx1">
                    <a:lumMod val="95000"/>
                    <a:lumOff val="5000"/>
                  </a:schemeClr>
                </a:solidFill>
                <a:highlight>
                  <a:srgbClr val="FFFFFF"/>
                </a:highlight>
                <a:latin typeface="Helvetica Neue"/>
              </a:rPr>
              <a:t>:-</a:t>
            </a:r>
            <a:r>
              <a:rPr lang="en-US" sz="5600" b="1" i="0" dirty="0" err="1">
                <a:solidFill>
                  <a:srgbClr val="000000"/>
                </a:solidFill>
                <a:effectLst/>
                <a:highlight>
                  <a:srgbClr val="FFFFFF"/>
                </a:highlight>
                <a:latin typeface="Helvetica Neue"/>
              </a:rPr>
              <a:t>XGBoost</a:t>
            </a:r>
            <a:r>
              <a:rPr lang="en-US" sz="5600" b="1" i="0" dirty="0">
                <a:solidFill>
                  <a:srgbClr val="000000"/>
                </a:solidFill>
                <a:effectLst/>
                <a:highlight>
                  <a:srgbClr val="FFFFFF"/>
                </a:highlight>
                <a:latin typeface="Helvetica Neue"/>
              </a:rPr>
              <a:t> is an efficient and scalable implementation of gradient boosting, often achieving high performance with its regularization techniques.</a:t>
            </a:r>
          </a:p>
          <a:p>
            <a:r>
              <a:rPr lang="en-IN" sz="5600" b="1" i="0" dirty="0" err="1">
                <a:solidFill>
                  <a:schemeClr val="tx1">
                    <a:lumMod val="95000"/>
                    <a:lumOff val="5000"/>
                  </a:schemeClr>
                </a:solidFill>
                <a:effectLst/>
                <a:highlight>
                  <a:srgbClr val="FFFFFF"/>
                </a:highlight>
                <a:latin typeface="Helvetica Neue"/>
              </a:rPr>
              <a:t>LightGBM</a:t>
            </a:r>
            <a:r>
              <a:rPr lang="en-IN" sz="5600" b="1" i="0" dirty="0">
                <a:solidFill>
                  <a:schemeClr val="tx1">
                    <a:lumMod val="95000"/>
                    <a:lumOff val="5000"/>
                  </a:schemeClr>
                </a:solidFill>
                <a:effectLst/>
                <a:highlight>
                  <a:srgbClr val="FFFFFF"/>
                </a:highlight>
                <a:latin typeface="Helvetica Neue"/>
              </a:rPr>
              <a:t>:-</a:t>
            </a:r>
            <a:r>
              <a:rPr lang="en-US" sz="5600" b="1" i="0" dirty="0" err="1">
                <a:solidFill>
                  <a:schemeClr val="tx1">
                    <a:lumMod val="95000"/>
                    <a:lumOff val="5000"/>
                  </a:schemeClr>
                </a:solidFill>
                <a:effectLst/>
                <a:highlight>
                  <a:srgbClr val="FFFFFF"/>
                </a:highlight>
                <a:latin typeface="Helvetica Neue"/>
              </a:rPr>
              <a:t>LightGBM</a:t>
            </a:r>
            <a:r>
              <a:rPr lang="en-US" sz="5600" b="1" i="0" dirty="0">
                <a:solidFill>
                  <a:schemeClr val="tx1">
                    <a:lumMod val="95000"/>
                    <a:lumOff val="5000"/>
                  </a:schemeClr>
                </a:solidFill>
                <a:effectLst/>
                <a:highlight>
                  <a:srgbClr val="FFFFFF"/>
                </a:highlight>
                <a:latin typeface="Helvetica Neue"/>
              </a:rPr>
              <a:t> is a gradient boosting framework that uses tree-based learning algorithms, optimized for speed and efficiency</a:t>
            </a:r>
            <a:r>
              <a:rPr lang="en-US" sz="5600" b="1" i="0" dirty="0">
                <a:solidFill>
                  <a:srgbClr val="000000"/>
                </a:solidFill>
                <a:effectLst/>
                <a:highlight>
                  <a:srgbClr val="FFFFFF"/>
                </a:highlight>
                <a:latin typeface="Helvetica Neue"/>
              </a:rPr>
              <a:t>.</a:t>
            </a:r>
          </a:p>
          <a:p>
            <a:endParaRPr lang="en-US" b="1" i="0" dirty="0">
              <a:solidFill>
                <a:srgbClr val="000000"/>
              </a:solidFill>
              <a:effectLst/>
              <a:highlight>
                <a:srgbClr val="FFFFFF"/>
              </a:highlight>
              <a:latin typeface="Helvetica Neue"/>
            </a:endParaRPr>
          </a:p>
          <a:p>
            <a:endParaRPr lang="en-US" b="1" i="0" dirty="0">
              <a:solidFill>
                <a:srgbClr val="000000"/>
              </a:solidFill>
              <a:effectLst/>
              <a:highlight>
                <a:srgbClr val="FFFFFF"/>
              </a:highlight>
              <a:latin typeface="Helvetica Neue"/>
            </a:endParaRPr>
          </a:p>
          <a:p>
            <a:endParaRPr lang="en-US" b="1" i="0" dirty="0">
              <a:solidFill>
                <a:srgbClr val="000000"/>
              </a:solidFill>
              <a:effectLst/>
              <a:highlight>
                <a:srgbClr val="FFFFFF"/>
              </a:highlight>
              <a:latin typeface="Helvetica Neue"/>
            </a:endParaRPr>
          </a:p>
          <a:p>
            <a:endParaRPr lang="en-US" b="1" i="0" dirty="0">
              <a:solidFill>
                <a:srgbClr val="000000"/>
              </a:solidFill>
              <a:effectLst/>
              <a:highlight>
                <a:srgbClr val="FFFFFF"/>
              </a:highlight>
              <a:latin typeface="Helvetica Neue"/>
            </a:endParaRPr>
          </a:p>
          <a:p>
            <a:endParaRPr lang="en-US" b="1" i="0" dirty="0">
              <a:solidFill>
                <a:srgbClr val="000000"/>
              </a:solidFill>
              <a:effectLst/>
              <a:highlight>
                <a:srgbClr val="FFFFFF"/>
              </a:highlight>
              <a:latin typeface="Helvetica Neue"/>
            </a:endParaRPr>
          </a:p>
          <a:p>
            <a:endParaRPr lang="en-US" b="1" i="0" dirty="0">
              <a:solidFill>
                <a:srgbClr val="000000"/>
              </a:solidFill>
              <a:effectLst/>
              <a:highlight>
                <a:srgbClr val="FFFFFF"/>
              </a:highlight>
              <a:latin typeface="Helvetica Neue"/>
            </a:endParaRPr>
          </a:p>
          <a:p>
            <a:endParaRPr lang="en-US" b="1" i="0" dirty="0">
              <a:solidFill>
                <a:srgbClr val="000000"/>
              </a:solidFill>
              <a:effectLst/>
              <a:highlight>
                <a:srgbClr val="FFFFFF"/>
              </a:highlight>
              <a:latin typeface="Helvetica Neue"/>
            </a:endParaRPr>
          </a:p>
          <a:p>
            <a:endParaRPr lang="en-US" b="1" i="0" dirty="0">
              <a:solidFill>
                <a:srgbClr val="000000"/>
              </a:solidFill>
              <a:effectLst/>
              <a:highlight>
                <a:srgbClr val="FFFFFF"/>
              </a:highlight>
              <a:latin typeface="Helvetica Neue"/>
            </a:endParaRPr>
          </a:p>
          <a:p>
            <a:pPr marL="0" indent="0">
              <a:buNone/>
            </a:pPr>
            <a:endParaRPr lang="en-US" b="1" dirty="0">
              <a:solidFill>
                <a:srgbClr val="000000"/>
              </a:solidFill>
              <a:highlight>
                <a:srgbClr val="FFFFFF"/>
              </a:highlight>
              <a:latin typeface="Helvetica Neue"/>
            </a:endParaRPr>
          </a:p>
          <a:p>
            <a:pPr marL="0" indent="0">
              <a:buNone/>
            </a:pPr>
            <a:endParaRPr lang="en-US" b="1" dirty="0">
              <a:solidFill>
                <a:srgbClr val="000000"/>
              </a:solidFill>
              <a:highlight>
                <a:srgbClr val="FFFFFF"/>
              </a:highlight>
              <a:latin typeface="Helvetica Neue"/>
            </a:endParaRPr>
          </a:p>
          <a:p>
            <a:endParaRPr lang="en-US" b="1" i="0" dirty="0">
              <a:solidFill>
                <a:srgbClr val="000000"/>
              </a:solidFill>
              <a:effectLst/>
              <a:highlight>
                <a:srgbClr val="FFFFFF"/>
              </a:highlight>
              <a:latin typeface="Helvetica Neue"/>
            </a:endParaRPr>
          </a:p>
          <a:p>
            <a:endParaRPr lang="en-IN" dirty="0"/>
          </a:p>
        </p:txBody>
      </p:sp>
    </p:spTree>
    <p:extLst>
      <p:ext uri="{BB962C8B-B14F-4D97-AF65-F5344CB8AC3E}">
        <p14:creationId xmlns:p14="http://schemas.microsoft.com/office/powerpoint/2010/main" val="241407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2" y="719719"/>
            <a:ext cx="11029616" cy="622064"/>
          </a:xfrm>
        </p:spPr>
        <p:txBody>
          <a:bodyPr/>
          <a:lstStyle/>
          <a:p>
            <a:r>
              <a:rPr lang="en-IN" dirty="0"/>
              <a:t>BUILD AND EVALUATE MODELS:-</a:t>
            </a:r>
            <a:endParaRPr lang="en-US" dirty="0"/>
          </a:p>
        </p:txBody>
      </p:sp>
      <p:sp>
        <p:nvSpPr>
          <p:cNvPr id="4" name="Content Placeholder 3">
            <a:extLst>
              <a:ext uri="{FF2B5EF4-FFF2-40B4-BE49-F238E27FC236}">
                <a16:creationId xmlns:a16="http://schemas.microsoft.com/office/drawing/2014/main" id="{65CFB74B-3C10-6DB3-FB12-BDFB23E9E855}"/>
              </a:ext>
            </a:extLst>
          </p:cNvPr>
          <p:cNvSpPr>
            <a:spLocks noGrp="1"/>
          </p:cNvSpPr>
          <p:nvPr>
            <p:ph sz="half" idx="2"/>
          </p:nvPr>
        </p:nvSpPr>
        <p:spPr>
          <a:xfrm>
            <a:off x="432105" y="907043"/>
            <a:ext cx="7966459" cy="3633047"/>
          </a:xfrm>
        </p:spPr>
        <p:txBody>
          <a:bodyPr/>
          <a:lstStyle/>
          <a:p>
            <a:r>
              <a:rPr lang="en-US" b="1" dirty="0"/>
              <a:t>Accuracy score for Decision Tree ,Random Forest &amp; XG boost is one.</a:t>
            </a:r>
          </a:p>
          <a:p>
            <a:r>
              <a:rPr lang="en-US" b="1" dirty="0"/>
              <a:t>F1-score for Decision </a:t>
            </a:r>
            <a:r>
              <a:rPr lang="en-US" b="1" dirty="0" err="1"/>
              <a:t>Tree,Random</a:t>
            </a:r>
            <a:r>
              <a:rPr lang="en-US" b="1" dirty="0"/>
              <a:t> Forest &amp; XG boost  is one. </a:t>
            </a:r>
          </a:p>
          <a:p>
            <a:r>
              <a:rPr lang="en-US" b="1" dirty="0"/>
              <a:t>Precision score for Decision </a:t>
            </a:r>
            <a:r>
              <a:rPr lang="en-US" b="1" dirty="0" err="1"/>
              <a:t>Tree,Random</a:t>
            </a:r>
            <a:r>
              <a:rPr lang="en-US" b="1" dirty="0"/>
              <a:t> Forest &amp; XG boost is one.</a:t>
            </a:r>
            <a:endParaRPr lang="en-IN" b="1" dirty="0"/>
          </a:p>
        </p:txBody>
      </p:sp>
      <p:pic>
        <p:nvPicPr>
          <p:cNvPr id="6" name="Picture 5">
            <a:extLst>
              <a:ext uri="{FF2B5EF4-FFF2-40B4-BE49-F238E27FC236}">
                <a16:creationId xmlns:a16="http://schemas.microsoft.com/office/drawing/2014/main" id="{03E8F8FA-D1E1-7552-AF8C-A2EB9A3080BC}"/>
              </a:ext>
            </a:extLst>
          </p:cNvPr>
          <p:cNvPicPr>
            <a:picLocks noChangeAspect="1"/>
          </p:cNvPicPr>
          <p:nvPr/>
        </p:nvPicPr>
        <p:blipFill>
          <a:blip r:embed="rId2"/>
          <a:stretch>
            <a:fillRect/>
          </a:stretch>
        </p:blipFill>
        <p:spPr>
          <a:xfrm>
            <a:off x="884583" y="3544657"/>
            <a:ext cx="8110330" cy="2504661"/>
          </a:xfrm>
          <a:prstGeom prst="rect">
            <a:avLst/>
          </a:prstGeom>
        </p:spPr>
      </p:pic>
    </p:spTree>
    <p:extLst>
      <p:ext uri="{BB962C8B-B14F-4D97-AF65-F5344CB8AC3E}">
        <p14:creationId xmlns:p14="http://schemas.microsoft.com/office/powerpoint/2010/main" val="2960975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708497" y="858867"/>
            <a:ext cx="11029616" cy="622064"/>
          </a:xfrm>
        </p:spPr>
        <p:txBody>
          <a:bodyPr>
            <a:normAutofit/>
          </a:bodyPr>
          <a:lstStyle/>
          <a:p>
            <a:r>
              <a:rPr lang="en-US" dirty="0"/>
              <a:t>Hyper Parameter Tuning using Grid Search</a:t>
            </a:r>
            <a:r>
              <a:rPr lang="en-IN" dirty="0"/>
              <a:t>:-</a:t>
            </a:r>
            <a:endParaRPr lang="en-US" dirty="0"/>
          </a:p>
        </p:txBody>
      </p:sp>
      <p:sp>
        <p:nvSpPr>
          <p:cNvPr id="4" name="Content Placeholder 3">
            <a:extLst>
              <a:ext uri="{FF2B5EF4-FFF2-40B4-BE49-F238E27FC236}">
                <a16:creationId xmlns:a16="http://schemas.microsoft.com/office/drawing/2014/main" id="{65CFB74B-3C10-6DB3-FB12-BDFB23E9E855}"/>
              </a:ext>
            </a:extLst>
          </p:cNvPr>
          <p:cNvSpPr>
            <a:spLocks noGrp="1"/>
          </p:cNvSpPr>
          <p:nvPr>
            <p:ph sz="half" idx="2"/>
          </p:nvPr>
        </p:nvSpPr>
        <p:spPr>
          <a:xfrm>
            <a:off x="432105" y="1304363"/>
            <a:ext cx="11306008" cy="3633047"/>
          </a:xfrm>
        </p:spPr>
        <p:txBody>
          <a:bodyPr/>
          <a:lstStyle/>
          <a:p>
            <a:r>
              <a:rPr lang="en-US" b="1" i="0" dirty="0">
                <a:solidFill>
                  <a:srgbClr val="000000"/>
                </a:solidFill>
                <a:effectLst/>
                <a:highlight>
                  <a:srgbClr val="FFFFFF"/>
                </a:highlight>
                <a:latin typeface="Helvetica Neue"/>
              </a:rPr>
              <a:t>Hyperparameter tuning optimizes the performance of each model by searching for the best combination of parameters using </a:t>
            </a:r>
            <a:r>
              <a:rPr lang="en-US" b="1" i="0" dirty="0" err="1">
                <a:solidFill>
                  <a:srgbClr val="000000"/>
                </a:solidFill>
                <a:effectLst/>
                <a:highlight>
                  <a:srgbClr val="FFFFFF"/>
                </a:highlight>
                <a:latin typeface="Helvetica Neue"/>
              </a:rPr>
              <a:t>GridSearchCV</a:t>
            </a:r>
            <a:r>
              <a:rPr lang="en-US" b="1" i="0" dirty="0">
                <a:solidFill>
                  <a:srgbClr val="000000"/>
                </a:solidFill>
                <a:effectLst/>
                <a:highlight>
                  <a:srgbClr val="FFFFFF"/>
                </a:highlight>
                <a:latin typeface="Helvetica Neue"/>
              </a:rPr>
              <a:t>. This process ensures each model (e.g., Logistic Regression, Decision Tree, Random Forest, etc.) is configured with the most effective parameters to maximize accuracy.</a:t>
            </a:r>
          </a:p>
          <a:p>
            <a:pPr marL="0" indent="0">
              <a:buNone/>
            </a:pPr>
            <a:endParaRPr lang="en-US" dirty="0"/>
          </a:p>
        </p:txBody>
      </p:sp>
      <p:pic>
        <p:nvPicPr>
          <p:cNvPr id="5" name="Picture 4">
            <a:extLst>
              <a:ext uri="{FF2B5EF4-FFF2-40B4-BE49-F238E27FC236}">
                <a16:creationId xmlns:a16="http://schemas.microsoft.com/office/drawing/2014/main" id="{2816B760-7F58-EA91-DF17-718EB5618AAD}"/>
              </a:ext>
            </a:extLst>
          </p:cNvPr>
          <p:cNvPicPr>
            <a:picLocks noChangeAspect="1"/>
          </p:cNvPicPr>
          <p:nvPr/>
        </p:nvPicPr>
        <p:blipFill>
          <a:blip r:embed="rId2"/>
          <a:stretch>
            <a:fillRect/>
          </a:stretch>
        </p:blipFill>
        <p:spPr>
          <a:xfrm>
            <a:off x="782603" y="3565387"/>
            <a:ext cx="8530362" cy="2530059"/>
          </a:xfrm>
          <a:prstGeom prst="rect">
            <a:avLst/>
          </a:prstGeom>
        </p:spPr>
      </p:pic>
    </p:spTree>
    <p:extLst>
      <p:ext uri="{BB962C8B-B14F-4D97-AF65-F5344CB8AC3E}">
        <p14:creationId xmlns:p14="http://schemas.microsoft.com/office/powerpoint/2010/main" val="2819047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622064"/>
          </a:xfrm>
        </p:spPr>
        <p:txBody>
          <a:bodyPr/>
          <a:lstStyle/>
          <a:p>
            <a:r>
              <a:rPr lang="en-IN" dirty="0"/>
              <a:t>SHAP(SHAPELY ADDITIVE  EXPLANATIONS):-</a:t>
            </a:r>
            <a:endParaRPr lang="en-US" dirty="0"/>
          </a:p>
        </p:txBody>
      </p:sp>
      <p:sp>
        <p:nvSpPr>
          <p:cNvPr id="4" name="Content Placeholder 3">
            <a:extLst>
              <a:ext uri="{FF2B5EF4-FFF2-40B4-BE49-F238E27FC236}">
                <a16:creationId xmlns:a16="http://schemas.microsoft.com/office/drawing/2014/main" id="{65CFB74B-3C10-6DB3-FB12-BDFB23E9E855}"/>
              </a:ext>
            </a:extLst>
          </p:cNvPr>
          <p:cNvSpPr>
            <a:spLocks noGrp="1"/>
          </p:cNvSpPr>
          <p:nvPr>
            <p:ph sz="half" idx="2"/>
          </p:nvPr>
        </p:nvSpPr>
        <p:spPr>
          <a:xfrm>
            <a:off x="432105" y="1304363"/>
            <a:ext cx="11306008" cy="3633047"/>
          </a:xfrm>
        </p:spPr>
        <p:txBody>
          <a:bodyPr/>
          <a:lstStyle/>
          <a:p>
            <a:r>
              <a:rPr lang="en-US" b="1" i="0" dirty="0">
                <a:solidFill>
                  <a:srgbClr val="000000"/>
                </a:solidFill>
                <a:effectLst/>
                <a:highlight>
                  <a:srgbClr val="FFFFFF"/>
                </a:highlight>
                <a:latin typeface="Helvetica Neue"/>
              </a:rPr>
              <a:t>SHAP explains the output of machine learning models by computing the contribution of each feature to the predictions. Using Tree Explainer and Kernel Explainer, SHAP values are computed to understand feature importance and visualize how different features impact model predictions</a:t>
            </a:r>
          </a:p>
          <a:p>
            <a:endParaRPr lang="en-US" dirty="0"/>
          </a:p>
        </p:txBody>
      </p:sp>
      <p:pic>
        <p:nvPicPr>
          <p:cNvPr id="1028" name="Picture 4">
            <a:extLst>
              <a:ext uri="{FF2B5EF4-FFF2-40B4-BE49-F238E27FC236}">
                <a16:creationId xmlns:a16="http://schemas.microsoft.com/office/drawing/2014/main" id="{E6240F4E-C2E1-86C1-6D8C-E4C366A887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879" y="3400425"/>
            <a:ext cx="3681413" cy="32099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82B40F8-1BCF-F224-3BB0-67AFCDDFD4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5066" y="3429000"/>
            <a:ext cx="2724150"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128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622064"/>
          </a:xfrm>
        </p:spPr>
        <p:txBody>
          <a:bodyPr/>
          <a:lstStyle/>
          <a:p>
            <a:r>
              <a:rPr lang="en-IN" dirty="0"/>
              <a:t>SHAP(SHAPELY ADDITIVE  EXPLANATIONS):-</a:t>
            </a:r>
            <a:endParaRPr lang="en-US" dirty="0"/>
          </a:p>
        </p:txBody>
      </p:sp>
      <p:pic>
        <p:nvPicPr>
          <p:cNvPr id="2050" name="Picture 2">
            <a:extLst>
              <a:ext uri="{FF2B5EF4-FFF2-40B4-BE49-F238E27FC236}">
                <a16:creationId xmlns:a16="http://schemas.microsoft.com/office/drawing/2014/main" id="{475CE33C-8E11-4DAA-2DF2-C38CF709DE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93" y="2163043"/>
            <a:ext cx="3680321" cy="320897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AF39884-833D-A7CC-6EE6-74517E8C2B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6367" y="2163043"/>
            <a:ext cx="3859568" cy="336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488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622064"/>
          </a:xfrm>
        </p:spPr>
        <p:txBody>
          <a:bodyPr>
            <a:normAutofit/>
          </a:bodyPr>
          <a:lstStyle/>
          <a:p>
            <a:r>
              <a:rPr lang="en-IN" dirty="0"/>
              <a:t>Cross-Validation:-</a:t>
            </a:r>
            <a:endParaRPr lang="en-US" dirty="0"/>
          </a:p>
        </p:txBody>
      </p:sp>
      <p:sp>
        <p:nvSpPr>
          <p:cNvPr id="4" name="Content Placeholder 3">
            <a:extLst>
              <a:ext uri="{FF2B5EF4-FFF2-40B4-BE49-F238E27FC236}">
                <a16:creationId xmlns:a16="http://schemas.microsoft.com/office/drawing/2014/main" id="{65CFB74B-3C10-6DB3-FB12-BDFB23E9E855}"/>
              </a:ext>
            </a:extLst>
          </p:cNvPr>
          <p:cNvSpPr>
            <a:spLocks noGrp="1"/>
          </p:cNvSpPr>
          <p:nvPr>
            <p:ph sz="half" idx="2"/>
          </p:nvPr>
        </p:nvSpPr>
        <p:spPr>
          <a:xfrm>
            <a:off x="442996" y="1040690"/>
            <a:ext cx="11306008" cy="3759910"/>
          </a:xfrm>
        </p:spPr>
        <p:txBody>
          <a:bodyPr/>
          <a:lstStyle/>
          <a:p>
            <a:r>
              <a:rPr lang="en-US" b="1" i="0" dirty="0">
                <a:solidFill>
                  <a:srgbClr val="000000"/>
                </a:solidFill>
                <a:effectLst/>
                <a:highlight>
                  <a:srgbClr val="FFFFFF"/>
                </a:highlight>
                <a:latin typeface="Helvetica Neue"/>
              </a:rPr>
              <a:t>Cross-validation evaluates the generalizability of the hyperparameter-tuned models. Using Stratified Fold, the dataset is split into multiple folds, and each model is trained and tested on these folds to compute the mean accuracy and standard deviation. This process ensures the models perform consistently and reliably across different subsets of the data.</a:t>
            </a:r>
          </a:p>
          <a:p>
            <a:pPr marL="0" indent="0">
              <a:buNone/>
            </a:pPr>
            <a:endParaRPr lang="en-US" b="1" i="0" dirty="0">
              <a:solidFill>
                <a:srgbClr val="000000"/>
              </a:solidFill>
              <a:effectLst/>
              <a:highlight>
                <a:srgbClr val="FFFFFF"/>
              </a:highlight>
              <a:latin typeface="Helvetica Neue"/>
            </a:endParaRPr>
          </a:p>
          <a:p>
            <a:endParaRPr lang="en-US" dirty="0"/>
          </a:p>
        </p:txBody>
      </p:sp>
      <p:pic>
        <p:nvPicPr>
          <p:cNvPr id="5" name="Picture 4">
            <a:extLst>
              <a:ext uri="{FF2B5EF4-FFF2-40B4-BE49-F238E27FC236}">
                <a16:creationId xmlns:a16="http://schemas.microsoft.com/office/drawing/2014/main" id="{E06C3589-D98C-D8A5-5076-66511D0F82DD}"/>
              </a:ext>
            </a:extLst>
          </p:cNvPr>
          <p:cNvPicPr>
            <a:picLocks noChangeAspect="1"/>
          </p:cNvPicPr>
          <p:nvPr/>
        </p:nvPicPr>
        <p:blipFill>
          <a:blip r:embed="rId2"/>
          <a:stretch>
            <a:fillRect/>
          </a:stretch>
        </p:blipFill>
        <p:spPr>
          <a:xfrm>
            <a:off x="837013" y="3306951"/>
            <a:ext cx="7454231" cy="2510359"/>
          </a:xfrm>
          <a:prstGeom prst="rect">
            <a:avLst/>
          </a:prstGeom>
        </p:spPr>
      </p:pic>
    </p:spTree>
    <p:extLst>
      <p:ext uri="{BB962C8B-B14F-4D97-AF65-F5344CB8AC3E}">
        <p14:creationId xmlns:p14="http://schemas.microsoft.com/office/powerpoint/2010/main" val="2024590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622064"/>
          </a:xfrm>
        </p:spPr>
        <p:txBody>
          <a:bodyPr>
            <a:normAutofit/>
          </a:bodyPr>
          <a:lstStyle/>
          <a:p>
            <a:r>
              <a:rPr lang="en-IN" dirty="0"/>
              <a:t>DEPLOYEMENT OF MODEL :-</a:t>
            </a:r>
            <a:endParaRPr lang="en-US" dirty="0"/>
          </a:p>
        </p:txBody>
      </p:sp>
      <p:sp>
        <p:nvSpPr>
          <p:cNvPr id="4" name="Content Placeholder 3">
            <a:extLst>
              <a:ext uri="{FF2B5EF4-FFF2-40B4-BE49-F238E27FC236}">
                <a16:creationId xmlns:a16="http://schemas.microsoft.com/office/drawing/2014/main" id="{65CFB74B-3C10-6DB3-FB12-BDFB23E9E855}"/>
              </a:ext>
            </a:extLst>
          </p:cNvPr>
          <p:cNvSpPr>
            <a:spLocks noGrp="1"/>
          </p:cNvSpPr>
          <p:nvPr>
            <p:ph sz="half" idx="2"/>
          </p:nvPr>
        </p:nvSpPr>
        <p:spPr>
          <a:xfrm>
            <a:off x="442996" y="2286000"/>
            <a:ext cx="11306008" cy="3759910"/>
          </a:xfrm>
        </p:spPr>
        <p:txBody>
          <a:bodyPr/>
          <a:lstStyle/>
          <a:p>
            <a:r>
              <a:rPr lang="en-US" b="1" dirty="0"/>
              <a:t>Deploying a machine learning model involves several steps, from developing the model to deploying it so it can be used in production. While Spyder is an IDE primarily for development and analysis, you can still prepare your model in Spyder before deploying it. Here’s a general workflow for deploying a machine learning model, using Spyder for development.</a:t>
            </a:r>
          </a:p>
          <a:p>
            <a:r>
              <a:rPr lang="en-US" b="1" dirty="0"/>
              <a:t>Step 1: Model Development in Spyder</a:t>
            </a:r>
          </a:p>
          <a:p>
            <a:pPr>
              <a:buFont typeface="Courier New" panose="02070309020205020404" pitchFamily="49" charset="0"/>
              <a:buChar char="o"/>
            </a:pPr>
            <a:r>
              <a:rPr lang="en-IN" b="1" dirty="0"/>
              <a:t>Data Preparation</a:t>
            </a:r>
            <a:endParaRPr lang="en-US" b="1" dirty="0"/>
          </a:p>
          <a:p>
            <a:pPr>
              <a:buFont typeface="Courier New" panose="02070309020205020404" pitchFamily="49" charset="0"/>
              <a:buChar char="o"/>
            </a:pPr>
            <a:r>
              <a:rPr lang="en-IN" b="1" dirty="0"/>
              <a:t>Model Training</a:t>
            </a:r>
            <a:endParaRPr lang="en-US" b="1" dirty="0"/>
          </a:p>
          <a:p>
            <a:pPr>
              <a:buFont typeface="Courier New" panose="02070309020205020404" pitchFamily="49" charset="0"/>
              <a:buChar char="o"/>
            </a:pPr>
            <a:r>
              <a:rPr lang="en-IN" b="1" dirty="0"/>
              <a:t>Model Evaluation</a:t>
            </a:r>
            <a:endParaRPr lang="en-US" b="1" dirty="0"/>
          </a:p>
          <a:p>
            <a:pPr>
              <a:buFont typeface="Courier New" panose="02070309020205020404" pitchFamily="49" charset="0"/>
              <a:buChar char="o"/>
            </a:pPr>
            <a:r>
              <a:rPr lang="en-IN" b="1" dirty="0"/>
              <a:t>Model Serialization</a:t>
            </a:r>
          </a:p>
          <a:p>
            <a:pPr marL="0" indent="0">
              <a:buNone/>
            </a:pPr>
            <a:endParaRPr lang="en-US" b="1" i="0" dirty="0">
              <a:solidFill>
                <a:srgbClr val="000000"/>
              </a:solidFill>
              <a:effectLst/>
              <a:highlight>
                <a:srgbClr val="FFFFFF"/>
              </a:highlight>
              <a:latin typeface="Helvetica Neue"/>
            </a:endParaRPr>
          </a:p>
          <a:p>
            <a:endParaRPr lang="en-US" dirty="0"/>
          </a:p>
        </p:txBody>
      </p:sp>
      <p:pic>
        <p:nvPicPr>
          <p:cNvPr id="5" name="Picture 4">
            <a:extLst>
              <a:ext uri="{FF2B5EF4-FFF2-40B4-BE49-F238E27FC236}">
                <a16:creationId xmlns:a16="http://schemas.microsoft.com/office/drawing/2014/main" id="{4C00EE29-5DA6-3B46-8A1B-9D1921A34C1B}"/>
              </a:ext>
            </a:extLst>
          </p:cNvPr>
          <p:cNvPicPr>
            <a:picLocks noChangeAspect="1"/>
          </p:cNvPicPr>
          <p:nvPr/>
        </p:nvPicPr>
        <p:blipFill>
          <a:blip r:embed="rId2"/>
          <a:stretch>
            <a:fillRect/>
          </a:stretch>
        </p:blipFill>
        <p:spPr>
          <a:xfrm>
            <a:off x="6096000" y="3429000"/>
            <a:ext cx="5518240" cy="3296030"/>
          </a:xfrm>
          <a:prstGeom prst="rect">
            <a:avLst/>
          </a:prstGeom>
        </p:spPr>
      </p:pic>
    </p:spTree>
    <p:extLst>
      <p:ext uri="{BB962C8B-B14F-4D97-AF65-F5344CB8AC3E}">
        <p14:creationId xmlns:p14="http://schemas.microsoft.com/office/powerpoint/2010/main" val="3681817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622064"/>
          </a:xfrm>
        </p:spPr>
        <p:txBody>
          <a:bodyPr>
            <a:normAutofit/>
          </a:bodyPr>
          <a:lstStyle/>
          <a:p>
            <a:r>
              <a:rPr lang="en-IN" dirty="0"/>
              <a:t>DEPLOYEMENT OF MODEL :-</a:t>
            </a:r>
            <a:endParaRPr lang="en-US" dirty="0"/>
          </a:p>
        </p:txBody>
      </p:sp>
      <p:sp>
        <p:nvSpPr>
          <p:cNvPr id="4" name="Content Placeholder 3">
            <a:extLst>
              <a:ext uri="{FF2B5EF4-FFF2-40B4-BE49-F238E27FC236}">
                <a16:creationId xmlns:a16="http://schemas.microsoft.com/office/drawing/2014/main" id="{65CFB74B-3C10-6DB3-FB12-BDFB23E9E855}"/>
              </a:ext>
            </a:extLst>
          </p:cNvPr>
          <p:cNvSpPr>
            <a:spLocks noGrp="1"/>
          </p:cNvSpPr>
          <p:nvPr>
            <p:ph sz="half" idx="2"/>
          </p:nvPr>
        </p:nvSpPr>
        <p:spPr>
          <a:xfrm>
            <a:off x="442996" y="1808922"/>
            <a:ext cx="4924134" cy="4184374"/>
          </a:xfrm>
        </p:spPr>
        <p:txBody>
          <a:bodyPr/>
          <a:lstStyle/>
          <a:p>
            <a:pPr>
              <a:buFont typeface="Wingdings" panose="05000000000000000000" pitchFamily="2" charset="2"/>
              <a:buChar char="§"/>
            </a:pPr>
            <a:r>
              <a:rPr lang="en-US" b="1" dirty="0"/>
              <a:t>Step 2: Prepare for Deployment</a:t>
            </a:r>
          </a:p>
          <a:p>
            <a:pPr>
              <a:buFont typeface="Courier New" panose="02070309020205020404" pitchFamily="49" charset="0"/>
              <a:buChar char="o"/>
            </a:pPr>
            <a:r>
              <a:rPr lang="en-IN" b="1" dirty="0"/>
              <a:t>Choose Deployment Method</a:t>
            </a:r>
          </a:p>
          <a:p>
            <a:pPr>
              <a:buFont typeface="Courier New" panose="02070309020205020404" pitchFamily="49" charset="0"/>
              <a:buChar char="o"/>
            </a:pPr>
            <a:r>
              <a:rPr lang="en-IN" b="1" dirty="0"/>
              <a:t>Create a Deployment Script</a:t>
            </a:r>
          </a:p>
          <a:p>
            <a:pPr>
              <a:buFont typeface="Courier New" panose="02070309020205020404" pitchFamily="49" charset="0"/>
              <a:buChar char="o"/>
            </a:pPr>
            <a:r>
              <a:rPr lang="en-IN" b="1" dirty="0"/>
              <a:t>Testing the API:</a:t>
            </a:r>
          </a:p>
          <a:p>
            <a:pPr>
              <a:buFont typeface="Courier New" panose="02070309020205020404" pitchFamily="49" charset="0"/>
              <a:buChar char="o"/>
            </a:pPr>
            <a:r>
              <a:rPr lang="en-IN" b="1" dirty="0"/>
              <a:t>Deploy to a Server</a:t>
            </a:r>
          </a:p>
          <a:p>
            <a:pPr marL="0" indent="0">
              <a:buNone/>
            </a:pPr>
            <a:endParaRPr lang="en-US" b="1" i="0" dirty="0">
              <a:solidFill>
                <a:srgbClr val="000000"/>
              </a:solidFill>
              <a:effectLst/>
              <a:highlight>
                <a:srgbClr val="FFFFFF"/>
              </a:highlight>
              <a:latin typeface="Helvetica Neue"/>
            </a:endParaRPr>
          </a:p>
          <a:p>
            <a:endParaRPr lang="en-US" dirty="0"/>
          </a:p>
        </p:txBody>
      </p:sp>
      <p:pic>
        <p:nvPicPr>
          <p:cNvPr id="7" name="Picture 6">
            <a:extLst>
              <a:ext uri="{FF2B5EF4-FFF2-40B4-BE49-F238E27FC236}">
                <a16:creationId xmlns:a16="http://schemas.microsoft.com/office/drawing/2014/main" id="{10369574-9BEF-94F5-70A4-DF55BF9DDAE9}"/>
              </a:ext>
            </a:extLst>
          </p:cNvPr>
          <p:cNvPicPr>
            <a:picLocks noChangeAspect="1"/>
          </p:cNvPicPr>
          <p:nvPr/>
        </p:nvPicPr>
        <p:blipFill>
          <a:blip r:embed="rId2"/>
          <a:stretch>
            <a:fillRect/>
          </a:stretch>
        </p:blipFill>
        <p:spPr>
          <a:xfrm>
            <a:off x="5454553" y="2144084"/>
            <a:ext cx="6294451" cy="3984258"/>
          </a:xfrm>
          <a:prstGeom prst="rect">
            <a:avLst/>
          </a:prstGeom>
        </p:spPr>
      </p:pic>
    </p:spTree>
    <p:extLst>
      <p:ext uri="{BB962C8B-B14F-4D97-AF65-F5344CB8AC3E}">
        <p14:creationId xmlns:p14="http://schemas.microsoft.com/office/powerpoint/2010/main" val="2977399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622064"/>
          </a:xfrm>
        </p:spPr>
        <p:txBody>
          <a:bodyPr>
            <a:normAutofit/>
          </a:bodyPr>
          <a:lstStyle/>
          <a:p>
            <a:r>
              <a:rPr lang="en-IN" dirty="0"/>
              <a:t>DEPLOYEMENT OF MODEL :-</a:t>
            </a:r>
            <a:endParaRPr lang="en-US" dirty="0"/>
          </a:p>
        </p:txBody>
      </p:sp>
      <p:sp>
        <p:nvSpPr>
          <p:cNvPr id="4" name="Content Placeholder 3">
            <a:extLst>
              <a:ext uri="{FF2B5EF4-FFF2-40B4-BE49-F238E27FC236}">
                <a16:creationId xmlns:a16="http://schemas.microsoft.com/office/drawing/2014/main" id="{65CFB74B-3C10-6DB3-FB12-BDFB23E9E855}"/>
              </a:ext>
            </a:extLst>
          </p:cNvPr>
          <p:cNvSpPr>
            <a:spLocks noGrp="1"/>
          </p:cNvSpPr>
          <p:nvPr>
            <p:ph sz="half" idx="2"/>
          </p:nvPr>
        </p:nvSpPr>
        <p:spPr>
          <a:xfrm>
            <a:off x="442996" y="2196548"/>
            <a:ext cx="11306008" cy="3759910"/>
          </a:xfrm>
        </p:spPr>
        <p:txBody>
          <a:bodyPr/>
          <a:lstStyle/>
          <a:p>
            <a:pPr>
              <a:buFont typeface="Wingdings" panose="05000000000000000000" pitchFamily="2" charset="2"/>
              <a:buChar char="§"/>
            </a:pPr>
            <a:r>
              <a:rPr lang="en-US" b="1" dirty="0"/>
              <a:t>Step 3: Monitor and Maintain</a:t>
            </a:r>
          </a:p>
          <a:p>
            <a:pPr>
              <a:buFont typeface="Courier New" panose="02070309020205020404" pitchFamily="49" charset="0"/>
              <a:buChar char="o"/>
            </a:pPr>
            <a:r>
              <a:rPr lang="en-IN" b="1" dirty="0"/>
              <a:t>Logging and Monitoring:</a:t>
            </a:r>
            <a:endParaRPr lang="en-US" b="1" dirty="0"/>
          </a:p>
          <a:p>
            <a:pPr>
              <a:buFont typeface="Courier New" panose="02070309020205020404" pitchFamily="49" charset="0"/>
              <a:buChar char="o"/>
            </a:pPr>
            <a:r>
              <a:rPr lang="en-IN" b="1" dirty="0"/>
              <a:t>Regular Updates:</a:t>
            </a:r>
            <a:endParaRPr lang="en-US" b="1" dirty="0"/>
          </a:p>
          <a:p>
            <a:pPr>
              <a:buFont typeface="Courier New" panose="02070309020205020404" pitchFamily="49" charset="0"/>
              <a:buChar char="o"/>
            </a:pPr>
            <a:r>
              <a:rPr lang="en-IN" b="1" dirty="0"/>
              <a:t>Scaling</a:t>
            </a:r>
            <a:endParaRPr lang="en-US" b="1" i="0" dirty="0">
              <a:solidFill>
                <a:srgbClr val="000000"/>
              </a:solidFill>
              <a:effectLst/>
              <a:highlight>
                <a:srgbClr val="FFFFFF"/>
              </a:highlight>
              <a:latin typeface="Helvetica Neue"/>
            </a:endParaRPr>
          </a:p>
          <a:p>
            <a:pPr marL="0" indent="0">
              <a:buNone/>
            </a:pPr>
            <a:endParaRPr lang="en-US" b="1" i="0" dirty="0">
              <a:solidFill>
                <a:srgbClr val="000000"/>
              </a:solidFill>
              <a:effectLst/>
              <a:highlight>
                <a:srgbClr val="FFFFFF"/>
              </a:highlight>
              <a:latin typeface="Helvetica Neue"/>
            </a:endParaRPr>
          </a:p>
          <a:p>
            <a:endParaRPr lang="en-US" dirty="0"/>
          </a:p>
        </p:txBody>
      </p:sp>
      <p:pic>
        <p:nvPicPr>
          <p:cNvPr id="5" name="Picture 4">
            <a:extLst>
              <a:ext uri="{FF2B5EF4-FFF2-40B4-BE49-F238E27FC236}">
                <a16:creationId xmlns:a16="http://schemas.microsoft.com/office/drawing/2014/main" id="{45C2D6EB-6CF4-06BF-C90A-3184CC39D4A1}"/>
              </a:ext>
            </a:extLst>
          </p:cNvPr>
          <p:cNvPicPr>
            <a:picLocks noChangeAspect="1"/>
          </p:cNvPicPr>
          <p:nvPr/>
        </p:nvPicPr>
        <p:blipFill>
          <a:blip r:embed="rId2"/>
          <a:stretch>
            <a:fillRect/>
          </a:stretch>
        </p:blipFill>
        <p:spPr>
          <a:xfrm>
            <a:off x="8954206" y="2071496"/>
            <a:ext cx="2794798" cy="4189386"/>
          </a:xfrm>
          <a:prstGeom prst="rect">
            <a:avLst/>
          </a:prstGeom>
        </p:spPr>
      </p:pic>
      <p:pic>
        <p:nvPicPr>
          <p:cNvPr id="8" name="Picture 7">
            <a:extLst>
              <a:ext uri="{FF2B5EF4-FFF2-40B4-BE49-F238E27FC236}">
                <a16:creationId xmlns:a16="http://schemas.microsoft.com/office/drawing/2014/main" id="{551BA997-C273-73D8-6971-190663ADE9C2}"/>
              </a:ext>
            </a:extLst>
          </p:cNvPr>
          <p:cNvPicPr>
            <a:picLocks noChangeAspect="1"/>
          </p:cNvPicPr>
          <p:nvPr/>
        </p:nvPicPr>
        <p:blipFill>
          <a:blip r:embed="rId3"/>
          <a:stretch>
            <a:fillRect/>
          </a:stretch>
        </p:blipFill>
        <p:spPr>
          <a:xfrm>
            <a:off x="5752955" y="2071496"/>
            <a:ext cx="2671943" cy="4260815"/>
          </a:xfrm>
          <a:prstGeom prst="rect">
            <a:avLst/>
          </a:prstGeom>
        </p:spPr>
      </p:pic>
    </p:spTree>
    <p:extLst>
      <p:ext uri="{BB962C8B-B14F-4D97-AF65-F5344CB8AC3E}">
        <p14:creationId xmlns:p14="http://schemas.microsoft.com/office/powerpoint/2010/main" val="328008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622064"/>
          </a:xfrm>
        </p:spPr>
        <p:txBody>
          <a:bodyPr/>
          <a:lstStyle/>
          <a:p>
            <a:r>
              <a:rPr lang="en-IN" dirty="0"/>
              <a:t>contents :-</a:t>
            </a:r>
            <a:endParaRPr lang="en-US" dirty="0"/>
          </a:p>
        </p:txBody>
      </p:sp>
      <p:sp>
        <p:nvSpPr>
          <p:cNvPr id="4" name="Content Placeholder 3">
            <a:extLst>
              <a:ext uri="{FF2B5EF4-FFF2-40B4-BE49-F238E27FC236}">
                <a16:creationId xmlns:a16="http://schemas.microsoft.com/office/drawing/2014/main" id="{936FE14D-0A83-A2A5-3F44-D22DDB515C4F}"/>
              </a:ext>
            </a:extLst>
          </p:cNvPr>
          <p:cNvSpPr>
            <a:spLocks noGrp="1"/>
          </p:cNvSpPr>
          <p:nvPr>
            <p:ph sz="half" idx="2"/>
          </p:nvPr>
        </p:nvSpPr>
        <p:spPr>
          <a:xfrm>
            <a:off x="503743" y="2126367"/>
            <a:ext cx="5422392" cy="3633047"/>
          </a:xfrm>
        </p:spPr>
        <p:txBody>
          <a:bodyPr>
            <a:normAutofit lnSpcReduction="10000"/>
          </a:bodyPr>
          <a:lstStyle/>
          <a:p>
            <a:r>
              <a:rPr lang="en-IN" dirty="0"/>
              <a:t>BUSINESS OBJECTIVE</a:t>
            </a:r>
            <a:endParaRPr lang="en-US" b="1" dirty="0">
              <a:solidFill>
                <a:srgbClr val="000000"/>
              </a:solidFill>
              <a:highlight>
                <a:srgbClr val="FFFFFF"/>
              </a:highlight>
              <a:latin typeface="Helvetica Neue"/>
            </a:endParaRPr>
          </a:p>
          <a:p>
            <a:r>
              <a:rPr lang="en-IN" dirty="0"/>
              <a:t>PROBLEM STATEMENT</a:t>
            </a:r>
          </a:p>
          <a:p>
            <a:r>
              <a:rPr lang="en-IN" dirty="0"/>
              <a:t>FEATURE TRANSFORMATION</a:t>
            </a:r>
          </a:p>
          <a:p>
            <a:r>
              <a:rPr lang="en-IN" dirty="0"/>
              <a:t>HEAT MAP FOR TUNNED TRANSFORMED VARIABLES</a:t>
            </a:r>
          </a:p>
          <a:p>
            <a:r>
              <a:rPr lang="en-IN" dirty="0"/>
              <a:t>LABEL ENCODING &amp; SMOTE</a:t>
            </a:r>
          </a:p>
          <a:p>
            <a:r>
              <a:rPr lang="en-IN" dirty="0"/>
              <a:t>BUILD AND EVALUATE MODELS</a:t>
            </a:r>
          </a:p>
          <a:p>
            <a:r>
              <a:rPr lang="en-US" dirty="0"/>
              <a:t>HYPER PARAMETER TUNING USING GRID SEARCH</a:t>
            </a:r>
          </a:p>
          <a:p>
            <a:r>
              <a:rPr lang="en-IN" dirty="0"/>
              <a:t>SHAP(SHAPELY ADDITIVE  EXPLANATIONS)</a:t>
            </a:r>
            <a:endParaRPr lang="en-US" b="1" i="0" dirty="0">
              <a:solidFill>
                <a:srgbClr val="000000"/>
              </a:solidFill>
              <a:effectLst/>
              <a:highlight>
                <a:srgbClr val="FFFFFF"/>
              </a:highlight>
              <a:latin typeface="Helvetica Neue"/>
            </a:endParaRPr>
          </a:p>
          <a:p>
            <a:pPr marL="0" indent="0">
              <a:buNone/>
            </a:pPr>
            <a:endParaRPr lang="en-IN" dirty="0"/>
          </a:p>
        </p:txBody>
      </p:sp>
    </p:spTree>
    <p:extLst>
      <p:ext uri="{BB962C8B-B14F-4D97-AF65-F5344CB8AC3E}">
        <p14:creationId xmlns:p14="http://schemas.microsoft.com/office/powerpoint/2010/main" val="497607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622064"/>
          </a:xfrm>
        </p:spPr>
        <p:txBody>
          <a:bodyPr/>
          <a:lstStyle/>
          <a:p>
            <a:r>
              <a:rPr lang="en-IN" dirty="0"/>
              <a:t>Business Objective :-</a:t>
            </a:r>
            <a:endParaRPr lang="en-US" dirty="0"/>
          </a:p>
        </p:txBody>
      </p:sp>
      <p:pic>
        <p:nvPicPr>
          <p:cNvPr id="11" name="Content Placeholder 4" descr="Charts">
            <a:extLst>
              <a:ext uri="{FF2B5EF4-FFF2-40B4-BE49-F238E27FC236}">
                <a16:creationId xmlns:a16="http://schemas.microsoft.com/office/drawing/2014/main" id="{47D9BE16-119C-43B2-9AE6-18C4A150C0EF}"/>
              </a:ext>
            </a:extLst>
          </p:cNvPr>
          <p:cNvPicPr>
            <a:picLocks noGrp="1" noChangeAspect="1"/>
          </p:cNvPicPr>
          <p:nvPr>
            <p:ph sz="half" idx="1"/>
          </p:nvPr>
        </p:nvPicPr>
        <p:blipFill rotWithShape="1">
          <a:blip r:embed="rId2" cstate="screen">
            <a:extLst>
              <a:ext uri="{28A0092B-C50C-407E-A947-70E740481C1C}">
                <a14:useLocalDpi xmlns:a14="http://schemas.microsoft.com/office/drawing/2010/main"/>
              </a:ext>
            </a:extLst>
          </a:blip>
          <a:stretch/>
        </p:blipFill>
        <p:spPr>
          <a:xfrm>
            <a:off x="6265866" y="2126367"/>
            <a:ext cx="5422900" cy="3625353"/>
          </a:xfrm>
        </p:spPr>
      </p:pic>
      <p:sp>
        <p:nvSpPr>
          <p:cNvPr id="4" name="Content Placeholder 3">
            <a:extLst>
              <a:ext uri="{FF2B5EF4-FFF2-40B4-BE49-F238E27FC236}">
                <a16:creationId xmlns:a16="http://schemas.microsoft.com/office/drawing/2014/main" id="{936FE14D-0A83-A2A5-3F44-D22DDB515C4F}"/>
              </a:ext>
            </a:extLst>
          </p:cNvPr>
          <p:cNvSpPr>
            <a:spLocks noGrp="1"/>
          </p:cNvSpPr>
          <p:nvPr>
            <p:ph sz="half" idx="2"/>
          </p:nvPr>
        </p:nvSpPr>
        <p:spPr>
          <a:xfrm>
            <a:off x="503743" y="2126367"/>
            <a:ext cx="5422392" cy="3633047"/>
          </a:xfrm>
        </p:spPr>
        <p:txBody>
          <a:bodyPr/>
          <a:lstStyle/>
          <a:p>
            <a:r>
              <a:rPr lang="en-US" b="1" i="0" dirty="0">
                <a:solidFill>
                  <a:srgbClr val="000000"/>
                </a:solidFill>
                <a:effectLst/>
                <a:highlight>
                  <a:srgbClr val="FFFFFF"/>
                </a:highlight>
                <a:latin typeface="Helvetica Neue"/>
              </a:rPr>
              <a:t>Customer churn is a concerning problem for large companies (especially in the Telecom field) due to its direct effect on revenues. Companies often seek to know which customers are likely to churn in the recent future so that timely action can be taken to prevent it.</a:t>
            </a:r>
          </a:p>
          <a:p>
            <a:pPr marL="0" indent="0">
              <a:buNone/>
            </a:pPr>
            <a:endParaRPr lang="en-IN" dirty="0"/>
          </a:p>
        </p:txBody>
      </p:sp>
    </p:spTree>
    <p:extLst>
      <p:ext uri="{BB962C8B-B14F-4D97-AF65-F5344CB8AC3E}">
        <p14:creationId xmlns:p14="http://schemas.microsoft.com/office/powerpoint/2010/main" val="2567507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622064"/>
          </a:xfrm>
        </p:spPr>
        <p:txBody>
          <a:bodyPr/>
          <a:lstStyle/>
          <a:p>
            <a:r>
              <a:rPr lang="en-IN" dirty="0"/>
              <a:t>Problem statement:-</a:t>
            </a:r>
            <a:endParaRPr lang="en-US" dirty="0"/>
          </a:p>
        </p:txBody>
      </p:sp>
      <p:sp>
        <p:nvSpPr>
          <p:cNvPr id="9" name="Content Placeholder 8">
            <a:extLst>
              <a:ext uri="{FF2B5EF4-FFF2-40B4-BE49-F238E27FC236}">
                <a16:creationId xmlns:a16="http://schemas.microsoft.com/office/drawing/2014/main" id="{FB14CA8B-6474-8628-5EDA-7A354EE49BF6}"/>
              </a:ext>
            </a:extLst>
          </p:cNvPr>
          <p:cNvSpPr>
            <a:spLocks noGrp="1"/>
          </p:cNvSpPr>
          <p:nvPr>
            <p:ph sz="half" idx="2"/>
          </p:nvPr>
        </p:nvSpPr>
        <p:spPr>
          <a:xfrm>
            <a:off x="581193" y="2228003"/>
            <a:ext cx="11029616" cy="853127"/>
          </a:xfrm>
        </p:spPr>
        <p:txBody>
          <a:bodyPr/>
          <a:lstStyle/>
          <a:p>
            <a:r>
              <a:rPr lang="en-US" b="1" i="0" dirty="0">
                <a:solidFill>
                  <a:srgbClr val="000000"/>
                </a:solidFill>
                <a:effectLst/>
                <a:highlight>
                  <a:srgbClr val="FFFFFF"/>
                </a:highlight>
                <a:latin typeface="Helvetica Neue"/>
              </a:rPr>
              <a:t>Build Machine Learning models that predict which customers are likely to churn.</a:t>
            </a:r>
          </a:p>
          <a:p>
            <a:endParaRPr lang="en-IN" dirty="0"/>
          </a:p>
        </p:txBody>
      </p:sp>
      <p:pic>
        <p:nvPicPr>
          <p:cNvPr id="4098" name="Picture 2">
            <a:extLst>
              <a:ext uri="{FF2B5EF4-FFF2-40B4-BE49-F238E27FC236}">
                <a16:creationId xmlns:a16="http://schemas.microsoft.com/office/drawing/2014/main" id="{66F29538-A8B0-980E-C13C-F7454A5976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599" y="2654566"/>
            <a:ext cx="8686801" cy="3928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114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622064"/>
          </a:xfrm>
        </p:spPr>
        <p:txBody>
          <a:bodyPr/>
          <a:lstStyle/>
          <a:p>
            <a:r>
              <a:rPr lang="en-IN" dirty="0"/>
              <a:t>FEATURE TRANSFORMATION:-</a:t>
            </a:r>
            <a:endParaRPr lang="en-US" dirty="0"/>
          </a:p>
        </p:txBody>
      </p:sp>
      <p:sp>
        <p:nvSpPr>
          <p:cNvPr id="9" name="Content Placeholder 8">
            <a:extLst>
              <a:ext uri="{FF2B5EF4-FFF2-40B4-BE49-F238E27FC236}">
                <a16:creationId xmlns:a16="http://schemas.microsoft.com/office/drawing/2014/main" id="{FB14CA8B-6474-8628-5EDA-7A354EE49BF6}"/>
              </a:ext>
            </a:extLst>
          </p:cNvPr>
          <p:cNvSpPr>
            <a:spLocks noGrp="1"/>
          </p:cNvSpPr>
          <p:nvPr>
            <p:ph sz="half" idx="2"/>
          </p:nvPr>
        </p:nvSpPr>
        <p:spPr>
          <a:xfrm>
            <a:off x="440634" y="2123691"/>
            <a:ext cx="5840356" cy="4336744"/>
          </a:xfrm>
        </p:spPr>
        <p:txBody>
          <a:bodyPr>
            <a:normAutofit/>
          </a:bodyPr>
          <a:lstStyle/>
          <a:p>
            <a:r>
              <a:rPr lang="en-US" b="1" i="0" dirty="0">
                <a:solidFill>
                  <a:srgbClr val="000000"/>
                </a:solidFill>
                <a:effectLst/>
                <a:highlight>
                  <a:srgbClr val="FFFFFF"/>
                </a:highlight>
                <a:latin typeface="Helvetica Neue"/>
              </a:rPr>
              <a:t>The distribution plots for all the variables in the dataset show varying degrees of skewness and kurtosis. Next, we'll perform feature transformations (square, square root, exponential, and log) to achieve a more symmetrical distribution for each variable and then plot the transformed variables.</a:t>
            </a:r>
          </a:p>
          <a:p>
            <a:r>
              <a:rPr lang="en-US" b="1" dirty="0">
                <a:solidFill>
                  <a:srgbClr val="000000"/>
                </a:solidFill>
                <a:highlight>
                  <a:srgbClr val="FFFFFF"/>
                </a:highlight>
                <a:latin typeface="Helvetica Neue"/>
              </a:rPr>
              <a:t>Feature transformation involves converting or modifying features in a dataset to improve the performance of a machine learning model. The goal is to enhance the model's ability to learn patterns from the data.</a:t>
            </a:r>
          </a:p>
          <a:p>
            <a:endParaRPr lang="en-US" b="1" i="0" dirty="0">
              <a:solidFill>
                <a:srgbClr val="000000"/>
              </a:solidFill>
              <a:effectLst/>
              <a:highlight>
                <a:srgbClr val="FFFFFF"/>
              </a:highlight>
              <a:latin typeface="Helvetica Neue"/>
            </a:endParaRPr>
          </a:p>
          <a:p>
            <a:endParaRPr lang="en-IN" dirty="0"/>
          </a:p>
        </p:txBody>
      </p:sp>
      <p:pic>
        <p:nvPicPr>
          <p:cNvPr id="6" name="Picture 5">
            <a:extLst>
              <a:ext uri="{FF2B5EF4-FFF2-40B4-BE49-F238E27FC236}">
                <a16:creationId xmlns:a16="http://schemas.microsoft.com/office/drawing/2014/main" id="{AEE839AE-56FF-9386-346A-E0FCFBBE5B78}"/>
              </a:ext>
            </a:extLst>
          </p:cNvPr>
          <p:cNvPicPr>
            <a:picLocks noChangeAspect="1"/>
          </p:cNvPicPr>
          <p:nvPr/>
        </p:nvPicPr>
        <p:blipFill>
          <a:blip r:embed="rId2"/>
          <a:stretch>
            <a:fillRect/>
          </a:stretch>
        </p:blipFill>
        <p:spPr>
          <a:xfrm>
            <a:off x="9149055" y="2029521"/>
            <a:ext cx="2602311" cy="2798958"/>
          </a:xfrm>
          <a:prstGeom prst="rect">
            <a:avLst/>
          </a:prstGeom>
        </p:spPr>
      </p:pic>
      <p:pic>
        <p:nvPicPr>
          <p:cNvPr id="11" name="Picture 10">
            <a:extLst>
              <a:ext uri="{FF2B5EF4-FFF2-40B4-BE49-F238E27FC236}">
                <a16:creationId xmlns:a16="http://schemas.microsoft.com/office/drawing/2014/main" id="{E3E6F2E4-D10A-1DBA-B469-1C9972D24761}"/>
              </a:ext>
            </a:extLst>
          </p:cNvPr>
          <p:cNvPicPr>
            <a:picLocks noChangeAspect="1"/>
          </p:cNvPicPr>
          <p:nvPr/>
        </p:nvPicPr>
        <p:blipFill>
          <a:blip r:embed="rId3"/>
          <a:stretch>
            <a:fillRect/>
          </a:stretch>
        </p:blipFill>
        <p:spPr>
          <a:xfrm>
            <a:off x="6240045" y="2029522"/>
            <a:ext cx="2806099" cy="2798958"/>
          </a:xfrm>
          <a:prstGeom prst="rect">
            <a:avLst/>
          </a:prstGeom>
        </p:spPr>
      </p:pic>
    </p:spTree>
    <p:extLst>
      <p:ext uri="{BB962C8B-B14F-4D97-AF65-F5344CB8AC3E}">
        <p14:creationId xmlns:p14="http://schemas.microsoft.com/office/powerpoint/2010/main" val="415471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622064"/>
          </a:xfrm>
        </p:spPr>
        <p:txBody>
          <a:bodyPr/>
          <a:lstStyle/>
          <a:p>
            <a:r>
              <a:rPr lang="en-IN" dirty="0"/>
              <a:t>FEATURE TRANSFORMATION:-</a:t>
            </a:r>
            <a:endParaRPr lang="en-US" dirty="0"/>
          </a:p>
        </p:txBody>
      </p:sp>
      <p:pic>
        <p:nvPicPr>
          <p:cNvPr id="7" name="Picture 6">
            <a:extLst>
              <a:ext uri="{FF2B5EF4-FFF2-40B4-BE49-F238E27FC236}">
                <a16:creationId xmlns:a16="http://schemas.microsoft.com/office/drawing/2014/main" id="{0AA2DD53-4652-5E07-22EB-71F2A72404A1}"/>
              </a:ext>
            </a:extLst>
          </p:cNvPr>
          <p:cNvPicPr>
            <a:picLocks noChangeAspect="1"/>
          </p:cNvPicPr>
          <p:nvPr/>
        </p:nvPicPr>
        <p:blipFill>
          <a:blip r:embed="rId2"/>
          <a:stretch>
            <a:fillRect/>
          </a:stretch>
        </p:blipFill>
        <p:spPr>
          <a:xfrm>
            <a:off x="391351" y="2011092"/>
            <a:ext cx="2818403" cy="2839203"/>
          </a:xfrm>
          <a:prstGeom prst="rect">
            <a:avLst/>
          </a:prstGeom>
        </p:spPr>
      </p:pic>
      <p:pic>
        <p:nvPicPr>
          <p:cNvPr id="10" name="Picture 9">
            <a:extLst>
              <a:ext uri="{FF2B5EF4-FFF2-40B4-BE49-F238E27FC236}">
                <a16:creationId xmlns:a16="http://schemas.microsoft.com/office/drawing/2014/main" id="{E2E0A682-846E-1C1E-CD55-8D3D75DEF56E}"/>
              </a:ext>
            </a:extLst>
          </p:cNvPr>
          <p:cNvPicPr>
            <a:picLocks noChangeAspect="1"/>
          </p:cNvPicPr>
          <p:nvPr/>
        </p:nvPicPr>
        <p:blipFill>
          <a:blip r:embed="rId3"/>
          <a:stretch>
            <a:fillRect/>
          </a:stretch>
        </p:blipFill>
        <p:spPr>
          <a:xfrm>
            <a:off x="3326131" y="2027282"/>
            <a:ext cx="2891771" cy="2680178"/>
          </a:xfrm>
          <a:prstGeom prst="rect">
            <a:avLst/>
          </a:prstGeom>
        </p:spPr>
      </p:pic>
      <p:pic>
        <p:nvPicPr>
          <p:cNvPr id="13" name="Picture 12">
            <a:extLst>
              <a:ext uri="{FF2B5EF4-FFF2-40B4-BE49-F238E27FC236}">
                <a16:creationId xmlns:a16="http://schemas.microsoft.com/office/drawing/2014/main" id="{CD027EB2-A7F2-DDB2-B1F0-47A994D490DC}"/>
              </a:ext>
            </a:extLst>
          </p:cNvPr>
          <p:cNvPicPr>
            <a:picLocks noChangeAspect="1"/>
          </p:cNvPicPr>
          <p:nvPr/>
        </p:nvPicPr>
        <p:blipFill>
          <a:blip r:embed="rId4"/>
          <a:stretch>
            <a:fillRect/>
          </a:stretch>
        </p:blipFill>
        <p:spPr>
          <a:xfrm>
            <a:off x="6514444" y="2170117"/>
            <a:ext cx="2810187" cy="2680178"/>
          </a:xfrm>
          <a:prstGeom prst="rect">
            <a:avLst/>
          </a:prstGeom>
        </p:spPr>
      </p:pic>
      <p:pic>
        <p:nvPicPr>
          <p:cNvPr id="15" name="Picture 14">
            <a:extLst>
              <a:ext uri="{FF2B5EF4-FFF2-40B4-BE49-F238E27FC236}">
                <a16:creationId xmlns:a16="http://schemas.microsoft.com/office/drawing/2014/main" id="{680EE28C-10AE-AFC5-8AA4-49AE0D003E8D}"/>
              </a:ext>
            </a:extLst>
          </p:cNvPr>
          <p:cNvPicPr>
            <a:picLocks noChangeAspect="1"/>
          </p:cNvPicPr>
          <p:nvPr/>
        </p:nvPicPr>
        <p:blipFill>
          <a:blip r:embed="rId5"/>
          <a:stretch>
            <a:fillRect/>
          </a:stretch>
        </p:blipFill>
        <p:spPr>
          <a:xfrm>
            <a:off x="9324631" y="2238865"/>
            <a:ext cx="2680934" cy="2611429"/>
          </a:xfrm>
          <a:prstGeom prst="rect">
            <a:avLst/>
          </a:prstGeom>
        </p:spPr>
      </p:pic>
    </p:spTree>
    <p:extLst>
      <p:ext uri="{BB962C8B-B14F-4D97-AF65-F5344CB8AC3E}">
        <p14:creationId xmlns:p14="http://schemas.microsoft.com/office/powerpoint/2010/main" val="382876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622064"/>
          </a:xfrm>
        </p:spPr>
        <p:txBody>
          <a:bodyPr/>
          <a:lstStyle/>
          <a:p>
            <a:r>
              <a:rPr lang="en-IN" dirty="0"/>
              <a:t>Heat map for tunned transformed variables:-</a:t>
            </a:r>
            <a:endParaRPr lang="en-US" dirty="0"/>
          </a:p>
        </p:txBody>
      </p:sp>
      <p:sp>
        <p:nvSpPr>
          <p:cNvPr id="9" name="Content Placeholder 8">
            <a:extLst>
              <a:ext uri="{FF2B5EF4-FFF2-40B4-BE49-F238E27FC236}">
                <a16:creationId xmlns:a16="http://schemas.microsoft.com/office/drawing/2014/main" id="{FB14CA8B-6474-8628-5EDA-7A354EE49BF6}"/>
              </a:ext>
            </a:extLst>
          </p:cNvPr>
          <p:cNvSpPr>
            <a:spLocks noGrp="1"/>
          </p:cNvSpPr>
          <p:nvPr>
            <p:ph sz="half" idx="2"/>
          </p:nvPr>
        </p:nvSpPr>
        <p:spPr>
          <a:xfrm>
            <a:off x="410817" y="2421865"/>
            <a:ext cx="5840356" cy="2199831"/>
          </a:xfrm>
        </p:spPr>
        <p:txBody>
          <a:bodyPr>
            <a:normAutofit/>
          </a:bodyPr>
          <a:lstStyle/>
          <a:p>
            <a:r>
              <a:rPr lang="en-US" b="1" i="0" dirty="0">
                <a:solidFill>
                  <a:srgbClr val="000000"/>
                </a:solidFill>
                <a:effectLst/>
                <a:highlight>
                  <a:srgbClr val="FFFFFF"/>
                </a:highlight>
                <a:latin typeface="Helvetica Neue"/>
              </a:rPr>
              <a:t>Churn is directionally proportional to charge diff &amp; Day mins.</a:t>
            </a:r>
          </a:p>
          <a:p>
            <a:r>
              <a:rPr lang="en-US" b="1" dirty="0">
                <a:solidFill>
                  <a:srgbClr val="000000"/>
                </a:solidFill>
                <a:highlight>
                  <a:srgbClr val="FFFFFF"/>
                </a:highlight>
                <a:latin typeface="Helvetica Neue"/>
              </a:rPr>
              <a:t>Charge diff is directly proportional to Day mins per call, Data usage, Data plan &amp; Monthly charge.</a:t>
            </a:r>
          </a:p>
          <a:p>
            <a:r>
              <a:rPr lang="en-US" b="1" i="0" dirty="0" err="1">
                <a:solidFill>
                  <a:srgbClr val="000000"/>
                </a:solidFill>
                <a:effectLst/>
                <a:highlight>
                  <a:srgbClr val="FFFFFF"/>
                </a:highlight>
                <a:latin typeface="Helvetica Neue"/>
              </a:rPr>
              <a:t>DayMins</a:t>
            </a:r>
            <a:r>
              <a:rPr lang="en-US" b="1" i="0" dirty="0">
                <a:solidFill>
                  <a:srgbClr val="000000"/>
                </a:solidFill>
                <a:effectLst/>
                <a:highlight>
                  <a:srgbClr val="FFFFFF"/>
                </a:highlight>
                <a:latin typeface="Helvetica Neue"/>
              </a:rPr>
              <a:t> per call is d</a:t>
            </a:r>
            <a:r>
              <a:rPr lang="en-US" b="1" dirty="0">
                <a:solidFill>
                  <a:srgbClr val="000000"/>
                </a:solidFill>
                <a:highlight>
                  <a:srgbClr val="FFFFFF"/>
                </a:highlight>
                <a:latin typeface="Helvetica Neue"/>
              </a:rPr>
              <a:t>irectly proportional to charge </a:t>
            </a:r>
            <a:r>
              <a:rPr lang="en-US" b="1" dirty="0" err="1">
                <a:solidFill>
                  <a:srgbClr val="000000"/>
                </a:solidFill>
                <a:highlight>
                  <a:srgbClr val="FFFFFF"/>
                </a:highlight>
                <a:latin typeface="Helvetica Neue"/>
              </a:rPr>
              <a:t>diff,Day</a:t>
            </a:r>
            <a:r>
              <a:rPr lang="en-US" b="1" dirty="0">
                <a:solidFill>
                  <a:srgbClr val="000000"/>
                </a:solidFill>
                <a:highlight>
                  <a:srgbClr val="FFFFFF"/>
                </a:highlight>
                <a:latin typeface="Helvetica Neue"/>
              </a:rPr>
              <a:t> mins per call.</a:t>
            </a:r>
          </a:p>
          <a:p>
            <a:endParaRPr lang="en-US" b="1" i="0" dirty="0">
              <a:solidFill>
                <a:srgbClr val="000000"/>
              </a:solidFill>
              <a:effectLst/>
              <a:highlight>
                <a:srgbClr val="FFFFFF"/>
              </a:highlight>
              <a:latin typeface="Helvetica Neue"/>
            </a:endParaRPr>
          </a:p>
          <a:p>
            <a:endParaRPr lang="en-IN" dirty="0"/>
          </a:p>
        </p:txBody>
      </p:sp>
      <p:pic>
        <p:nvPicPr>
          <p:cNvPr id="4" name="Picture 3">
            <a:extLst>
              <a:ext uri="{FF2B5EF4-FFF2-40B4-BE49-F238E27FC236}">
                <a16:creationId xmlns:a16="http://schemas.microsoft.com/office/drawing/2014/main" id="{A17E2867-327B-7D39-5FB5-06749EDE126D}"/>
              </a:ext>
            </a:extLst>
          </p:cNvPr>
          <p:cNvPicPr>
            <a:picLocks noChangeAspect="1"/>
          </p:cNvPicPr>
          <p:nvPr/>
        </p:nvPicPr>
        <p:blipFill>
          <a:blip r:embed="rId2"/>
          <a:stretch>
            <a:fillRect/>
          </a:stretch>
        </p:blipFill>
        <p:spPr>
          <a:xfrm>
            <a:off x="6740345" y="2087677"/>
            <a:ext cx="4632784" cy="4040665"/>
          </a:xfrm>
          <a:prstGeom prst="rect">
            <a:avLst/>
          </a:prstGeom>
        </p:spPr>
      </p:pic>
    </p:spTree>
    <p:extLst>
      <p:ext uri="{BB962C8B-B14F-4D97-AF65-F5344CB8AC3E}">
        <p14:creationId xmlns:p14="http://schemas.microsoft.com/office/powerpoint/2010/main" val="3221242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622064"/>
          </a:xfrm>
        </p:spPr>
        <p:txBody>
          <a:bodyPr/>
          <a:lstStyle/>
          <a:p>
            <a:r>
              <a:rPr lang="en-IN" dirty="0"/>
              <a:t>LABEL ENCODING &amp; SMOTE :-</a:t>
            </a:r>
            <a:endParaRPr lang="en-US" dirty="0"/>
          </a:p>
        </p:txBody>
      </p:sp>
      <p:sp>
        <p:nvSpPr>
          <p:cNvPr id="9" name="Content Placeholder 8">
            <a:extLst>
              <a:ext uri="{FF2B5EF4-FFF2-40B4-BE49-F238E27FC236}">
                <a16:creationId xmlns:a16="http://schemas.microsoft.com/office/drawing/2014/main" id="{FB14CA8B-6474-8628-5EDA-7A354EE49BF6}"/>
              </a:ext>
            </a:extLst>
          </p:cNvPr>
          <p:cNvSpPr>
            <a:spLocks noGrp="1"/>
          </p:cNvSpPr>
          <p:nvPr>
            <p:ph sz="half" idx="2"/>
          </p:nvPr>
        </p:nvSpPr>
        <p:spPr>
          <a:xfrm>
            <a:off x="480392" y="2971800"/>
            <a:ext cx="6188765" cy="2753138"/>
          </a:xfrm>
        </p:spPr>
        <p:txBody>
          <a:bodyPr>
            <a:normAutofit fontScale="77500" lnSpcReduction="20000"/>
          </a:bodyPr>
          <a:lstStyle/>
          <a:p>
            <a:r>
              <a:rPr lang="en-US" sz="1900" b="1" dirty="0">
                <a:solidFill>
                  <a:srgbClr val="000000"/>
                </a:solidFill>
                <a:highlight>
                  <a:srgbClr val="FFFFFF"/>
                </a:highlight>
                <a:latin typeface="Helvetica Neue"/>
              </a:rPr>
              <a:t>We will convert the categorical variable "MonthlyUsageCategory" to numerical before applying SMOTE.</a:t>
            </a:r>
          </a:p>
          <a:p>
            <a:r>
              <a:rPr lang="en-US" sz="1900" b="1" dirty="0">
                <a:solidFill>
                  <a:srgbClr val="000000"/>
                </a:solidFill>
                <a:highlight>
                  <a:srgbClr val="FFFFFF"/>
                </a:highlight>
                <a:latin typeface="Helvetica Neue"/>
              </a:rPr>
              <a:t>Label Encoding is a technique used to convert categorical data into numerical format, which can be used by machine learning algorithms. In label encoding, each unique category value is assigned a numeric label</a:t>
            </a:r>
            <a:r>
              <a:rPr lang="en-US" sz="1900" dirty="0"/>
              <a:t>. </a:t>
            </a:r>
          </a:p>
          <a:p>
            <a:r>
              <a:rPr lang="en-US" sz="1900" b="1" dirty="0">
                <a:solidFill>
                  <a:srgbClr val="000000"/>
                </a:solidFill>
                <a:highlight>
                  <a:srgbClr val="FFFFFF"/>
                </a:highlight>
                <a:latin typeface="Helvetica Neue"/>
              </a:rPr>
              <a:t>SMOTE (Synthetic Minority Over-sampling Technique) is a popular method used to address the issue of imbalanced datasets in machine learning. It works by generating synthetic samples for the minority class to balance the dataset.</a:t>
            </a:r>
          </a:p>
          <a:p>
            <a:endParaRPr lang="en-US" b="1" dirty="0">
              <a:solidFill>
                <a:srgbClr val="000000"/>
              </a:solidFill>
              <a:highlight>
                <a:srgbClr val="FFFFFF"/>
              </a:highlight>
              <a:latin typeface="Helvetica Neue"/>
            </a:endParaRPr>
          </a:p>
          <a:p>
            <a:endParaRPr lang="en-US" b="1" dirty="0">
              <a:solidFill>
                <a:srgbClr val="000000"/>
              </a:solidFill>
              <a:highlight>
                <a:srgbClr val="FFFFFF"/>
              </a:highlight>
              <a:latin typeface="Helvetica Neue"/>
            </a:endParaRPr>
          </a:p>
          <a:p>
            <a:endParaRPr lang="en-US" b="1" dirty="0">
              <a:solidFill>
                <a:srgbClr val="000000"/>
              </a:solidFill>
              <a:highlight>
                <a:srgbClr val="FFFFFF"/>
              </a:highlight>
              <a:latin typeface="Helvetica Neue"/>
            </a:endParaRPr>
          </a:p>
          <a:p>
            <a:endParaRPr lang="en-US" b="1" dirty="0">
              <a:solidFill>
                <a:srgbClr val="000000"/>
              </a:solidFill>
              <a:highlight>
                <a:srgbClr val="FFFFFF"/>
              </a:highlight>
              <a:latin typeface="Helvetica Neue"/>
            </a:endParaRPr>
          </a:p>
          <a:p>
            <a:endParaRPr lang="en-US" b="1" i="0" dirty="0">
              <a:solidFill>
                <a:srgbClr val="000000"/>
              </a:solidFill>
              <a:effectLst/>
              <a:highlight>
                <a:srgbClr val="FFFFFF"/>
              </a:highlight>
              <a:latin typeface="Helvetica Neue"/>
            </a:endParaRPr>
          </a:p>
          <a:p>
            <a:endParaRPr lang="en-IN" dirty="0"/>
          </a:p>
        </p:txBody>
      </p:sp>
      <p:pic>
        <p:nvPicPr>
          <p:cNvPr id="4" name="Picture 3">
            <a:extLst>
              <a:ext uri="{FF2B5EF4-FFF2-40B4-BE49-F238E27FC236}">
                <a16:creationId xmlns:a16="http://schemas.microsoft.com/office/drawing/2014/main" id="{F7862639-F949-F2B1-BED8-88A9A31890DB}"/>
              </a:ext>
            </a:extLst>
          </p:cNvPr>
          <p:cNvPicPr>
            <a:picLocks noChangeAspect="1"/>
          </p:cNvPicPr>
          <p:nvPr/>
        </p:nvPicPr>
        <p:blipFill>
          <a:blip r:embed="rId2"/>
          <a:stretch>
            <a:fillRect/>
          </a:stretch>
        </p:blipFill>
        <p:spPr>
          <a:xfrm>
            <a:off x="7325139" y="2347728"/>
            <a:ext cx="4588565" cy="2162544"/>
          </a:xfrm>
          <a:prstGeom prst="rect">
            <a:avLst/>
          </a:prstGeom>
        </p:spPr>
      </p:pic>
    </p:spTree>
    <p:extLst>
      <p:ext uri="{BB962C8B-B14F-4D97-AF65-F5344CB8AC3E}">
        <p14:creationId xmlns:p14="http://schemas.microsoft.com/office/powerpoint/2010/main" val="3094106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622064"/>
          </a:xfrm>
        </p:spPr>
        <p:txBody>
          <a:bodyPr/>
          <a:lstStyle/>
          <a:p>
            <a:r>
              <a:rPr lang="en-IN" dirty="0"/>
              <a:t>BUILD AND EVALUATE MODELS:-</a:t>
            </a:r>
            <a:endParaRPr lang="en-US" dirty="0"/>
          </a:p>
        </p:txBody>
      </p:sp>
      <p:sp>
        <p:nvSpPr>
          <p:cNvPr id="9" name="Content Placeholder 8">
            <a:extLst>
              <a:ext uri="{FF2B5EF4-FFF2-40B4-BE49-F238E27FC236}">
                <a16:creationId xmlns:a16="http://schemas.microsoft.com/office/drawing/2014/main" id="{FB14CA8B-6474-8628-5EDA-7A354EE49BF6}"/>
              </a:ext>
            </a:extLst>
          </p:cNvPr>
          <p:cNvSpPr>
            <a:spLocks noGrp="1"/>
          </p:cNvSpPr>
          <p:nvPr>
            <p:ph sz="half" idx="2"/>
          </p:nvPr>
        </p:nvSpPr>
        <p:spPr>
          <a:xfrm>
            <a:off x="581194" y="2238985"/>
            <a:ext cx="5054836" cy="4012186"/>
          </a:xfrm>
        </p:spPr>
        <p:txBody>
          <a:bodyPr>
            <a:normAutofit lnSpcReduction="10000"/>
          </a:bodyPr>
          <a:lstStyle/>
          <a:p>
            <a:r>
              <a:rPr lang="en-US" b="1" dirty="0">
                <a:solidFill>
                  <a:srgbClr val="000000"/>
                </a:solidFill>
                <a:highlight>
                  <a:srgbClr val="FFFFFF"/>
                </a:highlight>
                <a:latin typeface="Helvetica Neue"/>
              </a:rPr>
              <a:t>LOGISTIC </a:t>
            </a:r>
          </a:p>
          <a:p>
            <a:r>
              <a:rPr lang="en-US" b="1" dirty="0">
                <a:solidFill>
                  <a:srgbClr val="000000"/>
                </a:solidFill>
                <a:highlight>
                  <a:srgbClr val="FFFFFF"/>
                </a:highlight>
                <a:latin typeface="Helvetica Neue"/>
              </a:rPr>
              <a:t>DECISION TREE</a:t>
            </a:r>
          </a:p>
          <a:p>
            <a:r>
              <a:rPr lang="en-US" b="1" dirty="0">
                <a:solidFill>
                  <a:srgbClr val="000000"/>
                </a:solidFill>
                <a:highlight>
                  <a:srgbClr val="FFFFFF"/>
                </a:highlight>
                <a:latin typeface="Helvetica Neue"/>
              </a:rPr>
              <a:t>RANDOM FOREST</a:t>
            </a:r>
          </a:p>
          <a:p>
            <a:r>
              <a:rPr lang="en-US" b="1" dirty="0">
                <a:solidFill>
                  <a:srgbClr val="000000"/>
                </a:solidFill>
                <a:highlight>
                  <a:srgbClr val="FFFFFF"/>
                </a:highlight>
                <a:latin typeface="Helvetica Neue"/>
              </a:rPr>
              <a:t>GRADIENT BOOSTING </a:t>
            </a:r>
          </a:p>
          <a:p>
            <a:r>
              <a:rPr lang="en-US" b="1" dirty="0">
                <a:solidFill>
                  <a:srgbClr val="000000"/>
                </a:solidFill>
                <a:highlight>
                  <a:srgbClr val="FFFFFF"/>
                </a:highlight>
                <a:latin typeface="Helvetica Neue"/>
              </a:rPr>
              <a:t>KNN</a:t>
            </a:r>
          </a:p>
          <a:p>
            <a:r>
              <a:rPr lang="en-US" b="1" dirty="0">
                <a:solidFill>
                  <a:srgbClr val="000000"/>
                </a:solidFill>
                <a:highlight>
                  <a:srgbClr val="FFFFFF"/>
                </a:highlight>
                <a:latin typeface="Helvetica Neue"/>
              </a:rPr>
              <a:t>ADA BOOST</a:t>
            </a:r>
          </a:p>
          <a:p>
            <a:r>
              <a:rPr lang="en-US" b="1" dirty="0">
                <a:solidFill>
                  <a:srgbClr val="000000"/>
                </a:solidFill>
                <a:highlight>
                  <a:srgbClr val="FFFFFF"/>
                </a:highlight>
                <a:latin typeface="Helvetica Neue"/>
              </a:rPr>
              <a:t>XGBOOST</a:t>
            </a:r>
          </a:p>
          <a:p>
            <a:r>
              <a:rPr lang="en-US" b="1" dirty="0">
                <a:solidFill>
                  <a:srgbClr val="000000"/>
                </a:solidFill>
                <a:highlight>
                  <a:srgbClr val="FFFFFF"/>
                </a:highlight>
                <a:latin typeface="Helvetica Neue"/>
              </a:rPr>
              <a:t>LIGHTGBM</a:t>
            </a:r>
          </a:p>
          <a:p>
            <a:r>
              <a:rPr lang="en-US" b="1" dirty="0">
                <a:solidFill>
                  <a:srgbClr val="000000"/>
                </a:solidFill>
                <a:highlight>
                  <a:srgbClr val="FFFFFF"/>
                </a:highlight>
                <a:latin typeface="Helvetica Neue"/>
              </a:rPr>
              <a:t>CATBOOST</a:t>
            </a:r>
          </a:p>
          <a:p>
            <a:r>
              <a:rPr lang="en-US" b="1" dirty="0">
                <a:solidFill>
                  <a:srgbClr val="000000"/>
                </a:solidFill>
                <a:highlight>
                  <a:srgbClr val="FFFFFF"/>
                </a:highlight>
                <a:latin typeface="Helvetica Neue"/>
              </a:rPr>
              <a:t>LGBM</a:t>
            </a:r>
          </a:p>
          <a:p>
            <a:endParaRPr lang="en-US" b="1" i="0" dirty="0">
              <a:solidFill>
                <a:srgbClr val="000000"/>
              </a:solidFill>
              <a:effectLst/>
              <a:highlight>
                <a:srgbClr val="FFFFFF"/>
              </a:highlight>
              <a:latin typeface="Helvetica Neue"/>
            </a:endParaRPr>
          </a:p>
          <a:p>
            <a:endParaRPr lang="en-IN" dirty="0"/>
          </a:p>
        </p:txBody>
      </p:sp>
    </p:spTree>
    <p:extLst>
      <p:ext uri="{BB962C8B-B14F-4D97-AF65-F5344CB8AC3E}">
        <p14:creationId xmlns:p14="http://schemas.microsoft.com/office/powerpoint/2010/main" val="1657135301"/>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3.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480</TotalTime>
  <Words>915</Words>
  <Application>Microsoft Office PowerPoint</Application>
  <PresentationFormat>Widescreen</PresentationFormat>
  <Paragraphs>93</Paragraphs>
  <Slides>19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Calibri</vt:lpstr>
      <vt:lpstr>Courier New</vt:lpstr>
      <vt:lpstr>Gill Sans MT</vt:lpstr>
      <vt:lpstr>Helvetica Neue</vt:lpstr>
      <vt:lpstr>Wingdings</vt:lpstr>
      <vt:lpstr>Wingdings 2</vt:lpstr>
      <vt:lpstr>Custom</vt:lpstr>
      <vt:lpstr>Machine Learning Project - Churn Modelling</vt:lpstr>
      <vt:lpstr>contents :-</vt:lpstr>
      <vt:lpstr>Business Objective :-</vt:lpstr>
      <vt:lpstr>Problem statement:-</vt:lpstr>
      <vt:lpstr>FEATURE TRANSFORMATION:-</vt:lpstr>
      <vt:lpstr>FEATURE TRANSFORMATION:-</vt:lpstr>
      <vt:lpstr>Heat map for tunned transformed variables:-</vt:lpstr>
      <vt:lpstr>LABEL ENCODING &amp; SMOTE :-</vt:lpstr>
      <vt:lpstr>BUILD AND EVALUATE MODELS:-</vt:lpstr>
      <vt:lpstr>BUILD AND EVALUATE MODELS:-</vt:lpstr>
      <vt:lpstr>BUILD AND EVALUATE MODELS:-</vt:lpstr>
      <vt:lpstr>Hyper Parameter Tuning using Grid Search:-</vt:lpstr>
      <vt:lpstr>SHAP(SHAPELY ADDITIVE  EXPLANATIONS):-</vt:lpstr>
      <vt:lpstr>SHAP(SHAPELY ADDITIVE  EXPLANATIONS):-</vt:lpstr>
      <vt:lpstr>Cross-Validation:-</vt:lpstr>
      <vt:lpstr>DEPLOYEMENT OF MODEL :-</vt:lpstr>
      <vt:lpstr>DEPLOYEMENT OF MODEL :-</vt:lpstr>
      <vt:lpstr>DEPLOYEMENT OF MODEL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Aneesh sharma</dc:creator>
  <cp:lastModifiedBy>Aneesh sharma</cp:lastModifiedBy>
  <cp:revision>12</cp:revision>
  <dcterms:created xsi:type="dcterms:W3CDTF">2024-06-27T14:26:52Z</dcterms:created>
  <dcterms:modified xsi:type="dcterms:W3CDTF">2024-06-30T05:25:38Z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