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0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200"/>
    <a:srgbClr val="FF9201"/>
    <a:srgbClr val="CCCC00"/>
    <a:srgbClr val="F2850E"/>
    <a:srgbClr val="C7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364" autoAdjust="0"/>
  </p:normalViewPr>
  <p:slideViewPr>
    <p:cSldViewPr snapToGrid="0" showGuides="1">
      <p:cViewPr varScale="1">
        <p:scale>
          <a:sx n="165" d="100"/>
          <a:sy n="165" d="100"/>
        </p:scale>
        <p:origin x="138" y="306"/>
      </p:cViewPr>
      <p:guideLst>
        <p:guide orient="horz" pos="2016"/>
        <p:guide pos="3840"/>
        <p:guide orient="horz" pos="6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779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BC5249-2C5B-456A-93B4-3EDAE9596B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DE716-3EB3-48C2-BA36-F953D03591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EAB6B-3424-4E28-BE87-5928552CEE6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2CEBD-7F54-49E0-AE08-3C8DEFAD55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FE791-C636-4825-9FAF-60E274310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8FA80-7387-497F-8178-AB892FFD7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9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AAD4B-81F8-4664-918F-93081628162D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C9C0A-FD93-40DB-9FE5-55FCE877CF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8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generated with high confidence">
            <a:extLst>
              <a:ext uri="{FF2B5EF4-FFF2-40B4-BE49-F238E27FC236}">
                <a16:creationId xmlns:a16="http://schemas.microsoft.com/office/drawing/2014/main" id="{211C5A8D-8E5F-4123-989E-539FFCFDB9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03"/>
            <a:ext cx="60350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17AED6-55FC-474C-9327-4BEA2CD4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840" y="2988553"/>
            <a:ext cx="7467600" cy="1830019"/>
          </a:xfrm>
        </p:spPr>
        <p:txBody>
          <a:bodyPr anchor="b"/>
          <a:lstStyle>
            <a:lvl1pPr algn="l">
              <a:defRPr sz="3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92BD0-C25C-41D5-81A4-824838D3E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3838" y="5090031"/>
            <a:ext cx="7467601" cy="885046"/>
          </a:xfrm>
        </p:spPr>
        <p:txBody>
          <a:bodyPr/>
          <a:lstStyle>
            <a:lvl1pPr marL="0" indent="0" algn="l">
              <a:buNone/>
              <a:defRPr sz="3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15ED6-D67F-4BA2-A48F-31D4FCA8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B6D8-AA47-416B-838E-0E4499E6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" y="6994667"/>
            <a:ext cx="4114800" cy="2354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CE47-9326-4C5C-A6B5-F06AAF95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4800" y="6994667"/>
            <a:ext cx="457200" cy="235472"/>
          </a:xfrm>
        </p:spPr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9315BBA4-9CF9-424B-B032-B926B39630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0" y="491698"/>
            <a:ext cx="3852680" cy="10447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FEB713-E8BA-4387-B80A-7E291DB51372}"/>
              </a:ext>
            </a:extLst>
          </p:cNvPr>
          <p:cNvCxnSpPr/>
          <p:nvPr userDrawn="1"/>
        </p:nvCxnSpPr>
        <p:spPr>
          <a:xfrm>
            <a:off x="4053840" y="4937760"/>
            <a:ext cx="813816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348450-A29D-4D64-A8F7-BD704C210D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4475" y="5975350"/>
            <a:ext cx="7467600" cy="69056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Date here</a:t>
            </a:r>
          </a:p>
        </p:txBody>
      </p:sp>
    </p:spTree>
    <p:extLst>
      <p:ext uri="{BB962C8B-B14F-4D97-AF65-F5344CB8AC3E}">
        <p14:creationId xmlns:p14="http://schemas.microsoft.com/office/powerpoint/2010/main" val="26472053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66FF0-2B53-4113-9422-6AC69231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07F2C-D8A8-4269-B479-4944E534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0271-CA9D-4DED-BF88-25BA18AE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C27141-A2C9-4624-916E-997101EF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0DA5BA4-CE60-4265-AAE5-2170276DB7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</p:spTree>
    <p:extLst>
      <p:ext uri="{BB962C8B-B14F-4D97-AF65-F5344CB8AC3E}">
        <p14:creationId xmlns:p14="http://schemas.microsoft.com/office/powerpoint/2010/main" val="31476115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36E1C-E504-4657-966D-8EF98C73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B36C1-E695-46A3-8F1C-1ABA631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FEE9-115C-4E8E-9B57-67CA5A66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8188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no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36E1C-E504-4657-966D-8EF98C73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B36C1-E695-46A3-8F1C-1ABA631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FEE9-115C-4E8E-9B57-67CA5A66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1936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66FF0-2B53-4113-9422-6AC69231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07F2C-D8A8-4269-B479-4944E534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0271-CA9D-4DED-BF88-25BA18AE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C27141-A2C9-4624-916E-997101EF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6858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AC8D-639E-4829-B96C-EDB3B157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63040"/>
            <a:ext cx="11430000" cy="48463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9607-02C1-4B6A-8114-99594AC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972E-18D7-443A-801C-E0715588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4B40-662A-4C5A-A47A-172AA19C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A6AA06-E4CC-427C-A0F7-953792CB26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14EDF-4037-444E-85F9-186AD98A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08024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alf-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AC8D-639E-4829-B96C-EDB3B157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63040"/>
            <a:ext cx="5730240" cy="48463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9607-02C1-4B6A-8114-99594ACF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972E-18D7-443A-801C-E0715588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4B40-662A-4C5A-A47A-172AA19C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D9A81DF-AF58-4FE2-944B-B7CA86ED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A6AA06-E4CC-427C-A0F7-953792CB26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156F36-EE8C-4E8B-B560-0BB11ED595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1650" y="1463675"/>
            <a:ext cx="4975225" cy="48450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32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5F68518-A27D-418A-B61B-1F6027F18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8" y="0"/>
            <a:ext cx="60350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14568-26F0-40F3-86FB-42A9CDC5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2718" y="2213120"/>
            <a:ext cx="4799166" cy="2596791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C379E-33D6-41D6-8C99-3D49B1555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2718" y="5092845"/>
            <a:ext cx="479916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90C0-F218-4415-A595-A3A41FD0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B923-73FC-429A-B492-9C66B433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0537C-1231-45AC-A134-4C638209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FE6E889F-020E-4BE2-85AC-1E42FA36AB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69" y="549216"/>
            <a:ext cx="2562081" cy="72671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49BF1C-418C-49BC-B438-91594E2484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937760"/>
            <a:ext cx="60960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71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BADB-D605-41DA-98C6-7DA2A55FA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463040"/>
            <a:ext cx="5486400" cy="48463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B9184-BB7D-47D9-9C43-DD07D85D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463040"/>
            <a:ext cx="5486400" cy="48463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1F77F-A373-4EEC-A389-188B8DA2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B9E8-9F7F-49C3-84DF-0077FD43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4690F-3F53-46FB-9C61-49FF2975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FE9646-3F59-4832-AF86-19D1F781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B79BD40-1CFA-40FD-AF19-8D4B31A891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</p:spTree>
    <p:extLst>
      <p:ext uri="{BB962C8B-B14F-4D97-AF65-F5344CB8AC3E}">
        <p14:creationId xmlns:p14="http://schemas.microsoft.com/office/powerpoint/2010/main" val="114541044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DE25-3D2D-45A6-960E-87D1ED00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463040"/>
            <a:ext cx="54864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9430-5718-4548-8CAF-89226B77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" y="1921400"/>
            <a:ext cx="5486400" cy="4389120"/>
          </a:xfrm>
        </p:spPr>
        <p:txBody>
          <a:bodyPr/>
          <a:lstStyle>
            <a:lvl1pPr marL="182880" indent="-182880">
              <a:spcBef>
                <a:spcPts val="600"/>
              </a:spcBef>
              <a:defRPr sz="1100"/>
            </a:lvl1pPr>
            <a:lvl2pPr marL="320040" indent="-137160">
              <a:spcBef>
                <a:spcPts val="300"/>
              </a:spcBef>
              <a:defRPr sz="1100"/>
            </a:lvl2pPr>
            <a:lvl3pPr marL="457200" indent="-137160">
              <a:spcBef>
                <a:spcPts val="300"/>
              </a:spcBef>
              <a:defRPr sz="1100"/>
            </a:lvl3pPr>
            <a:lvl4pPr marL="594360" indent="-137160">
              <a:spcBef>
                <a:spcPts val="300"/>
              </a:spcBef>
              <a:defRPr sz="1100"/>
            </a:lvl4pPr>
            <a:lvl5pPr marL="731520" indent="-137160"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834-8AAF-43E7-B169-2F334F29A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463040"/>
            <a:ext cx="54864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34FBD-A6E3-4C4C-B4E0-40C732F8E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1921400"/>
            <a:ext cx="5486400" cy="4389120"/>
          </a:xfrm>
        </p:spPr>
        <p:txBody>
          <a:bodyPr/>
          <a:lstStyle>
            <a:lvl1pPr marL="182880" indent="-182880">
              <a:spcBef>
                <a:spcPts val="600"/>
              </a:spcBef>
              <a:defRPr sz="1100"/>
            </a:lvl1pPr>
            <a:lvl2pPr marL="320040" indent="-137160">
              <a:spcBef>
                <a:spcPts val="300"/>
              </a:spcBef>
              <a:defRPr sz="1100"/>
            </a:lvl2pPr>
            <a:lvl3pPr marL="457200" indent="-137160">
              <a:spcBef>
                <a:spcPts val="300"/>
              </a:spcBef>
              <a:defRPr sz="1100"/>
            </a:lvl3pPr>
            <a:lvl4pPr marL="594360" indent="-137160">
              <a:spcBef>
                <a:spcPts val="300"/>
              </a:spcBef>
              <a:defRPr sz="1100"/>
            </a:lvl4pPr>
            <a:lvl5pPr marL="731520" indent="-137160"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1947-0673-4B9F-96BB-9DE45488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8BB8E-99F0-4396-B752-16539DE4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D708-3144-488C-A7ED-7F8A35D4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E8D81-A589-471F-94B6-A181B1C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0CD16C-F1DF-4750-8B17-BDAAD37708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</p:spTree>
    <p:extLst>
      <p:ext uri="{BB962C8B-B14F-4D97-AF65-F5344CB8AC3E}">
        <p14:creationId xmlns:p14="http://schemas.microsoft.com/office/powerpoint/2010/main" val="18118290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9430-5718-4548-8CAF-89226B77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" y="1464200"/>
            <a:ext cx="5486400" cy="1783080"/>
          </a:xfrm>
        </p:spPr>
        <p:txBody>
          <a:bodyPr/>
          <a:lstStyle>
            <a:lvl1pPr marL="182880" indent="-182880">
              <a:spcBef>
                <a:spcPts val="600"/>
              </a:spcBef>
              <a:defRPr sz="1100"/>
            </a:lvl1pPr>
            <a:lvl2pPr marL="320040" indent="-137160">
              <a:spcBef>
                <a:spcPts val="300"/>
              </a:spcBef>
              <a:defRPr sz="1100"/>
            </a:lvl2pPr>
            <a:lvl3pPr marL="457200" indent="-137160">
              <a:spcBef>
                <a:spcPts val="300"/>
              </a:spcBef>
              <a:defRPr sz="1100"/>
            </a:lvl3pPr>
            <a:lvl4pPr marL="594360" indent="-137160">
              <a:spcBef>
                <a:spcPts val="300"/>
              </a:spcBef>
              <a:defRPr sz="1100"/>
            </a:lvl4pPr>
            <a:lvl5pPr marL="731520" indent="-137160"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DE25-3D2D-45A6-960E-87D1ED00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3841640"/>
            <a:ext cx="54864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834-8AAF-43E7-B169-2F334F29A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464200"/>
            <a:ext cx="54864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1947-0673-4B9F-96BB-9DE45488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8BB8E-99F0-4396-B752-16539DE4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D708-3144-488C-A7ED-7F8A35D4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E8D81-A589-471F-94B6-A181B1C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726AE51-82B4-4555-810B-52EAF725BD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08725" y="3841640"/>
            <a:ext cx="54864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53F98C7-EEC3-4F22-A9B1-93608D08CB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</p:spTree>
    <p:extLst>
      <p:ext uri="{BB962C8B-B14F-4D97-AF65-F5344CB8AC3E}">
        <p14:creationId xmlns:p14="http://schemas.microsoft.com/office/powerpoint/2010/main" val="34935784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quadrant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9430-5718-4548-8CAF-89226B77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759" y="1913628"/>
            <a:ext cx="5486400" cy="1783080"/>
          </a:xfrm>
        </p:spPr>
        <p:txBody>
          <a:bodyPr/>
          <a:lstStyle>
            <a:lvl1pPr marL="182880" indent="-182880">
              <a:spcBef>
                <a:spcPts val="600"/>
              </a:spcBef>
              <a:defRPr sz="1100"/>
            </a:lvl1pPr>
            <a:lvl2pPr marL="320040" indent="-137160">
              <a:spcBef>
                <a:spcPts val="300"/>
              </a:spcBef>
              <a:defRPr sz="1100"/>
            </a:lvl2pPr>
            <a:lvl3pPr marL="457200" indent="-137160">
              <a:spcBef>
                <a:spcPts val="300"/>
              </a:spcBef>
              <a:defRPr sz="1100"/>
            </a:lvl3pPr>
            <a:lvl4pPr marL="594360" indent="-137160">
              <a:spcBef>
                <a:spcPts val="300"/>
              </a:spcBef>
              <a:defRPr sz="1100"/>
            </a:lvl4pPr>
            <a:lvl5pPr marL="731520" indent="-137160"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DE25-3D2D-45A6-960E-87D1ED00D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4066101"/>
            <a:ext cx="54864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834-8AAF-43E7-B169-2F334F29A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5759" y="1464200"/>
            <a:ext cx="5486400" cy="36576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1947-0673-4B9F-96BB-9DE45488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8BB8E-99F0-4396-B752-16539DE4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D708-3144-488C-A7ED-7F8A35D4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E8D81-A589-471F-94B6-A181B1C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726AE51-82B4-4555-810B-52EAF725BD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48400" y="4066101"/>
            <a:ext cx="54864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53F98C7-EEC3-4F22-A9B1-93608D08CB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D21559-840B-4CDE-808E-02ABED67CE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8400" y="1464200"/>
            <a:ext cx="5486400" cy="365760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CCCA883-3F5F-422F-843D-4DFA1AD0EBD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233352" y="1913628"/>
            <a:ext cx="5486400" cy="1783080"/>
          </a:xfrm>
        </p:spPr>
        <p:txBody>
          <a:bodyPr/>
          <a:lstStyle>
            <a:lvl1pPr marL="182880" indent="-182880">
              <a:spcBef>
                <a:spcPts val="600"/>
              </a:spcBef>
              <a:defRPr sz="1100"/>
            </a:lvl1pPr>
            <a:lvl2pPr marL="320040" indent="-137160">
              <a:spcBef>
                <a:spcPts val="300"/>
              </a:spcBef>
              <a:defRPr sz="1100"/>
            </a:lvl2pPr>
            <a:lvl3pPr marL="457200" indent="-137160">
              <a:spcBef>
                <a:spcPts val="300"/>
              </a:spcBef>
              <a:defRPr sz="1100"/>
            </a:lvl3pPr>
            <a:lvl4pPr marL="594360" indent="-137160">
              <a:spcBef>
                <a:spcPts val="300"/>
              </a:spcBef>
              <a:defRPr sz="1100"/>
            </a:lvl4pPr>
            <a:lvl5pPr marL="731520" indent="-137160"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BA78BA7-5856-43CD-88B8-B7EA2EA52BC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65759" y="4562655"/>
            <a:ext cx="5486400" cy="1783080"/>
          </a:xfrm>
        </p:spPr>
        <p:txBody>
          <a:bodyPr/>
          <a:lstStyle>
            <a:lvl1pPr marL="182880" indent="-182880">
              <a:spcBef>
                <a:spcPts val="600"/>
              </a:spcBef>
              <a:defRPr sz="1100"/>
            </a:lvl1pPr>
            <a:lvl2pPr marL="320040" indent="-137160">
              <a:spcBef>
                <a:spcPts val="300"/>
              </a:spcBef>
              <a:defRPr sz="1100"/>
            </a:lvl2pPr>
            <a:lvl3pPr marL="457200" indent="-137160">
              <a:spcBef>
                <a:spcPts val="300"/>
              </a:spcBef>
              <a:defRPr sz="1100"/>
            </a:lvl3pPr>
            <a:lvl4pPr marL="594360" indent="-137160">
              <a:spcBef>
                <a:spcPts val="300"/>
              </a:spcBef>
              <a:defRPr sz="1100"/>
            </a:lvl4pPr>
            <a:lvl5pPr marL="731520" indent="-137160"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7506CB5-28F9-488D-8658-CC3D73AEFAB3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233352" y="4562655"/>
            <a:ext cx="5486400" cy="1783080"/>
          </a:xfrm>
        </p:spPr>
        <p:txBody>
          <a:bodyPr/>
          <a:lstStyle>
            <a:lvl1pPr marL="182880" indent="-182880">
              <a:spcBef>
                <a:spcPts val="600"/>
              </a:spcBef>
              <a:defRPr sz="1100"/>
            </a:lvl1pPr>
            <a:lvl2pPr marL="320040" indent="-137160">
              <a:spcBef>
                <a:spcPts val="300"/>
              </a:spcBef>
              <a:defRPr sz="1100"/>
            </a:lvl2pPr>
            <a:lvl3pPr marL="457200" indent="-137160">
              <a:spcBef>
                <a:spcPts val="300"/>
              </a:spcBef>
              <a:defRPr sz="1100"/>
            </a:lvl3pPr>
            <a:lvl4pPr marL="594360" indent="-137160">
              <a:spcBef>
                <a:spcPts val="300"/>
              </a:spcBef>
              <a:defRPr sz="1100"/>
            </a:lvl4pPr>
            <a:lvl5pPr marL="731520" indent="-137160"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04454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quadrant 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834-8AAF-43E7-B169-2F334F29A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5759" y="1464200"/>
            <a:ext cx="36576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1947-0673-4B9F-96BB-9DE45488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AB42-7D2D-4AAB-953C-04EB53075784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8BB8E-99F0-4396-B752-16539DE4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3D708-3144-488C-A7ED-7F8A35D4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E8D81-A589-471F-94B6-A181B1C1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53F98C7-EEC3-4F22-A9B1-93608D08CB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1005840"/>
            <a:ext cx="11430000" cy="246718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</a:t>
            </a:r>
            <a:r>
              <a:rPr lang="en-US" dirty="0" err="1"/>
              <a:t>Subheader</a:t>
            </a:r>
            <a:r>
              <a:rPr lang="en-US" dirty="0"/>
              <a:t> if needed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9D21559-840B-4CDE-808E-02ABED67CE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3955" y="1464200"/>
            <a:ext cx="36576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D57DA0A-8874-49D1-B525-4A76E0EF60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62152" y="1464200"/>
            <a:ext cx="36576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6DE4A8A-3204-4C00-9B0C-2169D17FD4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5759" y="4024067"/>
            <a:ext cx="36576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2600205-93D2-433B-AEF3-68932EFC86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13955" y="4024067"/>
            <a:ext cx="36576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E54DC45-49A6-4057-B56A-2553C58AE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62152" y="4024067"/>
            <a:ext cx="3657600" cy="36576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4438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2FBFE-803B-4F95-AD0E-BB7AFF7A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69127"/>
            <a:ext cx="8961120" cy="67882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A5EA-7F80-4DFC-9D0E-5D194159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463040"/>
            <a:ext cx="11430000" cy="4846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DBCE-2E55-4A04-A645-4BEDFB89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2895" y="7559508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AB42-7D2D-4AAB-953C-04EB53075784}" type="datetimeFigureOut">
              <a:rPr lang="en-US" smtClean="0"/>
              <a:pPr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B954-90D5-4650-81D4-2BA6D9362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59" y="6622528"/>
            <a:ext cx="10881360" cy="23547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CA4F-30FD-4295-9AC1-90082ECA3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622528"/>
            <a:ext cx="457200" cy="23547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D5A7577-F2C9-4E03-9D98-B419871FF33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A9ED1-0251-4678-A4A1-00D751522A46}"/>
              </a:ext>
            </a:extLst>
          </p:cNvPr>
          <p:cNvCxnSpPr/>
          <p:nvPr userDrawn="1"/>
        </p:nvCxnSpPr>
        <p:spPr>
          <a:xfrm>
            <a:off x="11734800" y="6558595"/>
            <a:ext cx="4572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84078-D18A-4B61-84D4-C5CBCD7ED28E}"/>
              </a:ext>
            </a:extLst>
          </p:cNvPr>
          <p:cNvCxnSpPr/>
          <p:nvPr userDrawn="1"/>
        </p:nvCxnSpPr>
        <p:spPr>
          <a:xfrm>
            <a:off x="0" y="914426"/>
            <a:ext cx="12187825" cy="0"/>
          </a:xfrm>
          <a:prstGeom prst="line">
            <a:avLst/>
          </a:prstGeom>
          <a:ln w="34925">
            <a:solidFill>
              <a:srgbClr val="C71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46CD3A5D-2A1A-4882-9528-658076A3443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192024"/>
            <a:ext cx="219189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51" r:id="rId4"/>
    <p:sldLayoutId id="2147483652" r:id="rId5"/>
    <p:sldLayoutId id="2147483653" r:id="rId6"/>
    <p:sldLayoutId id="2147483664" r:id="rId7"/>
    <p:sldLayoutId id="2147483666" r:id="rId8"/>
    <p:sldLayoutId id="2147483668" r:id="rId9"/>
    <p:sldLayoutId id="2147483654" r:id="rId10"/>
    <p:sldLayoutId id="2147483655" r:id="rId11"/>
    <p:sldLayoutId id="2147483663" r:id="rId12"/>
    <p:sldLayoutId id="2147483665" r:id="rId13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5C8C-B9CD-4A18-8232-4756F95BA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Pump by Priority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1E85-0163-4E7E-A1EF-B532EC6E1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Priority Scoring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5B4C8A-0848-4972-B4A5-5B17DB0C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702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E768EA1-6559-4938-BE1A-D4DB9484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0EF323-EB84-4AE2-9534-47FC1F01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 by Priority Scoring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DEB06D-6AF0-3481-CBC2-A80954417E62}"/>
              </a:ext>
            </a:extLst>
          </p:cNvPr>
          <p:cNvSpPr/>
          <p:nvPr/>
        </p:nvSpPr>
        <p:spPr>
          <a:xfrm>
            <a:off x="289783" y="2489426"/>
            <a:ext cx="3738791" cy="15731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44DF15A-36CB-B193-2C89-F4F52C2B2825}"/>
              </a:ext>
            </a:extLst>
          </p:cNvPr>
          <p:cNvSpPr/>
          <p:nvPr/>
        </p:nvSpPr>
        <p:spPr>
          <a:xfrm>
            <a:off x="8043093" y="2508965"/>
            <a:ext cx="3657508" cy="3412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85B897-5110-672B-C339-256F7EF3A592}"/>
              </a:ext>
            </a:extLst>
          </p:cNvPr>
          <p:cNvSpPr txBox="1"/>
          <p:nvPr/>
        </p:nvSpPr>
        <p:spPr>
          <a:xfrm>
            <a:off x="5114929" y="2688499"/>
            <a:ext cx="2007772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PRIORITY SCORE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4017C9-BD2D-601D-C711-8CB2DAB73AE4}"/>
              </a:ext>
            </a:extLst>
          </p:cNvPr>
          <p:cNvSpPr txBox="1"/>
          <p:nvPr/>
        </p:nvSpPr>
        <p:spPr>
          <a:xfrm>
            <a:off x="8687204" y="1881030"/>
            <a:ext cx="2007772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PRIORITY FOR VISIT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FDDBE6-856C-E41F-3DDF-5981DD42E07D}"/>
              </a:ext>
            </a:extLst>
          </p:cNvPr>
          <p:cNvSpPr txBox="1"/>
          <p:nvPr/>
        </p:nvSpPr>
        <p:spPr>
          <a:xfrm>
            <a:off x="1155293" y="1899996"/>
            <a:ext cx="2007772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4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LOSING REVENUE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9A4C768-F056-44F8-2B07-DD2392FC8C69}"/>
              </a:ext>
            </a:extLst>
          </p:cNvPr>
          <p:cNvCxnSpPr>
            <a:cxnSpLocks/>
          </p:cNvCxnSpPr>
          <p:nvPr/>
        </p:nvCxnSpPr>
        <p:spPr>
          <a:xfrm>
            <a:off x="5477941" y="3180506"/>
            <a:ext cx="0" cy="338328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1FF59FE-968B-8BE0-D3B9-0013BCF1362A}"/>
              </a:ext>
            </a:extLst>
          </p:cNvPr>
          <p:cNvSpPr/>
          <p:nvPr/>
        </p:nvSpPr>
        <p:spPr>
          <a:xfrm>
            <a:off x="9159329" y="1364087"/>
            <a:ext cx="386259" cy="3862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2B2EB9-9C35-CFEC-A23A-CB3ABB0AC98B}"/>
              </a:ext>
            </a:extLst>
          </p:cNvPr>
          <p:cNvSpPr txBox="1"/>
          <p:nvPr/>
        </p:nvSpPr>
        <p:spPr>
          <a:xfrm>
            <a:off x="4968861" y="3114875"/>
            <a:ext cx="934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HIGH #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84D72B-2D1A-1B91-7783-489E40E57A83}"/>
              </a:ext>
            </a:extLst>
          </p:cNvPr>
          <p:cNvSpPr txBox="1"/>
          <p:nvPr/>
        </p:nvSpPr>
        <p:spPr>
          <a:xfrm>
            <a:off x="4941426" y="6392424"/>
            <a:ext cx="988880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LOW #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F502522-1A49-6718-D81C-6C371B2C5C70}"/>
              </a:ext>
            </a:extLst>
          </p:cNvPr>
          <p:cNvSpPr/>
          <p:nvPr/>
        </p:nvSpPr>
        <p:spPr>
          <a:xfrm>
            <a:off x="1966049" y="1364087"/>
            <a:ext cx="386259" cy="38625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CFEF5BD-73BA-FCF5-720F-C6889552EB0F}"/>
              </a:ext>
            </a:extLst>
          </p:cNvPr>
          <p:cNvCxnSpPr/>
          <p:nvPr/>
        </p:nvCxnSpPr>
        <p:spPr>
          <a:xfrm flipV="1">
            <a:off x="2159178" y="2181649"/>
            <a:ext cx="0" cy="24705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D8A396-8535-46EE-230E-E0D918A8BB61}"/>
              </a:ext>
            </a:extLst>
          </p:cNvPr>
          <p:cNvCxnSpPr/>
          <p:nvPr/>
        </p:nvCxnSpPr>
        <p:spPr>
          <a:xfrm flipV="1">
            <a:off x="9487441" y="2181649"/>
            <a:ext cx="0" cy="24705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C00A6662-60E9-F07D-6FE0-B40DE3BFE616}"/>
              </a:ext>
            </a:extLst>
          </p:cNvPr>
          <p:cNvSpPr/>
          <p:nvPr/>
        </p:nvSpPr>
        <p:spPr>
          <a:xfrm>
            <a:off x="5897969" y="2217527"/>
            <a:ext cx="386259" cy="38625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Elbow Connector 109">
            <a:extLst>
              <a:ext uri="{FF2B5EF4-FFF2-40B4-BE49-F238E27FC236}">
                <a16:creationId xmlns:a16="http://schemas.microsoft.com/office/drawing/2014/main" id="{A514B793-8C47-B71C-4507-C98646C2031D}"/>
              </a:ext>
            </a:extLst>
          </p:cNvPr>
          <p:cNvCxnSpPr>
            <a:stCxn id="96" idx="6"/>
            <a:endCxn id="99" idx="0"/>
          </p:cNvCxnSpPr>
          <p:nvPr/>
        </p:nvCxnSpPr>
        <p:spPr>
          <a:xfrm>
            <a:off x="2352308" y="1557217"/>
            <a:ext cx="3738791" cy="66031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13">
            <a:extLst>
              <a:ext uri="{FF2B5EF4-FFF2-40B4-BE49-F238E27FC236}">
                <a16:creationId xmlns:a16="http://schemas.microsoft.com/office/drawing/2014/main" id="{8028FEEA-53B4-3DB4-7DB0-CDF4C1A56D52}"/>
              </a:ext>
            </a:extLst>
          </p:cNvPr>
          <p:cNvCxnSpPr>
            <a:stCxn id="93" idx="2"/>
            <a:endCxn id="99" idx="0"/>
          </p:cNvCxnSpPr>
          <p:nvPr/>
        </p:nvCxnSpPr>
        <p:spPr>
          <a:xfrm rot="10800000" flipV="1">
            <a:off x="6091099" y="1557217"/>
            <a:ext cx="3068230" cy="660310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18">
            <a:extLst>
              <a:ext uri="{FF2B5EF4-FFF2-40B4-BE49-F238E27FC236}">
                <a16:creationId xmlns:a16="http://schemas.microsoft.com/office/drawing/2014/main" id="{1EA7CD7E-5616-0229-DFE2-C6CBF9471726}"/>
              </a:ext>
            </a:extLst>
          </p:cNvPr>
          <p:cNvSpPr/>
          <p:nvPr/>
        </p:nvSpPr>
        <p:spPr>
          <a:xfrm>
            <a:off x="4250848" y="1407678"/>
            <a:ext cx="839166" cy="286303"/>
          </a:xfrm>
          <a:prstGeom prst="roundRect">
            <a:avLst/>
          </a:prstGeom>
          <a:solidFill>
            <a:schemeClr val="bg1"/>
          </a:solidFill>
          <a:ln>
            <a:solidFill>
              <a:srgbClr val="03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venir Book" panose="02000503020000020003" pitchFamily="2" charset="0"/>
              </a:rPr>
              <a:t>Layer 1</a:t>
            </a:r>
          </a:p>
        </p:txBody>
      </p:sp>
      <p:sp>
        <p:nvSpPr>
          <p:cNvPr id="103" name="Rounded Rectangle 119">
            <a:extLst>
              <a:ext uri="{FF2B5EF4-FFF2-40B4-BE49-F238E27FC236}">
                <a16:creationId xmlns:a16="http://schemas.microsoft.com/office/drawing/2014/main" id="{55E2B269-6D58-C312-B229-029E3AA38EA7}"/>
              </a:ext>
            </a:extLst>
          </p:cNvPr>
          <p:cNvSpPr/>
          <p:nvPr/>
        </p:nvSpPr>
        <p:spPr>
          <a:xfrm>
            <a:off x="6988554" y="1411046"/>
            <a:ext cx="839166" cy="286303"/>
          </a:xfrm>
          <a:prstGeom prst="roundRect">
            <a:avLst/>
          </a:prstGeom>
          <a:solidFill>
            <a:schemeClr val="bg1"/>
          </a:solidFill>
          <a:ln>
            <a:solidFill>
              <a:srgbClr val="03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venir Book" panose="02000503020000020003" pitchFamily="2" charset="0"/>
              </a:rPr>
              <a:t>Layer 2</a:t>
            </a:r>
          </a:p>
        </p:txBody>
      </p:sp>
      <p:sp>
        <p:nvSpPr>
          <p:cNvPr id="104" name="Content Placeholder 14">
            <a:extLst>
              <a:ext uri="{FF2B5EF4-FFF2-40B4-BE49-F238E27FC236}">
                <a16:creationId xmlns:a16="http://schemas.microsoft.com/office/drawing/2014/main" id="{DDE88868-A4C0-9D3D-AC92-C2EF6EF90515}"/>
              </a:ext>
            </a:extLst>
          </p:cNvPr>
          <p:cNvSpPr txBox="1">
            <a:spLocks/>
          </p:cNvSpPr>
          <p:nvPr/>
        </p:nvSpPr>
        <p:spPr>
          <a:xfrm>
            <a:off x="8227088" y="2692685"/>
            <a:ext cx="3599787" cy="30451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🚚 </a:t>
            </a:r>
            <a:r>
              <a:rPr lang="en-US" sz="1050" b="1" u="sng" dirty="0"/>
              <a:t>Oil or Water Run Ready</a:t>
            </a:r>
          </a:p>
          <a:p>
            <a:r>
              <a:rPr lang="en-US" sz="1050" dirty="0"/>
              <a:t>🚚 </a:t>
            </a:r>
            <a:r>
              <a:rPr lang="en-US" sz="1050" b="1" u="sng" dirty="0"/>
              <a:t>Oil or Water Run Ready this Weekend</a:t>
            </a:r>
          </a:p>
          <a:p>
            <a:r>
              <a:rPr lang="en-US" sz="1050" dirty="0"/>
              <a:t>⚠️ </a:t>
            </a:r>
            <a:r>
              <a:rPr lang="en-US" sz="1050" b="1" u="sng" dirty="0"/>
              <a:t>Tank Over 90% Full</a:t>
            </a:r>
          </a:p>
          <a:p>
            <a:r>
              <a:rPr lang="en-US" sz="1050" dirty="0"/>
              <a:t>👷 </a:t>
            </a:r>
            <a:r>
              <a:rPr lang="en-US" sz="1050" b="1" u="sng" dirty="0"/>
              <a:t>Gauge Ready</a:t>
            </a:r>
          </a:p>
          <a:p>
            <a:r>
              <a:rPr lang="en-US" sz="1050" dirty="0"/>
              <a:t>📅 </a:t>
            </a:r>
            <a:r>
              <a:rPr lang="en-US" sz="1050" b="1" u="sng" dirty="0"/>
              <a:t>Gauge Ready on Weekend</a:t>
            </a:r>
          </a:p>
          <a:p>
            <a:r>
              <a:rPr lang="en-US" sz="1050" dirty="0"/>
              <a:t>👓 </a:t>
            </a:r>
            <a:r>
              <a:rPr lang="en-US" sz="1050" b="1" u="sng" dirty="0"/>
              <a:t>Recent Workover, Visual Inspection Needed</a:t>
            </a:r>
          </a:p>
          <a:p>
            <a:r>
              <a:rPr lang="en-US" sz="1050" dirty="0"/>
              <a:t>⚙️ </a:t>
            </a:r>
            <a:r>
              <a:rPr lang="en-US" sz="1050" b="1" u="sng" dirty="0"/>
              <a:t>Repeat Failure Well</a:t>
            </a:r>
          </a:p>
          <a:p>
            <a:r>
              <a:rPr lang="en-US" sz="1050" dirty="0"/>
              <a:t>👷👓 </a:t>
            </a:r>
            <a:r>
              <a:rPr lang="en-US" sz="1050" b="1" u="sng" dirty="0"/>
              <a:t>Risk Based Visit Required</a:t>
            </a:r>
          </a:p>
          <a:p>
            <a:r>
              <a:rPr lang="en-US" sz="1050" b="0" dirty="0">
                <a:solidFill>
                  <a:srgbClr val="C72E0F"/>
                </a:solidFill>
                <a:effectLst/>
                <a:highlight>
                  <a:srgbClr val="F6F7F9"/>
                </a:highlight>
              </a:rPr>
              <a:t>🕒 </a:t>
            </a:r>
            <a:r>
              <a:rPr lang="en-US" sz="1050" b="1" u="sng" dirty="0"/>
              <a:t>Split Connect </a:t>
            </a:r>
          </a:p>
          <a:p>
            <a:r>
              <a:rPr lang="en-US" sz="1050" b="0" dirty="0">
                <a:solidFill>
                  <a:srgbClr val="C72E0F"/>
                </a:solidFill>
                <a:effectLst/>
                <a:highlight>
                  <a:srgbClr val="F6F7F9"/>
                </a:highlight>
              </a:rPr>
              <a:t>🕒 </a:t>
            </a:r>
            <a:r>
              <a:rPr lang="en-US" sz="1050" b="1" u="sng" dirty="0"/>
              <a:t>Plunger Change Required</a:t>
            </a:r>
          </a:p>
          <a:p>
            <a:pPr marL="0" indent="0">
              <a:buNone/>
            </a:pPr>
            <a:endParaRPr lang="en-US" sz="1050" b="1" u="sng" dirty="0"/>
          </a:p>
          <a:p>
            <a:pPr>
              <a:spcBef>
                <a:spcPts val="300"/>
              </a:spcBef>
            </a:pPr>
            <a:endParaRPr lang="en-US" sz="1050" dirty="0"/>
          </a:p>
        </p:txBody>
      </p:sp>
      <p:sp>
        <p:nvSpPr>
          <p:cNvPr id="105" name="Rounded Rectangle 122">
            <a:extLst>
              <a:ext uri="{FF2B5EF4-FFF2-40B4-BE49-F238E27FC236}">
                <a16:creationId xmlns:a16="http://schemas.microsoft.com/office/drawing/2014/main" id="{E64C167D-CD79-387A-D538-3FA4E6133609}"/>
              </a:ext>
            </a:extLst>
          </p:cNvPr>
          <p:cNvSpPr/>
          <p:nvPr/>
        </p:nvSpPr>
        <p:spPr>
          <a:xfrm>
            <a:off x="5563164" y="3074758"/>
            <a:ext cx="1217360" cy="710406"/>
          </a:xfrm>
          <a:prstGeom prst="roundRect">
            <a:avLst/>
          </a:prstGeom>
          <a:solidFill>
            <a:srgbClr val="D20F2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CRITICAL</a:t>
            </a:r>
          </a:p>
        </p:txBody>
      </p:sp>
      <p:sp>
        <p:nvSpPr>
          <p:cNvPr id="106" name="Rounded Rectangle 123">
            <a:extLst>
              <a:ext uri="{FF2B5EF4-FFF2-40B4-BE49-F238E27FC236}">
                <a16:creationId xmlns:a16="http://schemas.microsoft.com/office/drawing/2014/main" id="{DD0155E0-8EB7-DB4B-9367-62632F1BA841}"/>
              </a:ext>
            </a:extLst>
          </p:cNvPr>
          <p:cNvSpPr/>
          <p:nvPr/>
        </p:nvSpPr>
        <p:spPr>
          <a:xfrm>
            <a:off x="5563164" y="3834076"/>
            <a:ext cx="1217360" cy="710406"/>
          </a:xfrm>
          <a:prstGeom prst="roundRect">
            <a:avLst/>
          </a:prstGeom>
          <a:solidFill>
            <a:srgbClr val="E65200"/>
          </a:solidFill>
          <a:ln>
            <a:solidFill>
              <a:srgbClr val="E6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HIGH</a:t>
            </a:r>
          </a:p>
        </p:txBody>
      </p:sp>
      <p:sp>
        <p:nvSpPr>
          <p:cNvPr id="107" name="Rounded Rectangle 124">
            <a:extLst>
              <a:ext uri="{FF2B5EF4-FFF2-40B4-BE49-F238E27FC236}">
                <a16:creationId xmlns:a16="http://schemas.microsoft.com/office/drawing/2014/main" id="{22701786-3ADA-1EAC-DAFD-1EA5D0FF6290}"/>
              </a:ext>
            </a:extLst>
          </p:cNvPr>
          <p:cNvSpPr/>
          <p:nvPr/>
        </p:nvSpPr>
        <p:spPr>
          <a:xfrm>
            <a:off x="5563164" y="4593395"/>
            <a:ext cx="1217360" cy="71040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MEDIUM</a:t>
            </a:r>
          </a:p>
        </p:txBody>
      </p:sp>
      <p:sp>
        <p:nvSpPr>
          <p:cNvPr id="108" name="Rounded Rectangle 125">
            <a:extLst>
              <a:ext uri="{FF2B5EF4-FFF2-40B4-BE49-F238E27FC236}">
                <a16:creationId xmlns:a16="http://schemas.microsoft.com/office/drawing/2014/main" id="{F62C55D3-E603-12F4-D43E-637DB63C7D0A}"/>
              </a:ext>
            </a:extLst>
          </p:cNvPr>
          <p:cNvSpPr/>
          <p:nvPr/>
        </p:nvSpPr>
        <p:spPr>
          <a:xfrm>
            <a:off x="5563164" y="5352714"/>
            <a:ext cx="1217360" cy="710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LOW</a:t>
            </a:r>
          </a:p>
        </p:txBody>
      </p:sp>
      <p:sp>
        <p:nvSpPr>
          <p:cNvPr id="109" name="Rounded Rectangle 126">
            <a:extLst>
              <a:ext uri="{FF2B5EF4-FFF2-40B4-BE49-F238E27FC236}">
                <a16:creationId xmlns:a16="http://schemas.microsoft.com/office/drawing/2014/main" id="{753A6773-2C1B-38E5-0094-89F1D939ECE9}"/>
              </a:ext>
            </a:extLst>
          </p:cNvPr>
          <p:cNvSpPr/>
          <p:nvPr/>
        </p:nvSpPr>
        <p:spPr>
          <a:xfrm>
            <a:off x="5563164" y="6112032"/>
            <a:ext cx="1217360" cy="710406"/>
          </a:xfrm>
          <a:prstGeom prst="roundRect">
            <a:avLst/>
          </a:prstGeom>
          <a:solidFill>
            <a:schemeClr val="accent6">
              <a:alpha val="5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ROUTINE</a:t>
            </a:r>
          </a:p>
        </p:txBody>
      </p:sp>
      <p:sp>
        <p:nvSpPr>
          <p:cNvPr id="111" name="Content Placeholder 7">
            <a:extLst>
              <a:ext uri="{FF2B5EF4-FFF2-40B4-BE49-F238E27FC236}">
                <a16:creationId xmlns:a16="http://schemas.microsoft.com/office/drawing/2014/main" id="{0EB4D9EA-B47B-43AE-63EC-56A7C5BDBC02}"/>
              </a:ext>
            </a:extLst>
          </p:cNvPr>
          <p:cNvSpPr txBox="1">
            <a:spLocks/>
          </p:cNvSpPr>
          <p:nvPr/>
        </p:nvSpPr>
        <p:spPr>
          <a:xfrm>
            <a:off x="477208" y="2603786"/>
            <a:ext cx="3135721" cy="13523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📉 </a:t>
            </a:r>
            <a:r>
              <a:rPr lang="en-US" sz="1050" b="1" u="sng" dirty="0"/>
              <a:t>Below Forecast Aries Forecast</a:t>
            </a:r>
          </a:p>
          <a:p>
            <a:pPr marL="457200" lvl="3" indent="0">
              <a:buFont typeface="Arial" panose="020B0604020202020204" pitchFamily="34" charset="0"/>
              <a:buNone/>
            </a:pPr>
            <a:endParaRPr lang="en-US" sz="1050" i="1" dirty="0"/>
          </a:p>
          <a:p>
            <a:r>
              <a:rPr lang="en-US" sz="1050" dirty="0"/>
              <a:t>🛠️ </a:t>
            </a:r>
            <a:r>
              <a:rPr lang="en-US" sz="1050" b="1" u="sng" dirty="0"/>
              <a:t>Downtime (Lost Production)</a:t>
            </a:r>
          </a:p>
          <a:p>
            <a:pPr marL="320040" lvl="2" indent="0">
              <a:buFont typeface="Arial" panose="020B0604020202020204" pitchFamily="34" charset="0"/>
              <a:buNone/>
            </a:pPr>
            <a:endParaRPr lang="en-US" sz="1050" dirty="0"/>
          </a:p>
          <a:p>
            <a:r>
              <a:rPr lang="en-US" sz="1050" dirty="0"/>
              <a:t>🚨 </a:t>
            </a:r>
            <a:r>
              <a:rPr lang="en-US" sz="1050" b="1" u="sng" dirty="0"/>
              <a:t>MCFD SCADA Variance to Yesterday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356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E768EA1-6559-4938-BE1A-D4DB9484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4800" y="6622528"/>
            <a:ext cx="457200" cy="235472"/>
          </a:xfrm>
        </p:spPr>
        <p:txBody>
          <a:bodyPr/>
          <a:lstStyle/>
          <a:p>
            <a:fld id="{5D5A7577-F2C9-4E03-9D98-B419871FF33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0EF323-EB84-4AE2-9534-47FC1F01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Rank Example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041C81-4597-54F7-4D21-B2EAC03F69D2}"/>
              </a:ext>
            </a:extLst>
          </p:cNvPr>
          <p:cNvGrpSpPr/>
          <p:nvPr/>
        </p:nvGrpSpPr>
        <p:grpSpPr>
          <a:xfrm>
            <a:off x="110471" y="5485077"/>
            <a:ext cx="7000949" cy="1076377"/>
            <a:chOff x="124585" y="5141371"/>
            <a:chExt cx="7000949" cy="10763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3412ED6-77B4-6DEE-5178-21717A9002BA}"/>
                </a:ext>
              </a:extLst>
            </p:cNvPr>
            <p:cNvSpPr/>
            <p:nvPr/>
          </p:nvSpPr>
          <p:spPr>
            <a:xfrm>
              <a:off x="132080" y="5141371"/>
              <a:ext cx="6967806" cy="9977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EEA568-31D8-F75E-B2E5-77873E66FFE7}"/>
                </a:ext>
              </a:extLst>
            </p:cNvPr>
            <p:cNvSpPr/>
            <p:nvPr/>
          </p:nvSpPr>
          <p:spPr>
            <a:xfrm>
              <a:off x="124585" y="5512147"/>
              <a:ext cx="7000949" cy="705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18820FA-754C-F03E-70D3-2FC22F25A8C9}"/>
              </a:ext>
            </a:extLst>
          </p:cNvPr>
          <p:cNvSpPr/>
          <p:nvPr/>
        </p:nvSpPr>
        <p:spPr>
          <a:xfrm>
            <a:off x="8388974" y="4459816"/>
            <a:ext cx="1783080" cy="215444"/>
          </a:xfrm>
          <a:prstGeom prst="rect">
            <a:avLst/>
          </a:prstGeom>
          <a:gradFill flip="none" rotWithShape="1">
            <a:gsLst>
              <a:gs pos="85000">
                <a:schemeClr val="accent2"/>
              </a:gs>
              <a:gs pos="0">
                <a:schemeClr val="accent6"/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Revenue Variance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826C5-2A1A-773A-DB1A-511478811085}"/>
              </a:ext>
            </a:extLst>
          </p:cNvPr>
          <p:cNvSpPr/>
          <p:nvPr/>
        </p:nvSpPr>
        <p:spPr>
          <a:xfrm>
            <a:off x="8388974" y="4693978"/>
            <a:ext cx="1783080" cy="215444"/>
          </a:xfrm>
          <a:prstGeom prst="rect">
            <a:avLst/>
          </a:prstGeom>
          <a:gradFill>
            <a:gsLst>
              <a:gs pos="88000">
                <a:srgbClr val="E65200"/>
              </a:gs>
              <a:gs pos="0">
                <a:srgbClr val="FFFF00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Oil (&amp; Water Ready)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1FA4B3-5EB3-ADBC-5310-647F779BBDC1}"/>
              </a:ext>
            </a:extLst>
          </p:cNvPr>
          <p:cNvSpPr/>
          <p:nvPr/>
        </p:nvSpPr>
        <p:spPr>
          <a:xfrm>
            <a:off x="8388974" y="4928140"/>
            <a:ext cx="1783080" cy="215444"/>
          </a:xfrm>
          <a:prstGeom prst="rect">
            <a:avLst/>
          </a:prstGeom>
          <a:gradFill>
            <a:gsLst>
              <a:gs pos="88000">
                <a:srgbClr val="E65200"/>
              </a:gs>
              <a:gs pos="0">
                <a:srgbClr val="FFFF00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Water Ready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0EA89B-1E65-89EA-71CA-7ACDFBC4926A}"/>
              </a:ext>
            </a:extLst>
          </p:cNvPr>
          <p:cNvSpPr/>
          <p:nvPr/>
        </p:nvSpPr>
        <p:spPr>
          <a:xfrm>
            <a:off x="8388974" y="5162302"/>
            <a:ext cx="1783080" cy="215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Recent Workovers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897A8-22A4-9154-AB50-66DE824E9F37}"/>
              </a:ext>
            </a:extLst>
          </p:cNvPr>
          <p:cNvSpPr/>
          <p:nvPr/>
        </p:nvSpPr>
        <p:spPr>
          <a:xfrm>
            <a:off x="8388974" y="5396464"/>
            <a:ext cx="1783080" cy="215444"/>
          </a:xfrm>
          <a:prstGeom prst="rect">
            <a:avLst/>
          </a:prstGeom>
          <a:gradFill>
            <a:gsLst>
              <a:gs pos="88000">
                <a:srgbClr val="FFC000"/>
              </a:gs>
              <a:gs pos="0">
                <a:schemeClr val="accent6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Repeated Failures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5383D5-6A22-7FE9-6D89-5029C7C8E193}"/>
              </a:ext>
            </a:extLst>
          </p:cNvPr>
          <p:cNvSpPr/>
          <p:nvPr/>
        </p:nvSpPr>
        <p:spPr>
          <a:xfrm>
            <a:off x="8388974" y="5630626"/>
            <a:ext cx="1783080" cy="215444"/>
          </a:xfrm>
          <a:prstGeom prst="rect">
            <a:avLst/>
          </a:prstGeom>
          <a:gradFill>
            <a:gsLst>
              <a:gs pos="88000">
                <a:srgbClr val="FFC000"/>
              </a:gs>
              <a:gs pos="0">
                <a:schemeClr val="accent6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Gauge Ready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FAA612-1272-380A-0EBD-46ADA8B277A6}"/>
              </a:ext>
            </a:extLst>
          </p:cNvPr>
          <p:cNvSpPr/>
          <p:nvPr/>
        </p:nvSpPr>
        <p:spPr>
          <a:xfrm>
            <a:off x="8388974" y="5864788"/>
            <a:ext cx="1783080" cy="21544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Injection Well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630044-5354-7235-37B4-6B8C58BCCD85}"/>
              </a:ext>
            </a:extLst>
          </p:cNvPr>
          <p:cNvSpPr/>
          <p:nvPr/>
        </p:nvSpPr>
        <p:spPr>
          <a:xfrm>
            <a:off x="8388974" y="6098950"/>
            <a:ext cx="1783080" cy="215444"/>
          </a:xfrm>
          <a:prstGeom prst="rect">
            <a:avLst/>
          </a:prstGeom>
          <a:gradFill flip="none" rotWithShape="1">
            <a:gsLst>
              <a:gs pos="85000">
                <a:srgbClr val="E65200"/>
              </a:gs>
              <a:gs pos="0">
                <a:schemeClr val="accent6"/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Routine visit / Scheduled visit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3B6B8D-9B9F-69BA-01BD-50CA0E4B2DB6}"/>
              </a:ext>
            </a:extLst>
          </p:cNvPr>
          <p:cNvSpPr/>
          <p:nvPr/>
        </p:nvSpPr>
        <p:spPr>
          <a:xfrm>
            <a:off x="8388974" y="6333112"/>
            <a:ext cx="1783080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Outperforming wells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4ABB76-07B2-CD53-3157-EA8AF129DA9F}"/>
              </a:ext>
            </a:extLst>
          </p:cNvPr>
          <p:cNvCxnSpPr>
            <a:cxnSpLocks/>
          </p:cNvCxnSpPr>
          <p:nvPr/>
        </p:nvCxnSpPr>
        <p:spPr>
          <a:xfrm>
            <a:off x="8212644" y="4470882"/>
            <a:ext cx="0" cy="211378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B35432-DFC3-4D58-F72C-74174400A15E}"/>
              </a:ext>
            </a:extLst>
          </p:cNvPr>
          <p:cNvSpPr txBox="1"/>
          <p:nvPr/>
        </p:nvSpPr>
        <p:spPr>
          <a:xfrm>
            <a:off x="7548589" y="4413305"/>
            <a:ext cx="93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HIGHEST PRIORITY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085F1-F3AA-198F-3E8F-DE5AD9B79013}"/>
              </a:ext>
            </a:extLst>
          </p:cNvPr>
          <p:cNvSpPr txBox="1"/>
          <p:nvPr/>
        </p:nvSpPr>
        <p:spPr>
          <a:xfrm>
            <a:off x="7548589" y="6253823"/>
            <a:ext cx="98888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LOWEST PRIORITY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87D974-DEB6-8D6F-76C8-A78C0FA03D1F}"/>
              </a:ext>
            </a:extLst>
          </p:cNvPr>
          <p:cNvSpPr txBox="1"/>
          <p:nvPr/>
        </p:nvSpPr>
        <p:spPr>
          <a:xfrm>
            <a:off x="7850883" y="4087954"/>
            <a:ext cx="2951992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200" b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PUMP BY PRIORITY RANKING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037E57-DC6C-7DCF-DAA0-F4E226825604}"/>
              </a:ext>
            </a:extLst>
          </p:cNvPr>
          <p:cNvSpPr txBox="1"/>
          <p:nvPr/>
        </p:nvSpPr>
        <p:spPr>
          <a:xfrm>
            <a:off x="10307672" y="4429716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Highest to Lowest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7158BB-FF73-0350-775F-5A239EBA785D}"/>
              </a:ext>
            </a:extLst>
          </p:cNvPr>
          <p:cNvSpPr txBox="1"/>
          <p:nvPr/>
        </p:nvSpPr>
        <p:spPr>
          <a:xfrm>
            <a:off x="10307672" y="4669614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BOPD (high to low)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C0AFC-86F6-D39A-90ED-86E1A0AA20AE}"/>
              </a:ext>
            </a:extLst>
          </p:cNvPr>
          <p:cNvSpPr txBox="1"/>
          <p:nvPr/>
        </p:nvSpPr>
        <p:spPr>
          <a:xfrm>
            <a:off x="10307672" y="4909512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BWPD (high to low)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C600A4-446E-F6B6-1FD1-CD8BD3ED30A5}"/>
              </a:ext>
            </a:extLst>
          </p:cNvPr>
          <p:cNvSpPr txBox="1"/>
          <p:nvPr/>
        </p:nvSpPr>
        <p:spPr>
          <a:xfrm>
            <a:off x="10307672" y="5149410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BFPD (high to low)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37105E-BBD2-C168-FAFD-33D041295825}"/>
              </a:ext>
            </a:extLst>
          </p:cNvPr>
          <p:cNvSpPr txBox="1"/>
          <p:nvPr/>
        </p:nvSpPr>
        <p:spPr>
          <a:xfrm>
            <a:off x="10307672" y="5389308"/>
            <a:ext cx="173879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Daily cash flow (high to low)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22EB77-9091-6E99-67F3-355BBCB22D04}"/>
              </a:ext>
            </a:extLst>
          </p:cNvPr>
          <p:cNvSpPr txBox="1"/>
          <p:nvPr/>
        </p:nvSpPr>
        <p:spPr>
          <a:xfrm>
            <a:off x="10307672" y="5629206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BFPD (high to low)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C57766-BD67-783E-B8DB-AE1131D5FDE3}"/>
              </a:ext>
            </a:extLst>
          </p:cNvPr>
          <p:cNvSpPr txBox="1"/>
          <p:nvPr/>
        </p:nvSpPr>
        <p:spPr>
          <a:xfrm>
            <a:off x="10307672" y="5869104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BWPD (high to low)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15D140-6675-59EC-D0F1-A7D8C670DBEA}"/>
              </a:ext>
            </a:extLst>
          </p:cNvPr>
          <p:cNvSpPr txBox="1"/>
          <p:nvPr/>
        </p:nvSpPr>
        <p:spPr>
          <a:xfrm>
            <a:off x="10294614" y="6108999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BOEPD (high to low)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923E4E-EB65-E8CD-D437-32869862050F}"/>
              </a:ext>
            </a:extLst>
          </p:cNvPr>
          <p:cNvSpPr txBox="1"/>
          <p:nvPr/>
        </p:nvSpPr>
        <p:spPr>
          <a:xfrm>
            <a:off x="10307672" y="6327183"/>
            <a:ext cx="17830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Daily Revenue (high to low)</a:t>
            </a:r>
          </a:p>
        </p:txBody>
      </p:sp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18CF1C4F-3F25-2618-CE33-83E60BFE3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263719"/>
              </p:ext>
            </p:extLst>
          </p:nvPr>
        </p:nvGraphicFramePr>
        <p:xfrm>
          <a:off x="1264650" y="2122384"/>
          <a:ext cx="3931118" cy="172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9345">
                  <a:extLst>
                    <a:ext uri="{9D8B030D-6E8A-4147-A177-3AD203B41FA5}">
                      <a16:colId xmlns:a16="http://schemas.microsoft.com/office/drawing/2014/main" val="2554159436"/>
                    </a:ext>
                  </a:extLst>
                </a:gridCol>
                <a:gridCol w="1901773">
                  <a:extLst>
                    <a:ext uri="{9D8B030D-6E8A-4147-A177-3AD203B41FA5}">
                      <a16:colId xmlns:a16="http://schemas.microsoft.com/office/drawing/2014/main" val="1541734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REVENUE VARIANCE 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PRIORITY SCORE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3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&gt;$750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venir Book" panose="02000503020000020003" pitchFamily="2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0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$300 &lt; CF &lt;= $750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26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$200 &lt; CF &lt;= $300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9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$100 &lt; CF &lt;= $200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39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$10 &lt; CF &lt;= $100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5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CF &lt;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7490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">
            <a:extLst>
              <a:ext uri="{FF2B5EF4-FFF2-40B4-BE49-F238E27FC236}">
                <a16:creationId xmlns:a16="http://schemas.microsoft.com/office/drawing/2014/main" id="{D0DC00AF-B75D-4C7C-111F-B892A1CF37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7531895"/>
              </p:ext>
            </p:extLst>
          </p:nvPr>
        </p:nvGraphicFramePr>
        <p:xfrm>
          <a:off x="7111420" y="2122384"/>
          <a:ext cx="3686148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3892">
                  <a:extLst>
                    <a:ext uri="{9D8B030D-6E8A-4147-A177-3AD203B41FA5}">
                      <a16:colId xmlns:a16="http://schemas.microsoft.com/office/drawing/2014/main" val="2554159436"/>
                    </a:ext>
                  </a:extLst>
                </a:gridCol>
                <a:gridCol w="1902256">
                  <a:extLst>
                    <a:ext uri="{9D8B030D-6E8A-4147-A177-3AD203B41FA5}">
                      <a16:colId xmlns:a16="http://schemas.microsoft.com/office/drawing/2014/main" val="1541734241"/>
                    </a:ext>
                  </a:extLst>
                </a:gridCol>
              </a:tblGrid>
              <a:tr h="191997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URGENCY FOR VISIT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5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Arial Narrow" panose="020B0604020202020204" pitchFamily="34" charset="0"/>
                          <a:cs typeface="Arial Narrow" panose="020B0604020202020204" pitchFamily="34" charset="0"/>
                        </a:rPr>
                        <a:t>PRIORITY SCORE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135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3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Urgent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1121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30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5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26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9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139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Routine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953819"/>
                  </a:ext>
                </a:extLst>
              </a:tr>
            </a:tbl>
          </a:graphicData>
        </a:graphic>
      </p:graphicFrame>
      <p:cxnSp>
        <p:nvCxnSpPr>
          <p:cNvPr id="36" name="Elbow Connector 74">
            <a:extLst>
              <a:ext uri="{FF2B5EF4-FFF2-40B4-BE49-F238E27FC236}">
                <a16:creationId xmlns:a16="http://schemas.microsoft.com/office/drawing/2014/main" id="{E75DCA7B-8F59-3E5A-8DAD-02E297D8E7A0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 rot="5400000">
            <a:off x="4553497" y="598817"/>
            <a:ext cx="200279" cy="284685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78">
            <a:extLst>
              <a:ext uri="{FF2B5EF4-FFF2-40B4-BE49-F238E27FC236}">
                <a16:creationId xmlns:a16="http://schemas.microsoft.com/office/drawing/2014/main" id="{BD29057D-5E9C-3D83-94AA-04E61ABD664F}"/>
              </a:ext>
            </a:extLst>
          </p:cNvPr>
          <p:cNvSpPr/>
          <p:nvPr/>
        </p:nvSpPr>
        <p:spPr>
          <a:xfrm>
            <a:off x="4356602" y="1706176"/>
            <a:ext cx="839166" cy="286303"/>
          </a:xfrm>
          <a:prstGeom prst="roundRect">
            <a:avLst/>
          </a:prstGeom>
          <a:solidFill>
            <a:schemeClr val="bg1"/>
          </a:solidFill>
          <a:ln>
            <a:solidFill>
              <a:srgbClr val="03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venir Book" panose="02000503020000020003" pitchFamily="2" charset="0"/>
              </a:rPr>
              <a:t>Layer 1</a:t>
            </a:r>
          </a:p>
        </p:txBody>
      </p:sp>
      <p:cxnSp>
        <p:nvCxnSpPr>
          <p:cNvPr id="38" name="Elbow Connector 80">
            <a:extLst>
              <a:ext uri="{FF2B5EF4-FFF2-40B4-BE49-F238E27FC236}">
                <a16:creationId xmlns:a16="http://schemas.microsoft.com/office/drawing/2014/main" id="{49CB9625-73BE-0FD2-ED8A-716F42039874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 rot="16200000" flipH="1">
            <a:off x="7415639" y="583528"/>
            <a:ext cx="200279" cy="2877431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82">
            <a:extLst>
              <a:ext uri="{FF2B5EF4-FFF2-40B4-BE49-F238E27FC236}">
                <a16:creationId xmlns:a16="http://schemas.microsoft.com/office/drawing/2014/main" id="{9D5C15FC-01E4-3F43-06FB-A6B8D17788D8}"/>
              </a:ext>
            </a:extLst>
          </p:cNvPr>
          <p:cNvSpPr/>
          <p:nvPr/>
        </p:nvSpPr>
        <p:spPr>
          <a:xfrm>
            <a:off x="7080949" y="1706176"/>
            <a:ext cx="839166" cy="286303"/>
          </a:xfrm>
          <a:prstGeom prst="roundRect">
            <a:avLst/>
          </a:prstGeom>
          <a:solidFill>
            <a:schemeClr val="bg1"/>
          </a:solidFill>
          <a:ln>
            <a:solidFill>
              <a:srgbClr val="03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venir Book" panose="02000503020000020003" pitchFamily="2" charset="0"/>
              </a:rPr>
              <a:t>Layer 2</a:t>
            </a:r>
          </a:p>
        </p:txBody>
      </p:sp>
      <p:sp>
        <p:nvSpPr>
          <p:cNvPr id="40" name="Rounded Rectangle 88">
            <a:extLst>
              <a:ext uri="{FF2B5EF4-FFF2-40B4-BE49-F238E27FC236}">
                <a16:creationId xmlns:a16="http://schemas.microsoft.com/office/drawing/2014/main" id="{1C96C8BE-E088-DF6F-2761-CBC17A34C22B}"/>
              </a:ext>
            </a:extLst>
          </p:cNvPr>
          <p:cNvSpPr/>
          <p:nvPr/>
        </p:nvSpPr>
        <p:spPr>
          <a:xfrm>
            <a:off x="2958973" y="4790966"/>
            <a:ext cx="1303945" cy="442674"/>
          </a:xfrm>
          <a:prstGeom prst="roundRect">
            <a:avLst/>
          </a:prstGeom>
          <a:solidFill>
            <a:schemeClr val="bg1"/>
          </a:solidFill>
          <a:ln>
            <a:solidFill>
              <a:srgbClr val="03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venir Book" panose="02000503020000020003" pitchFamily="2" charset="0"/>
              </a:rPr>
              <a:t>Score and Priority Assignment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7F3F-DFB7-8C75-CFD6-CC324885ABE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10946" y="3839437"/>
            <a:ext cx="0" cy="95152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96">
            <a:extLst>
              <a:ext uri="{FF2B5EF4-FFF2-40B4-BE49-F238E27FC236}">
                <a16:creationId xmlns:a16="http://schemas.microsoft.com/office/drawing/2014/main" id="{C45E5FB8-B09A-7481-8C2C-FBEB0146327A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3610946" y="4417764"/>
            <a:ext cx="2744982" cy="373202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06">
            <a:extLst>
              <a:ext uri="{FF2B5EF4-FFF2-40B4-BE49-F238E27FC236}">
                <a16:creationId xmlns:a16="http://schemas.microsoft.com/office/drawing/2014/main" id="{570AC492-EEEF-C3E5-4E53-F6CB3D460999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 flipH="1" flipV="1">
            <a:off x="5949377" y="3267579"/>
            <a:ext cx="1568098" cy="755988"/>
          </a:xfrm>
          <a:prstGeom prst="bentConnector2">
            <a:avLst/>
          </a:prstGeom>
          <a:ln w="12700">
            <a:solidFill>
              <a:schemeClr val="bg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122">
            <a:extLst>
              <a:ext uri="{FF2B5EF4-FFF2-40B4-BE49-F238E27FC236}">
                <a16:creationId xmlns:a16="http://schemas.microsoft.com/office/drawing/2014/main" id="{B54D5B90-E272-F2AA-6320-E0927DC8EE61}"/>
              </a:ext>
            </a:extLst>
          </p:cNvPr>
          <p:cNvSpPr/>
          <p:nvPr/>
        </p:nvSpPr>
        <p:spPr>
          <a:xfrm>
            <a:off x="296880" y="5613757"/>
            <a:ext cx="1217360" cy="710406"/>
          </a:xfrm>
          <a:prstGeom prst="roundRect">
            <a:avLst/>
          </a:prstGeom>
          <a:solidFill>
            <a:srgbClr val="D20F2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CRITICAL</a:t>
            </a:r>
          </a:p>
        </p:txBody>
      </p:sp>
      <p:sp>
        <p:nvSpPr>
          <p:cNvPr id="45" name="Rounded Rectangle 123">
            <a:extLst>
              <a:ext uri="{FF2B5EF4-FFF2-40B4-BE49-F238E27FC236}">
                <a16:creationId xmlns:a16="http://schemas.microsoft.com/office/drawing/2014/main" id="{FFB37427-4C85-4F9B-2B39-CE5C80D42162}"/>
              </a:ext>
            </a:extLst>
          </p:cNvPr>
          <p:cNvSpPr/>
          <p:nvPr/>
        </p:nvSpPr>
        <p:spPr>
          <a:xfrm>
            <a:off x="1649858" y="5613757"/>
            <a:ext cx="1217360" cy="710406"/>
          </a:xfrm>
          <a:prstGeom prst="roundRect">
            <a:avLst/>
          </a:prstGeom>
          <a:solidFill>
            <a:srgbClr val="E65200"/>
          </a:solidFill>
          <a:ln>
            <a:solidFill>
              <a:srgbClr val="E6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HIGH</a:t>
            </a:r>
          </a:p>
        </p:txBody>
      </p:sp>
      <p:sp>
        <p:nvSpPr>
          <p:cNvPr id="46" name="Rounded Rectangle 124">
            <a:extLst>
              <a:ext uri="{FF2B5EF4-FFF2-40B4-BE49-F238E27FC236}">
                <a16:creationId xmlns:a16="http://schemas.microsoft.com/office/drawing/2014/main" id="{3F8D7480-4FBD-FAEF-F750-722B8237D140}"/>
              </a:ext>
            </a:extLst>
          </p:cNvPr>
          <p:cNvSpPr/>
          <p:nvPr/>
        </p:nvSpPr>
        <p:spPr>
          <a:xfrm>
            <a:off x="3042905" y="5613757"/>
            <a:ext cx="1217360" cy="71040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MEDIUM</a:t>
            </a:r>
          </a:p>
        </p:txBody>
      </p:sp>
      <p:sp>
        <p:nvSpPr>
          <p:cNvPr id="47" name="Rounded Rectangle 125">
            <a:extLst>
              <a:ext uri="{FF2B5EF4-FFF2-40B4-BE49-F238E27FC236}">
                <a16:creationId xmlns:a16="http://schemas.microsoft.com/office/drawing/2014/main" id="{F816F7BA-E19D-F567-DA10-A572D0D43FD9}"/>
              </a:ext>
            </a:extLst>
          </p:cNvPr>
          <p:cNvSpPr/>
          <p:nvPr/>
        </p:nvSpPr>
        <p:spPr>
          <a:xfrm>
            <a:off x="4367694" y="5613757"/>
            <a:ext cx="1217360" cy="710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LOW</a:t>
            </a:r>
          </a:p>
        </p:txBody>
      </p:sp>
      <p:sp>
        <p:nvSpPr>
          <p:cNvPr id="48" name="Rounded Rectangle 126">
            <a:extLst>
              <a:ext uri="{FF2B5EF4-FFF2-40B4-BE49-F238E27FC236}">
                <a16:creationId xmlns:a16="http://schemas.microsoft.com/office/drawing/2014/main" id="{D7EAFBE6-20CC-696B-650D-F88CC0B84766}"/>
              </a:ext>
            </a:extLst>
          </p:cNvPr>
          <p:cNvSpPr/>
          <p:nvPr/>
        </p:nvSpPr>
        <p:spPr>
          <a:xfrm>
            <a:off x="5715474" y="5613757"/>
            <a:ext cx="1217360" cy="710406"/>
          </a:xfrm>
          <a:prstGeom prst="roundRect">
            <a:avLst/>
          </a:prstGeom>
          <a:solidFill>
            <a:schemeClr val="accent6">
              <a:alpha val="5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ROUTINE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CF1CC2-B066-EF77-62BF-30B2AA534A32}"/>
              </a:ext>
            </a:extLst>
          </p:cNvPr>
          <p:cNvCxnSpPr>
            <a:cxnSpLocks/>
            <a:stCxn id="40" idx="2"/>
            <a:endCxn id="3" idx="0"/>
          </p:cNvCxnSpPr>
          <p:nvPr/>
        </p:nvCxnSpPr>
        <p:spPr>
          <a:xfrm flipH="1">
            <a:off x="3601869" y="5233640"/>
            <a:ext cx="9077" cy="25143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03E3D1-2E0D-2414-934D-D3C2249EB1BA}"/>
              </a:ext>
            </a:extLst>
          </p:cNvPr>
          <p:cNvGrpSpPr/>
          <p:nvPr/>
        </p:nvGrpSpPr>
        <p:grpSpPr>
          <a:xfrm>
            <a:off x="5103648" y="866648"/>
            <a:ext cx="2007772" cy="1055457"/>
            <a:chOff x="5003765" y="408953"/>
            <a:chExt cx="2007772" cy="1055457"/>
          </a:xfrm>
        </p:grpSpPr>
        <p:pic>
          <p:nvPicPr>
            <p:cNvPr id="34" name="Picture 33" descr="A person walking next to a black oil rig&#10;&#10;Description automatically generated">
              <a:extLst>
                <a:ext uri="{FF2B5EF4-FFF2-40B4-BE49-F238E27FC236}">
                  <a16:creationId xmlns:a16="http://schemas.microsoft.com/office/drawing/2014/main" id="{FAAB9D72-3D7D-5E3B-032B-525C59F42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412" y="665799"/>
              <a:ext cx="789536" cy="798611"/>
            </a:xfrm>
            <a:prstGeom prst="ellipse">
              <a:avLst/>
            </a:prstGeom>
            <a:ln w="19050" cap="rnd">
              <a:solidFill>
                <a:srgbClr val="D20F2D"/>
              </a:solidFill>
            </a:ln>
            <a:effectLst>
              <a:outerShdw blurRad="381000" dist="292100" dir="5400000" sx="-80000" sy="-18000" rotWithShape="0">
                <a:srgbClr val="000000">
                  <a:alpha val="11385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01DA82-4305-08DD-1340-D32D31CB8EF0}"/>
                </a:ext>
              </a:extLst>
            </p:cNvPr>
            <p:cNvSpPr txBox="1"/>
            <p:nvPr/>
          </p:nvSpPr>
          <p:spPr>
            <a:xfrm>
              <a:off x="5003765" y="408953"/>
              <a:ext cx="2007772" cy="30777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sz="14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MAVERICK WELL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7377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E768EA1-6559-4938-BE1A-D4DB9484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0EF323-EB84-4AE2-9534-47FC1F01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Rank Example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7A943A-08DF-4D24-9E2D-30D3CEBBE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16A0F1-4EBA-FC8B-57E9-3339963F3E83}"/>
              </a:ext>
            </a:extLst>
          </p:cNvPr>
          <p:cNvSpPr/>
          <p:nvPr/>
        </p:nvSpPr>
        <p:spPr>
          <a:xfrm>
            <a:off x="437497" y="3545146"/>
            <a:ext cx="7289048" cy="186601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0A23F-4115-CEA0-F3D7-0DCD9B45B65E}"/>
              </a:ext>
            </a:extLst>
          </p:cNvPr>
          <p:cNvSpPr/>
          <p:nvPr/>
        </p:nvSpPr>
        <p:spPr>
          <a:xfrm>
            <a:off x="167291" y="3823551"/>
            <a:ext cx="7608915" cy="133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FDDBF-DE37-A43E-3015-0E44E3C48C0B}"/>
              </a:ext>
            </a:extLst>
          </p:cNvPr>
          <p:cNvSpPr txBox="1"/>
          <p:nvPr/>
        </p:nvSpPr>
        <p:spPr>
          <a:xfrm>
            <a:off x="801126" y="3692633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P1</a:t>
            </a:r>
          </a:p>
        </p:txBody>
      </p:sp>
      <p:pic>
        <p:nvPicPr>
          <p:cNvPr id="10" name="Picture 9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E1D99DB7-CEE4-64A8-3E75-2B48F735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5" y="4034627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6C2231-D7E5-7A6E-B1FF-79186DA5B538}"/>
              </a:ext>
            </a:extLst>
          </p:cNvPr>
          <p:cNvSpPr/>
          <p:nvPr/>
        </p:nvSpPr>
        <p:spPr>
          <a:xfrm>
            <a:off x="2081979" y="2140946"/>
            <a:ext cx="6967806" cy="9977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EB52B-3ED1-6ADE-7135-79DB0B6B2BAD}"/>
              </a:ext>
            </a:extLst>
          </p:cNvPr>
          <p:cNvSpPr/>
          <p:nvPr/>
        </p:nvSpPr>
        <p:spPr>
          <a:xfrm>
            <a:off x="2074484" y="2511722"/>
            <a:ext cx="7000949" cy="705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88">
            <a:extLst>
              <a:ext uri="{FF2B5EF4-FFF2-40B4-BE49-F238E27FC236}">
                <a16:creationId xmlns:a16="http://schemas.microsoft.com/office/drawing/2014/main" id="{CFE509C2-458A-D91E-5984-9375E5B8AD7A}"/>
              </a:ext>
            </a:extLst>
          </p:cNvPr>
          <p:cNvSpPr/>
          <p:nvPr/>
        </p:nvSpPr>
        <p:spPr>
          <a:xfrm>
            <a:off x="4922986" y="1446835"/>
            <a:ext cx="1303945" cy="442674"/>
          </a:xfrm>
          <a:prstGeom prst="roundRect">
            <a:avLst/>
          </a:prstGeom>
          <a:solidFill>
            <a:schemeClr val="bg1"/>
          </a:solidFill>
          <a:ln>
            <a:solidFill>
              <a:srgbClr val="03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venir Book" panose="02000503020000020003" pitchFamily="2" charset="0"/>
              </a:rPr>
              <a:t>Score and Priority Assignment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538FB6-1903-7CA0-C7C0-DBFBDBFD6FA6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5565882" y="1889509"/>
            <a:ext cx="9077" cy="25143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5C66D5-4D8C-4D73-4EC3-DB3FF3DED5B3}"/>
              </a:ext>
            </a:extLst>
          </p:cNvPr>
          <p:cNvSpPr txBox="1"/>
          <p:nvPr/>
        </p:nvSpPr>
        <p:spPr>
          <a:xfrm>
            <a:off x="785038" y="4765664"/>
            <a:ext cx="69873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Rev: $2000</a:t>
            </a:r>
          </a:p>
        </p:txBody>
      </p:sp>
      <p:pic>
        <p:nvPicPr>
          <p:cNvPr id="20" name="Picture 19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935937ED-CFF6-3B80-B9F2-7FBBD3535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29" y="4034627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8B7F81F3-DBD2-F215-6649-97158D113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00" y="4034627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379DACC6-191D-C57A-1754-5F71A398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15" y="4034627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2426EE2E-2CC9-A220-ED53-F76B3F7D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2" y="4034627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937E62-AE9A-1EC6-32A9-144F6749EA30}"/>
              </a:ext>
            </a:extLst>
          </p:cNvPr>
          <p:cNvSpPr txBox="1"/>
          <p:nvPr/>
        </p:nvSpPr>
        <p:spPr>
          <a:xfrm>
            <a:off x="1669459" y="3691965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B9FF5C-D2E5-F368-A895-F5174143DD37}"/>
              </a:ext>
            </a:extLst>
          </p:cNvPr>
          <p:cNvSpPr txBox="1"/>
          <p:nvPr/>
        </p:nvSpPr>
        <p:spPr>
          <a:xfrm>
            <a:off x="2537326" y="3691965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42C5B2-5996-C6D4-BED7-574915909865}"/>
              </a:ext>
            </a:extLst>
          </p:cNvPr>
          <p:cNvSpPr txBox="1"/>
          <p:nvPr/>
        </p:nvSpPr>
        <p:spPr>
          <a:xfrm>
            <a:off x="3397006" y="3691965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604E46-B944-9D05-8436-5A9A962B503F}"/>
              </a:ext>
            </a:extLst>
          </p:cNvPr>
          <p:cNvSpPr txBox="1"/>
          <p:nvPr/>
        </p:nvSpPr>
        <p:spPr>
          <a:xfrm>
            <a:off x="4192822" y="3691965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6846D-27A2-3DA6-F68E-5C10EC1FAC00}"/>
              </a:ext>
            </a:extLst>
          </p:cNvPr>
          <p:cNvSpPr txBox="1"/>
          <p:nvPr/>
        </p:nvSpPr>
        <p:spPr>
          <a:xfrm>
            <a:off x="1602304" y="4765664"/>
            <a:ext cx="740145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Rev: $1800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4EA30-C89F-74E2-224E-012BEE711805}"/>
              </a:ext>
            </a:extLst>
          </p:cNvPr>
          <p:cNvSpPr txBox="1"/>
          <p:nvPr/>
        </p:nvSpPr>
        <p:spPr>
          <a:xfrm>
            <a:off x="2492429" y="4784151"/>
            <a:ext cx="71580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Rev: $1600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3CAC98-CE97-0BCC-3225-F4F89AE1F527}"/>
              </a:ext>
            </a:extLst>
          </p:cNvPr>
          <p:cNvSpPr txBox="1"/>
          <p:nvPr/>
        </p:nvSpPr>
        <p:spPr>
          <a:xfrm>
            <a:off x="3343850" y="4780455"/>
            <a:ext cx="69873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Rev: $1400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6EEC48-6F81-C714-2903-CD4DE8168A22}"/>
              </a:ext>
            </a:extLst>
          </p:cNvPr>
          <p:cNvCxnSpPr>
            <a:cxnSpLocks/>
          </p:cNvCxnSpPr>
          <p:nvPr/>
        </p:nvCxnSpPr>
        <p:spPr>
          <a:xfrm>
            <a:off x="2822682" y="3042653"/>
            <a:ext cx="0" cy="50314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8C79DD-C217-0A56-D0FC-AD2FD79DB226}"/>
              </a:ext>
            </a:extLst>
          </p:cNvPr>
          <p:cNvCxnSpPr>
            <a:cxnSpLocks/>
          </p:cNvCxnSpPr>
          <p:nvPr/>
        </p:nvCxnSpPr>
        <p:spPr>
          <a:xfrm>
            <a:off x="2764493" y="5407662"/>
            <a:ext cx="0" cy="23294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59">
            <a:extLst>
              <a:ext uri="{FF2B5EF4-FFF2-40B4-BE49-F238E27FC236}">
                <a16:creationId xmlns:a16="http://schemas.microsoft.com/office/drawing/2014/main" id="{F9664DB8-0989-12C8-1C57-A37DE0D1CC73}"/>
              </a:ext>
            </a:extLst>
          </p:cNvPr>
          <p:cNvSpPr/>
          <p:nvPr/>
        </p:nvSpPr>
        <p:spPr>
          <a:xfrm>
            <a:off x="1963696" y="5688919"/>
            <a:ext cx="1650173" cy="553779"/>
          </a:xfrm>
          <a:prstGeom prst="roundRect">
            <a:avLst/>
          </a:prstGeom>
          <a:solidFill>
            <a:schemeClr val="bg1"/>
          </a:solidFill>
          <a:ln>
            <a:solidFill>
              <a:srgbClr val="031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Layer 3: Coordinate / Route Planning</a:t>
            </a:r>
          </a:p>
        </p:txBody>
      </p:sp>
      <p:pic>
        <p:nvPicPr>
          <p:cNvPr id="36" name="Picture 35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C967A543-2446-6F71-BA23-4242687A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09" y="4031187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D9B3A452-C1F3-640B-B673-854BF59B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42" y="4033516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37" descr="A person walking next to a black oil rig&#10;&#10;Description automatically generated">
            <a:extLst>
              <a:ext uri="{FF2B5EF4-FFF2-40B4-BE49-F238E27FC236}">
                <a16:creationId xmlns:a16="http://schemas.microsoft.com/office/drawing/2014/main" id="{E47F7D9D-5019-1094-83A0-4087843AC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46" y="4031186"/>
            <a:ext cx="633066" cy="640343"/>
          </a:xfrm>
          <a:prstGeom prst="ellipse">
            <a:avLst/>
          </a:prstGeom>
          <a:ln w="19050" cap="rnd">
            <a:solidFill>
              <a:srgbClr val="D20F2D"/>
            </a:solidFill>
          </a:ln>
          <a:effectLst>
            <a:outerShdw blurRad="381000" dist="292100" dir="5400000" sx="-80000" sy="-18000" rotWithShape="0">
              <a:srgbClr val="000000">
                <a:alpha val="11385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E749D3A-DB9C-EA14-8E2E-6F386099BBB6}"/>
              </a:ext>
            </a:extLst>
          </p:cNvPr>
          <p:cNvSpPr txBox="1"/>
          <p:nvPr/>
        </p:nvSpPr>
        <p:spPr>
          <a:xfrm>
            <a:off x="5797886" y="3694962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0905D5-AA9E-0F04-08D1-772EFF19EC9C}"/>
              </a:ext>
            </a:extLst>
          </p:cNvPr>
          <p:cNvSpPr txBox="1"/>
          <p:nvPr/>
        </p:nvSpPr>
        <p:spPr>
          <a:xfrm>
            <a:off x="6587814" y="3697405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F61B1B-AF39-3D01-FE00-7060D61F02C7}"/>
              </a:ext>
            </a:extLst>
          </p:cNvPr>
          <p:cNvSpPr txBox="1"/>
          <p:nvPr/>
        </p:nvSpPr>
        <p:spPr>
          <a:xfrm>
            <a:off x="4973290" y="3691965"/>
            <a:ext cx="68735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P6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461B3D-E276-5B07-F124-B534F4BAD77E}"/>
              </a:ext>
            </a:extLst>
          </p:cNvPr>
          <p:cNvSpPr txBox="1"/>
          <p:nvPr/>
        </p:nvSpPr>
        <p:spPr>
          <a:xfrm>
            <a:off x="4042583" y="4773833"/>
            <a:ext cx="877002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Oil Run Ready</a:t>
            </a:r>
          </a:p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PR: 200 BOPD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E5202F-060F-4CC5-39F5-47ACCD52D181}"/>
              </a:ext>
            </a:extLst>
          </p:cNvPr>
          <p:cNvSpPr txBox="1"/>
          <p:nvPr/>
        </p:nvSpPr>
        <p:spPr>
          <a:xfrm>
            <a:off x="4884340" y="4765455"/>
            <a:ext cx="85837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Oil Run Ready</a:t>
            </a:r>
          </a:p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PR: 115 BOPD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D7591E-1F24-1F10-60E7-C8B48A25FBBE}"/>
              </a:ext>
            </a:extLst>
          </p:cNvPr>
          <p:cNvSpPr txBox="1"/>
          <p:nvPr/>
        </p:nvSpPr>
        <p:spPr>
          <a:xfrm>
            <a:off x="5684371" y="4765474"/>
            <a:ext cx="94287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H2O Run Ready</a:t>
            </a:r>
          </a:p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PR: 11 BWPD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6EC3EF-B902-FF1A-E730-D11C22B73C1D}"/>
              </a:ext>
            </a:extLst>
          </p:cNvPr>
          <p:cNvSpPr txBox="1"/>
          <p:nvPr/>
        </p:nvSpPr>
        <p:spPr>
          <a:xfrm>
            <a:off x="6578742" y="4773833"/>
            <a:ext cx="865795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Gauge Ready</a:t>
            </a:r>
          </a:p>
          <a:p>
            <a:pPr algn="ctr"/>
            <a:r>
              <a:rPr lang="en-US" sz="1000" dirty="0">
                <a:latin typeface="Avenir Book" panose="02000503020000020003" pitchFamily="2" charset="0"/>
                <a:cs typeface="Calibri" panose="020F0502020204030204" pitchFamily="34" charset="0"/>
              </a:rPr>
              <a:t>PR:100 BFPD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862EE2-052E-7B60-5514-02C2ACEE6FFD}"/>
              </a:ext>
            </a:extLst>
          </p:cNvPr>
          <p:cNvSpPr txBox="1"/>
          <p:nvPr/>
        </p:nvSpPr>
        <p:spPr>
          <a:xfrm>
            <a:off x="353762" y="5424583"/>
            <a:ext cx="13244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venir Book" panose="02000503020000020003" pitchFamily="2" charset="0"/>
              </a:rPr>
              <a:t>Rev = Revenue Variance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PR = Production Rate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PX = Priority #X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BE5197-DD6E-4D82-BAE5-8EDE0697F276}"/>
              </a:ext>
            </a:extLst>
          </p:cNvPr>
          <p:cNvSpPr/>
          <p:nvPr/>
        </p:nvSpPr>
        <p:spPr>
          <a:xfrm>
            <a:off x="8388974" y="4459816"/>
            <a:ext cx="1783080" cy="215444"/>
          </a:xfrm>
          <a:prstGeom prst="rect">
            <a:avLst/>
          </a:prstGeom>
          <a:gradFill flip="none" rotWithShape="1">
            <a:gsLst>
              <a:gs pos="85000">
                <a:schemeClr val="accent2"/>
              </a:gs>
              <a:gs pos="0">
                <a:schemeClr val="accent6"/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Revenue Variance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67185-24B7-124A-1F44-B6045AACA73E}"/>
              </a:ext>
            </a:extLst>
          </p:cNvPr>
          <p:cNvSpPr/>
          <p:nvPr/>
        </p:nvSpPr>
        <p:spPr>
          <a:xfrm>
            <a:off x="8388974" y="4693978"/>
            <a:ext cx="1783080" cy="215444"/>
          </a:xfrm>
          <a:prstGeom prst="rect">
            <a:avLst/>
          </a:prstGeom>
          <a:gradFill>
            <a:gsLst>
              <a:gs pos="88000">
                <a:srgbClr val="E65200"/>
              </a:gs>
              <a:gs pos="0">
                <a:srgbClr val="FFFF00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Oil (&amp; Water Ready)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508DA4-FAD9-A1FC-CF5C-7B013BC3DF8F}"/>
              </a:ext>
            </a:extLst>
          </p:cNvPr>
          <p:cNvSpPr/>
          <p:nvPr/>
        </p:nvSpPr>
        <p:spPr>
          <a:xfrm>
            <a:off x="8388974" y="4928140"/>
            <a:ext cx="1783080" cy="215444"/>
          </a:xfrm>
          <a:prstGeom prst="rect">
            <a:avLst/>
          </a:prstGeom>
          <a:gradFill>
            <a:gsLst>
              <a:gs pos="88000">
                <a:srgbClr val="E65200"/>
              </a:gs>
              <a:gs pos="0">
                <a:srgbClr val="FFFF00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Water Ready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215D6F-28F6-FE9E-0E7C-572D88B11C73}"/>
              </a:ext>
            </a:extLst>
          </p:cNvPr>
          <p:cNvSpPr/>
          <p:nvPr/>
        </p:nvSpPr>
        <p:spPr>
          <a:xfrm>
            <a:off x="8388974" y="5162302"/>
            <a:ext cx="1783080" cy="21544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Recent Workovers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066B7B-82B5-28F2-EDAF-FBE7A33A199D}"/>
              </a:ext>
            </a:extLst>
          </p:cNvPr>
          <p:cNvSpPr/>
          <p:nvPr/>
        </p:nvSpPr>
        <p:spPr>
          <a:xfrm>
            <a:off x="8388974" y="5396464"/>
            <a:ext cx="1783080" cy="215444"/>
          </a:xfrm>
          <a:prstGeom prst="rect">
            <a:avLst/>
          </a:prstGeom>
          <a:gradFill>
            <a:gsLst>
              <a:gs pos="88000">
                <a:srgbClr val="FFC000"/>
              </a:gs>
              <a:gs pos="0">
                <a:schemeClr val="accent6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Repeated Failures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B23AC-E252-66ED-F7D6-C9266C8F11F0}"/>
              </a:ext>
            </a:extLst>
          </p:cNvPr>
          <p:cNvSpPr/>
          <p:nvPr/>
        </p:nvSpPr>
        <p:spPr>
          <a:xfrm>
            <a:off x="8388974" y="5630626"/>
            <a:ext cx="1783080" cy="215444"/>
          </a:xfrm>
          <a:prstGeom prst="rect">
            <a:avLst/>
          </a:prstGeom>
          <a:gradFill>
            <a:gsLst>
              <a:gs pos="88000">
                <a:srgbClr val="FFC000"/>
              </a:gs>
              <a:gs pos="0">
                <a:schemeClr val="accent6"/>
              </a:gs>
            </a:gsLst>
            <a:lin ang="10800000" scaled="1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Gauge Ready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7C4FDB-6C34-5F26-15DC-3FCF09B3024E}"/>
              </a:ext>
            </a:extLst>
          </p:cNvPr>
          <p:cNvSpPr/>
          <p:nvPr/>
        </p:nvSpPr>
        <p:spPr>
          <a:xfrm>
            <a:off x="8388974" y="5864788"/>
            <a:ext cx="1783080" cy="21544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Injection Well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E01AE5F-623A-F0DB-BF9A-162E26AEC109}"/>
              </a:ext>
            </a:extLst>
          </p:cNvPr>
          <p:cNvSpPr/>
          <p:nvPr/>
        </p:nvSpPr>
        <p:spPr>
          <a:xfrm>
            <a:off x="8388974" y="6098950"/>
            <a:ext cx="1783080" cy="215444"/>
          </a:xfrm>
          <a:prstGeom prst="rect">
            <a:avLst/>
          </a:prstGeom>
          <a:gradFill flip="none" rotWithShape="1">
            <a:gsLst>
              <a:gs pos="85000">
                <a:srgbClr val="E65200"/>
              </a:gs>
              <a:gs pos="0">
                <a:schemeClr val="accent6"/>
              </a:gs>
            </a:gsLst>
            <a:lin ang="10800000" scaled="1"/>
            <a:tileRect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Routine visit / Scheduled visit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A2E722-E667-8697-85E4-DAFF5871F9D5}"/>
              </a:ext>
            </a:extLst>
          </p:cNvPr>
          <p:cNvSpPr/>
          <p:nvPr/>
        </p:nvSpPr>
        <p:spPr>
          <a:xfrm>
            <a:off x="8388974" y="6333112"/>
            <a:ext cx="1783080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panose="020B0604020202020204" pitchFamily="34" charset="0"/>
              </a:rPr>
              <a:t>Outperforming wells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626DD4-3856-D25F-AE5A-7D718E48837B}"/>
              </a:ext>
            </a:extLst>
          </p:cNvPr>
          <p:cNvCxnSpPr>
            <a:cxnSpLocks/>
          </p:cNvCxnSpPr>
          <p:nvPr/>
        </p:nvCxnSpPr>
        <p:spPr>
          <a:xfrm>
            <a:off x="8212644" y="4470882"/>
            <a:ext cx="0" cy="2113785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F5DAF48-A42A-CFD5-CC25-E3289BA9445F}"/>
              </a:ext>
            </a:extLst>
          </p:cNvPr>
          <p:cNvSpPr txBox="1"/>
          <p:nvPr/>
        </p:nvSpPr>
        <p:spPr>
          <a:xfrm>
            <a:off x="7548589" y="4413305"/>
            <a:ext cx="93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HIGHEST PRIORITY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C7085A-579B-28FD-3ED4-BF36326B9EFC}"/>
              </a:ext>
            </a:extLst>
          </p:cNvPr>
          <p:cNvSpPr txBox="1"/>
          <p:nvPr/>
        </p:nvSpPr>
        <p:spPr>
          <a:xfrm>
            <a:off x="7548589" y="6253823"/>
            <a:ext cx="98888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9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LOWEST PRIORITY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075874-544C-39E6-5875-BCBC9D672502}"/>
              </a:ext>
            </a:extLst>
          </p:cNvPr>
          <p:cNvSpPr txBox="1"/>
          <p:nvPr/>
        </p:nvSpPr>
        <p:spPr>
          <a:xfrm>
            <a:off x="7850883" y="4087954"/>
            <a:ext cx="2951992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US" sz="1200" b="1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PUMP BY PRIORITY RANKING 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6E752E-4A05-AAD4-0B3E-325889D81DBD}"/>
              </a:ext>
            </a:extLst>
          </p:cNvPr>
          <p:cNvSpPr txBox="1"/>
          <p:nvPr/>
        </p:nvSpPr>
        <p:spPr>
          <a:xfrm>
            <a:off x="10307672" y="4429716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Highest to Lowest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F7AC47-BF1F-6A11-50E5-E7CE60CFF097}"/>
              </a:ext>
            </a:extLst>
          </p:cNvPr>
          <p:cNvSpPr txBox="1"/>
          <p:nvPr/>
        </p:nvSpPr>
        <p:spPr>
          <a:xfrm>
            <a:off x="10307672" y="4669614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BOPD (high to low)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876E76-CE42-EB78-0565-6DAF29736C47}"/>
              </a:ext>
            </a:extLst>
          </p:cNvPr>
          <p:cNvSpPr txBox="1"/>
          <p:nvPr/>
        </p:nvSpPr>
        <p:spPr>
          <a:xfrm>
            <a:off x="10307672" y="4909512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BWPD (high to low)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11BB3B-FB4C-BBFB-D786-DF379FA3FC1D}"/>
              </a:ext>
            </a:extLst>
          </p:cNvPr>
          <p:cNvSpPr txBox="1"/>
          <p:nvPr/>
        </p:nvSpPr>
        <p:spPr>
          <a:xfrm>
            <a:off x="10307672" y="5149410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BFPD (high to low)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07322-DFBD-FEB8-CD44-D0B95A8C1252}"/>
              </a:ext>
            </a:extLst>
          </p:cNvPr>
          <p:cNvSpPr txBox="1"/>
          <p:nvPr/>
        </p:nvSpPr>
        <p:spPr>
          <a:xfrm>
            <a:off x="10307672" y="5389308"/>
            <a:ext cx="173879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Daily cash flow (high to low)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B87E5-B300-0C5E-B6D1-8727F331935A}"/>
              </a:ext>
            </a:extLst>
          </p:cNvPr>
          <p:cNvSpPr txBox="1"/>
          <p:nvPr/>
        </p:nvSpPr>
        <p:spPr>
          <a:xfrm>
            <a:off x="10307672" y="5629206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BFPD (high to low)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32779-81BB-0C0A-1C7B-15EFBC0EEEB9}"/>
              </a:ext>
            </a:extLst>
          </p:cNvPr>
          <p:cNvSpPr txBox="1"/>
          <p:nvPr/>
        </p:nvSpPr>
        <p:spPr>
          <a:xfrm>
            <a:off x="10307672" y="5869104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BWPD (high to low)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B2971-6DBF-AC09-7BC6-4535E3B4E549}"/>
              </a:ext>
            </a:extLst>
          </p:cNvPr>
          <p:cNvSpPr txBox="1"/>
          <p:nvPr/>
        </p:nvSpPr>
        <p:spPr>
          <a:xfrm>
            <a:off x="10294614" y="6108999"/>
            <a:ext cx="163439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BOEPD (high to low)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D09113-DEA7-C1D7-B629-DEDA4A01E579}"/>
              </a:ext>
            </a:extLst>
          </p:cNvPr>
          <p:cNvSpPr txBox="1"/>
          <p:nvPr/>
        </p:nvSpPr>
        <p:spPr>
          <a:xfrm>
            <a:off x="10307672" y="6327183"/>
            <a:ext cx="1783079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+mj-lt"/>
                <a:cs typeface="Calibri" panose="020F0502020204030204" pitchFamily="34" charset="0"/>
              </a:rPr>
              <a:t>Daily Revenue (high to low)</a:t>
            </a:r>
          </a:p>
        </p:txBody>
      </p:sp>
      <p:sp>
        <p:nvSpPr>
          <p:cNvPr id="89" name="Rounded Rectangle 122">
            <a:extLst>
              <a:ext uri="{FF2B5EF4-FFF2-40B4-BE49-F238E27FC236}">
                <a16:creationId xmlns:a16="http://schemas.microsoft.com/office/drawing/2014/main" id="{0D32F880-DF4A-D529-4F0B-375673327862}"/>
              </a:ext>
            </a:extLst>
          </p:cNvPr>
          <p:cNvSpPr/>
          <p:nvPr/>
        </p:nvSpPr>
        <p:spPr>
          <a:xfrm>
            <a:off x="2284295" y="2243685"/>
            <a:ext cx="1217360" cy="710406"/>
          </a:xfrm>
          <a:prstGeom prst="roundRect">
            <a:avLst/>
          </a:prstGeom>
          <a:solidFill>
            <a:srgbClr val="D20F2D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CRITICAL</a:t>
            </a:r>
          </a:p>
        </p:txBody>
      </p:sp>
      <p:sp>
        <p:nvSpPr>
          <p:cNvPr id="90" name="Rounded Rectangle 123">
            <a:extLst>
              <a:ext uri="{FF2B5EF4-FFF2-40B4-BE49-F238E27FC236}">
                <a16:creationId xmlns:a16="http://schemas.microsoft.com/office/drawing/2014/main" id="{2DC1D438-E657-4886-C19F-B2D39B45FD48}"/>
              </a:ext>
            </a:extLst>
          </p:cNvPr>
          <p:cNvSpPr/>
          <p:nvPr/>
        </p:nvSpPr>
        <p:spPr>
          <a:xfrm>
            <a:off x="3637273" y="2243685"/>
            <a:ext cx="1217360" cy="710406"/>
          </a:xfrm>
          <a:prstGeom prst="roundRect">
            <a:avLst/>
          </a:prstGeom>
          <a:solidFill>
            <a:srgbClr val="E65200"/>
          </a:solidFill>
          <a:ln>
            <a:solidFill>
              <a:srgbClr val="E6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HIGH</a:t>
            </a:r>
          </a:p>
        </p:txBody>
      </p:sp>
      <p:sp>
        <p:nvSpPr>
          <p:cNvPr id="91" name="Rounded Rectangle 124">
            <a:extLst>
              <a:ext uri="{FF2B5EF4-FFF2-40B4-BE49-F238E27FC236}">
                <a16:creationId xmlns:a16="http://schemas.microsoft.com/office/drawing/2014/main" id="{11891F05-D516-6984-9E85-5868F9D16622}"/>
              </a:ext>
            </a:extLst>
          </p:cNvPr>
          <p:cNvSpPr/>
          <p:nvPr/>
        </p:nvSpPr>
        <p:spPr>
          <a:xfrm>
            <a:off x="5030320" y="2243685"/>
            <a:ext cx="1217360" cy="71040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MEDIUM</a:t>
            </a:r>
          </a:p>
        </p:txBody>
      </p:sp>
      <p:sp>
        <p:nvSpPr>
          <p:cNvPr id="92" name="Rounded Rectangle 125">
            <a:extLst>
              <a:ext uri="{FF2B5EF4-FFF2-40B4-BE49-F238E27FC236}">
                <a16:creationId xmlns:a16="http://schemas.microsoft.com/office/drawing/2014/main" id="{6CB4A9C6-0DED-0D10-2F9F-2E127F484BB6}"/>
              </a:ext>
            </a:extLst>
          </p:cNvPr>
          <p:cNvSpPr/>
          <p:nvPr/>
        </p:nvSpPr>
        <p:spPr>
          <a:xfrm>
            <a:off x="6355109" y="2243685"/>
            <a:ext cx="1217360" cy="71040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LOW</a:t>
            </a:r>
          </a:p>
        </p:txBody>
      </p:sp>
      <p:sp>
        <p:nvSpPr>
          <p:cNvPr id="93" name="Rounded Rectangle 126">
            <a:extLst>
              <a:ext uri="{FF2B5EF4-FFF2-40B4-BE49-F238E27FC236}">
                <a16:creationId xmlns:a16="http://schemas.microsoft.com/office/drawing/2014/main" id="{731C5846-37AB-846D-812B-E09AAE672E4A}"/>
              </a:ext>
            </a:extLst>
          </p:cNvPr>
          <p:cNvSpPr/>
          <p:nvPr/>
        </p:nvSpPr>
        <p:spPr>
          <a:xfrm>
            <a:off x="7702889" y="2243685"/>
            <a:ext cx="1217360" cy="710406"/>
          </a:xfrm>
          <a:prstGeom prst="roundRect">
            <a:avLst/>
          </a:prstGeom>
          <a:solidFill>
            <a:schemeClr val="accent6">
              <a:alpha val="5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31F3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ROUTINE</a:t>
            </a:r>
          </a:p>
        </p:txBody>
      </p:sp>
    </p:spTree>
    <p:extLst>
      <p:ext uri="{BB962C8B-B14F-4D97-AF65-F5344CB8AC3E}">
        <p14:creationId xmlns:p14="http://schemas.microsoft.com/office/powerpoint/2010/main" val="4063649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9586CC-260A-48B2-92C1-15A8AC121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5125" y="1345341"/>
            <a:ext cx="5486400" cy="3045332"/>
          </a:xfrm>
        </p:spPr>
        <p:txBody>
          <a:bodyPr/>
          <a:lstStyle/>
          <a:p>
            <a:r>
              <a:rPr lang="en-US" dirty="0"/>
              <a:t>📉 </a:t>
            </a:r>
            <a:r>
              <a:rPr lang="en-US" b="1" u="sng" dirty="0"/>
              <a:t>Below Forecast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i="1" dirty="0"/>
              <a:t> to </a:t>
            </a:r>
            <a:r>
              <a:rPr lang="en-US" b="1" i="1" u="sng" dirty="0">
                <a:solidFill>
                  <a:srgbClr val="FF0000"/>
                </a:solidFill>
              </a:rPr>
              <a:t>Critical</a:t>
            </a:r>
            <a:r>
              <a:rPr lang="en-US" i="1" dirty="0"/>
              <a:t> - based on Revenue/day Variance to Aries Live</a:t>
            </a:r>
          </a:p>
          <a:p>
            <a:pPr lvl="3"/>
            <a:r>
              <a:rPr lang="en-US" i="1" dirty="0"/>
              <a:t>$10 - $100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i="1" dirty="0"/>
              <a:t>)  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$100 - $200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i="1" dirty="0"/>
              <a:t>)  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$200 - $300 (</a:t>
            </a:r>
            <a:r>
              <a:rPr lang="en-US" i="1" dirty="0">
                <a:solidFill>
                  <a:srgbClr val="FFC000"/>
                </a:solidFill>
              </a:rPr>
              <a:t>Medium</a:t>
            </a:r>
            <a:r>
              <a:rPr lang="en-US" i="1" dirty="0"/>
              <a:t>)</a:t>
            </a:r>
          </a:p>
          <a:p>
            <a:pPr lvl="3"/>
            <a:r>
              <a:rPr lang="en-US" i="1" dirty="0"/>
              <a:t>$300 - $750 (</a:t>
            </a:r>
            <a:r>
              <a:rPr lang="en-US" i="1" dirty="0">
                <a:solidFill>
                  <a:srgbClr val="F2850E"/>
                </a:solidFill>
              </a:rPr>
              <a:t>High</a:t>
            </a:r>
            <a:r>
              <a:rPr lang="en-US" i="1" dirty="0"/>
              <a:t>)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&gt; $750 (</a:t>
            </a:r>
            <a:r>
              <a:rPr lang="en-US" i="1" dirty="0">
                <a:solidFill>
                  <a:srgbClr val="FF0000"/>
                </a:solidFill>
              </a:rPr>
              <a:t>Critical</a:t>
            </a:r>
            <a:r>
              <a:rPr lang="en-US" i="1" dirty="0"/>
              <a:t>) </a:t>
            </a:r>
          </a:p>
          <a:p>
            <a:pPr marL="457200" lvl="3" indent="0">
              <a:buNone/>
            </a:pPr>
            <a:endParaRPr lang="en-US" i="1" dirty="0"/>
          </a:p>
          <a:p>
            <a:r>
              <a:rPr lang="en-US" dirty="0"/>
              <a:t>🛠️ </a:t>
            </a:r>
            <a:r>
              <a:rPr lang="en-US" b="1" u="sng" dirty="0"/>
              <a:t>Downtime (Lost Production)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i="1" dirty="0"/>
              <a:t> to </a:t>
            </a:r>
            <a:r>
              <a:rPr lang="en-US" b="1" i="1" u="sng" dirty="0">
                <a:solidFill>
                  <a:srgbClr val="FF0000"/>
                </a:solidFill>
              </a:rPr>
              <a:t>Critical</a:t>
            </a:r>
            <a:r>
              <a:rPr lang="en-US" i="1" dirty="0"/>
              <a:t> - based on Revenue/day Variance to Aries Live</a:t>
            </a:r>
          </a:p>
          <a:p>
            <a:pPr lvl="3"/>
            <a:r>
              <a:rPr lang="en-US" i="1" dirty="0"/>
              <a:t>$10 - $100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i="1" dirty="0"/>
              <a:t>)  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$100 - $200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i="1" dirty="0"/>
              <a:t>)  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$200 - $300 (</a:t>
            </a:r>
            <a:r>
              <a:rPr lang="en-US" i="1" dirty="0">
                <a:solidFill>
                  <a:srgbClr val="FFC000"/>
                </a:solidFill>
              </a:rPr>
              <a:t>Medium</a:t>
            </a:r>
            <a:r>
              <a:rPr lang="en-US" i="1" dirty="0"/>
              <a:t>)</a:t>
            </a:r>
          </a:p>
          <a:p>
            <a:pPr lvl="3"/>
            <a:r>
              <a:rPr lang="en-US" i="1" dirty="0"/>
              <a:t>$300 - $750 (</a:t>
            </a:r>
            <a:r>
              <a:rPr lang="en-US" i="1" dirty="0">
                <a:solidFill>
                  <a:srgbClr val="F2850E"/>
                </a:solidFill>
              </a:rPr>
              <a:t>High</a:t>
            </a:r>
            <a:r>
              <a:rPr lang="en-US" i="1" dirty="0"/>
              <a:t>)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&gt; $750 (</a:t>
            </a:r>
            <a:r>
              <a:rPr lang="en-US" i="1" dirty="0">
                <a:solidFill>
                  <a:srgbClr val="FF0000"/>
                </a:solidFill>
              </a:rPr>
              <a:t>Critical</a:t>
            </a:r>
            <a:r>
              <a:rPr lang="en-US" i="1" dirty="0"/>
              <a:t>) </a:t>
            </a:r>
          </a:p>
          <a:p>
            <a:pPr marL="320040" lvl="2" indent="0">
              <a:buNone/>
            </a:pPr>
            <a:endParaRPr lang="en-US" dirty="0"/>
          </a:p>
          <a:p>
            <a:r>
              <a:rPr lang="en-US" dirty="0"/>
              <a:t>🚨 </a:t>
            </a:r>
            <a:r>
              <a:rPr lang="en-US" b="1" u="sng" dirty="0"/>
              <a:t>MCFD SCADA Variance to Yesterday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i="1" dirty="0"/>
              <a:t> to </a:t>
            </a:r>
            <a:r>
              <a:rPr lang="en-US" b="1" i="1" u="sng" dirty="0">
                <a:solidFill>
                  <a:srgbClr val="FF0000"/>
                </a:solidFill>
              </a:rPr>
              <a:t>Critical</a:t>
            </a:r>
            <a:r>
              <a:rPr lang="en-US" i="1" dirty="0"/>
              <a:t> - based on SCADA Gas Revenue/day Variance to Yest.</a:t>
            </a:r>
          </a:p>
          <a:p>
            <a:pPr lvl="1"/>
            <a:r>
              <a:rPr lang="en-US" i="1" dirty="0"/>
              <a:t>Must be greater than $50 in revenue variance and over 50% diff in MCFD</a:t>
            </a:r>
          </a:p>
          <a:p>
            <a:pPr lvl="3"/>
            <a:r>
              <a:rPr lang="en-US" i="1" dirty="0"/>
              <a:t>$10 - $100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i="1" dirty="0"/>
              <a:t>)  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$100 - $200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i="1" dirty="0"/>
              <a:t>)  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$200 - $300 (</a:t>
            </a:r>
            <a:r>
              <a:rPr lang="en-US" i="1" dirty="0">
                <a:solidFill>
                  <a:srgbClr val="FFC000"/>
                </a:solidFill>
              </a:rPr>
              <a:t>Medium</a:t>
            </a:r>
            <a:r>
              <a:rPr lang="en-US" i="1" dirty="0"/>
              <a:t>)</a:t>
            </a:r>
          </a:p>
          <a:p>
            <a:pPr lvl="3"/>
            <a:r>
              <a:rPr lang="en-US" i="1" dirty="0"/>
              <a:t>$300 - $750 (</a:t>
            </a:r>
            <a:r>
              <a:rPr lang="en-US" i="1" dirty="0">
                <a:solidFill>
                  <a:srgbClr val="F2850E"/>
                </a:solidFill>
              </a:rPr>
              <a:t>High</a:t>
            </a:r>
            <a:r>
              <a:rPr lang="en-US" i="1" dirty="0"/>
              <a:t>)    </a:t>
            </a:r>
            <a:r>
              <a:rPr lang="en-US" sz="10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i="1" dirty="0"/>
              <a:t> &gt; $750 (</a:t>
            </a:r>
            <a:r>
              <a:rPr lang="en-US" i="1" dirty="0">
                <a:solidFill>
                  <a:srgbClr val="FF0000"/>
                </a:solidFill>
              </a:rPr>
              <a:t>Critical</a:t>
            </a:r>
            <a:r>
              <a:rPr lang="en-US" i="1" dirty="0"/>
              <a:t>) </a:t>
            </a:r>
          </a:p>
          <a:p>
            <a:pPr marL="3200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275A13-073E-4753-A657-2205C7B89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5125" y="962243"/>
            <a:ext cx="5486400" cy="365760"/>
          </a:xfrm>
        </p:spPr>
        <p:txBody>
          <a:bodyPr/>
          <a:lstStyle/>
          <a:p>
            <a:r>
              <a:rPr lang="en-US" dirty="0"/>
              <a:t>Cash Flow – Layer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AE73-97D8-4456-B8CD-338AB74E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7577-F2C9-4E03-9D98-B419871FF33D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CFA4D-BF78-4118-A328-37327136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69127"/>
            <a:ext cx="3940023" cy="678823"/>
          </a:xfrm>
        </p:spPr>
        <p:txBody>
          <a:bodyPr/>
          <a:lstStyle/>
          <a:p>
            <a:r>
              <a:rPr lang="en-US" dirty="0"/>
              <a:t>Pump by Priority Flags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D9ACA01-E0C3-4A68-A4C7-ED43BCF92B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1944" y="962243"/>
            <a:ext cx="5582856" cy="365760"/>
          </a:xfrm>
        </p:spPr>
        <p:txBody>
          <a:bodyPr/>
          <a:lstStyle/>
          <a:p>
            <a:r>
              <a:rPr lang="en-US" dirty="0"/>
              <a:t>Risk &amp; Visit – Layer 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8473AD-C12A-419A-98EE-61C05AD3EBF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51944" y="1345340"/>
            <a:ext cx="6040056" cy="5512659"/>
          </a:xfrm>
        </p:spPr>
        <p:txBody>
          <a:bodyPr/>
          <a:lstStyle/>
          <a:p>
            <a:r>
              <a:rPr lang="en-US" sz="1050" dirty="0"/>
              <a:t>🚚 </a:t>
            </a:r>
            <a:r>
              <a:rPr lang="en-US" sz="1050" b="1" u="sng" dirty="0"/>
              <a:t>Oil or Water Run Ready</a:t>
            </a:r>
          </a:p>
          <a:p>
            <a:pPr lvl="1"/>
            <a:r>
              <a:rPr lang="en-US" b="1" i="1" u="sng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 to </a:t>
            </a:r>
            <a:r>
              <a:rPr lang="en-US" b="1" i="1" u="sng" dirty="0">
                <a:solidFill>
                  <a:srgbClr val="F2850E"/>
                </a:solidFill>
              </a:rPr>
              <a:t>High</a:t>
            </a:r>
            <a:r>
              <a:rPr lang="en-US" sz="1050" i="1" dirty="0"/>
              <a:t> </a:t>
            </a:r>
          </a:p>
          <a:p>
            <a:pPr lvl="2"/>
            <a:r>
              <a:rPr lang="en-US" sz="1050" i="1" dirty="0"/>
              <a:t>Escalates to </a:t>
            </a:r>
            <a:r>
              <a:rPr lang="en-US" i="1" dirty="0">
                <a:solidFill>
                  <a:srgbClr val="F2850E"/>
                </a:solidFill>
              </a:rPr>
              <a:t>High</a:t>
            </a:r>
            <a:r>
              <a:rPr lang="en-US" sz="1050" i="1" dirty="0"/>
              <a:t> when:</a:t>
            </a:r>
          </a:p>
          <a:p>
            <a:pPr lvl="3"/>
            <a:r>
              <a:rPr lang="en-US" sz="1050" i="1" dirty="0"/>
              <a:t>Avg Runs per day over last 180  days &gt;= 0.5</a:t>
            </a:r>
          </a:p>
          <a:p>
            <a:r>
              <a:rPr lang="en-US" sz="1050" dirty="0"/>
              <a:t>🚚 </a:t>
            </a:r>
            <a:r>
              <a:rPr lang="en-US" sz="1050" b="1" u="sng" dirty="0"/>
              <a:t>Oil or Water Run Ready this Weekend</a:t>
            </a:r>
          </a:p>
          <a:p>
            <a:pPr lvl="1"/>
            <a:r>
              <a:rPr lang="en-US" b="1" i="1" u="sng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 to </a:t>
            </a:r>
            <a:r>
              <a:rPr lang="en-US" b="1" i="1" u="sng" dirty="0">
                <a:solidFill>
                  <a:srgbClr val="F2850E"/>
                </a:solidFill>
              </a:rPr>
              <a:t>High</a:t>
            </a:r>
            <a:r>
              <a:rPr lang="en-US" sz="1050" i="1" dirty="0"/>
              <a:t> </a:t>
            </a:r>
          </a:p>
          <a:p>
            <a:pPr lvl="2"/>
            <a:r>
              <a:rPr lang="en-US" sz="1050" i="1" dirty="0">
                <a:solidFill>
                  <a:srgbClr val="FFC000"/>
                </a:solidFill>
              </a:rPr>
              <a:t>Medium </a:t>
            </a:r>
            <a:r>
              <a:rPr lang="en-US" sz="1050" i="1" dirty="0"/>
              <a:t>on Thursday</a:t>
            </a:r>
          </a:p>
          <a:p>
            <a:pPr lvl="2"/>
            <a:r>
              <a:rPr lang="en-US" i="1" dirty="0">
                <a:solidFill>
                  <a:srgbClr val="F2850E"/>
                </a:solidFill>
              </a:rPr>
              <a:t>High</a:t>
            </a:r>
            <a:r>
              <a:rPr lang="en-US" sz="1050" i="1" dirty="0"/>
              <a:t> on Friday </a:t>
            </a:r>
          </a:p>
          <a:p>
            <a:r>
              <a:rPr lang="en-US" sz="1050" dirty="0"/>
              <a:t>⚠️ </a:t>
            </a:r>
            <a:r>
              <a:rPr lang="en-US" sz="1050" b="1" u="sng" dirty="0"/>
              <a:t>Tank Over 90% Full</a:t>
            </a:r>
          </a:p>
          <a:p>
            <a:pPr lvl="1"/>
            <a:r>
              <a:rPr lang="en-US" b="1" i="1" u="sng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 </a:t>
            </a:r>
          </a:p>
          <a:p>
            <a:r>
              <a:rPr lang="en-US" sz="1050" dirty="0"/>
              <a:t>👷 </a:t>
            </a:r>
            <a:r>
              <a:rPr lang="en-US" sz="1050" b="1" u="sng" dirty="0"/>
              <a:t>Gauge Ready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sz="1050" i="1" dirty="0"/>
              <a:t> to </a:t>
            </a:r>
            <a:r>
              <a:rPr lang="en-US" b="1" i="1" u="sng" dirty="0">
                <a:solidFill>
                  <a:srgbClr val="FFC000"/>
                </a:solidFill>
              </a:rPr>
              <a:t>Medium</a:t>
            </a:r>
            <a:r>
              <a:rPr lang="en-US" sz="1050" i="1" dirty="0">
                <a:solidFill>
                  <a:srgbClr val="FFC000"/>
                </a:solidFill>
              </a:rPr>
              <a:t> </a:t>
            </a:r>
            <a:r>
              <a:rPr lang="en-US" sz="1050" i="1" dirty="0"/>
              <a:t>- based on days since 50% or 75% of load ready</a:t>
            </a:r>
          </a:p>
          <a:p>
            <a:pPr lvl="3"/>
            <a:r>
              <a:rPr lang="en-US" sz="1050" i="1" dirty="0"/>
              <a:t>0 days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sz="1050" i="1" dirty="0"/>
              <a:t>)    </a:t>
            </a:r>
            <a:r>
              <a:rPr lang="en-US" sz="105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sz="1050" i="1" dirty="0"/>
              <a:t> 1 or more days overdue (</a:t>
            </a:r>
            <a:r>
              <a:rPr lang="en-US" i="1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)</a:t>
            </a:r>
          </a:p>
          <a:p>
            <a:r>
              <a:rPr lang="en-US" sz="1050" dirty="0"/>
              <a:t>📅 </a:t>
            </a:r>
            <a:r>
              <a:rPr lang="en-US" sz="1050" b="1" u="sng" dirty="0"/>
              <a:t>Gauge Ready on Weekend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i="1" dirty="0"/>
              <a:t>: Thursday (50% Gauge)</a:t>
            </a:r>
          </a:p>
          <a:p>
            <a:pPr lvl="1"/>
            <a:r>
              <a:rPr lang="en-US" b="1" i="1" u="sng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: Thursday (75% Gauge) or Friday (50% Gauge)</a:t>
            </a:r>
          </a:p>
          <a:p>
            <a:pPr lvl="1"/>
            <a:r>
              <a:rPr lang="en-US" sz="1050" b="1" i="1" u="sng" dirty="0">
                <a:solidFill>
                  <a:srgbClr val="F2850E"/>
                </a:solidFill>
              </a:rPr>
              <a:t>High</a:t>
            </a:r>
            <a:r>
              <a:rPr lang="en-US" sz="1050" i="1" dirty="0"/>
              <a:t>: Friday (75% Gauge)</a:t>
            </a:r>
          </a:p>
          <a:p>
            <a:r>
              <a:rPr lang="en-US" sz="1050" dirty="0"/>
              <a:t>👓 </a:t>
            </a:r>
            <a:r>
              <a:rPr lang="en-US" sz="1050" b="1" u="sng" dirty="0"/>
              <a:t>Recent Workover, Visual Inspection Needed</a:t>
            </a:r>
          </a:p>
          <a:p>
            <a:pPr lvl="1"/>
            <a:r>
              <a:rPr lang="en-US" b="1" i="1" u="sng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 (first 3 days post workover)</a:t>
            </a:r>
          </a:p>
          <a:p>
            <a:r>
              <a:rPr lang="en-US" sz="1050" dirty="0"/>
              <a:t>⚙️ </a:t>
            </a:r>
            <a:r>
              <a:rPr lang="en-US" sz="1050" b="1" u="sng" dirty="0"/>
              <a:t>Repeat Failure Well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sz="1050" i="1" dirty="0"/>
              <a:t> to </a:t>
            </a:r>
            <a:r>
              <a:rPr lang="en-US" b="1" i="1" u="sng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 based on days since last visit</a:t>
            </a:r>
          </a:p>
          <a:p>
            <a:pPr lvl="3"/>
            <a:r>
              <a:rPr lang="en-US" sz="1050" i="1" dirty="0"/>
              <a:t>0-6 days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sz="1050" i="1" dirty="0"/>
              <a:t>)     </a:t>
            </a:r>
            <a:r>
              <a:rPr lang="en-US" sz="9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sz="1050" i="1" dirty="0"/>
              <a:t> 7-13 days 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Low</a:t>
            </a:r>
            <a:r>
              <a:rPr lang="en-US" sz="1050" i="1" dirty="0"/>
              <a:t>)     </a:t>
            </a:r>
            <a:r>
              <a:rPr lang="en-US" sz="9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ꟷ</a:t>
            </a:r>
            <a:r>
              <a:rPr lang="en-US" sz="1050" i="1" dirty="0"/>
              <a:t> &gt;=14 day (</a:t>
            </a:r>
            <a:r>
              <a:rPr lang="en-US" i="1" dirty="0">
                <a:solidFill>
                  <a:srgbClr val="FFC000"/>
                </a:solidFill>
              </a:rPr>
              <a:t>Medium</a:t>
            </a:r>
            <a:r>
              <a:rPr lang="en-US" sz="1050" i="1" dirty="0"/>
              <a:t>)</a:t>
            </a:r>
          </a:p>
          <a:p>
            <a:r>
              <a:rPr lang="en-US" sz="1050" dirty="0"/>
              <a:t>👷👓 </a:t>
            </a:r>
            <a:r>
              <a:rPr lang="en-US" sz="1050" b="1" u="sng" dirty="0"/>
              <a:t>Risk Based Visit Required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sz="1050" i="1" dirty="0"/>
              <a:t> to </a:t>
            </a:r>
            <a:r>
              <a:rPr lang="en-US" b="1" i="1" u="sng" dirty="0">
                <a:solidFill>
                  <a:srgbClr val="F2850E"/>
                </a:solidFill>
              </a:rPr>
              <a:t>High</a:t>
            </a:r>
            <a:r>
              <a:rPr lang="en-US" sz="1050" i="1" dirty="0"/>
              <a:t> - based on days since last visit &amp; Risk Matrix</a:t>
            </a:r>
          </a:p>
          <a:p>
            <a:r>
              <a:rPr lang="en-US" sz="1050" b="0" dirty="0">
                <a:solidFill>
                  <a:srgbClr val="C72E0F"/>
                </a:solidFill>
                <a:effectLst/>
                <a:highlight>
                  <a:srgbClr val="F6F7F9"/>
                </a:highlight>
              </a:rPr>
              <a:t>🕒 </a:t>
            </a:r>
            <a:r>
              <a:rPr lang="en-US" sz="1050" b="1" u="sng" dirty="0"/>
              <a:t>Split Connect </a:t>
            </a:r>
          </a:p>
          <a:p>
            <a:pPr lvl="1"/>
            <a:r>
              <a:rPr lang="en-US" b="1" i="1" u="sng" dirty="0">
                <a:solidFill>
                  <a:srgbClr val="F2850E"/>
                </a:solidFill>
              </a:rPr>
              <a:t>High</a:t>
            </a:r>
            <a:r>
              <a:rPr lang="en-US" sz="1050" i="1" dirty="0"/>
              <a:t> – Sales line change required per schedule</a:t>
            </a:r>
          </a:p>
          <a:p>
            <a:r>
              <a:rPr lang="en-US" sz="1050" b="0" dirty="0">
                <a:solidFill>
                  <a:srgbClr val="C72E0F"/>
                </a:solidFill>
                <a:effectLst/>
                <a:highlight>
                  <a:srgbClr val="F6F7F9"/>
                </a:highlight>
              </a:rPr>
              <a:t>🕒 </a:t>
            </a:r>
            <a:r>
              <a:rPr lang="en-US" sz="1050" b="1" u="sng" dirty="0"/>
              <a:t>Plunger Change Required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Routine</a:t>
            </a:r>
            <a:r>
              <a:rPr lang="en-US" i="1" dirty="0"/>
              <a:t> to </a:t>
            </a:r>
            <a:r>
              <a:rPr lang="en-US" b="1" i="1" u="sng" dirty="0">
                <a:solidFill>
                  <a:srgbClr val="FF0000"/>
                </a:solidFill>
              </a:rPr>
              <a:t>Critical</a:t>
            </a:r>
            <a:r>
              <a:rPr lang="en-US" sz="1050" i="1" dirty="0"/>
              <a:t> – Plunger change required per schedule, based on Layer 1 Priority Score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977AA6F0-3DD9-900D-B9E7-50B5769C3DBF}"/>
              </a:ext>
            </a:extLst>
          </p:cNvPr>
          <p:cNvSpPr txBox="1">
            <a:spLocks/>
          </p:cNvSpPr>
          <p:nvPr/>
        </p:nvSpPr>
        <p:spPr>
          <a:xfrm>
            <a:off x="365125" y="4442756"/>
            <a:ext cx="5486400" cy="365760"/>
          </a:xfrm>
          <a:prstGeom prst="rect">
            <a:avLst/>
          </a:prstGeom>
          <a:solidFill>
            <a:schemeClr val="tx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FYI Flags – No Scoring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1F5FD1-4169-824C-60E1-C2646AFC3708}"/>
              </a:ext>
            </a:extLst>
          </p:cNvPr>
          <p:cNvSpPr txBox="1">
            <a:spLocks/>
          </p:cNvSpPr>
          <p:nvPr/>
        </p:nvSpPr>
        <p:spPr>
          <a:xfrm>
            <a:off x="365124" y="4885683"/>
            <a:ext cx="5442665" cy="19723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-13716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3716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3716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📌 Primary Priority Score Flag/s</a:t>
            </a:r>
          </a:p>
          <a:p>
            <a:r>
              <a:rPr lang="en-US" dirty="0"/>
              <a:t>🛠️ Subsurface/Downhole Failure</a:t>
            </a:r>
          </a:p>
          <a:p>
            <a:r>
              <a:rPr lang="en-US" dirty="0"/>
              <a:t>🐿️ Invalid Downtime Code (From SCADA)</a:t>
            </a:r>
          </a:p>
          <a:p>
            <a:r>
              <a:rPr lang="en-US" dirty="0"/>
              <a:t>🧭 Tubing Pressure Variance Exceeds 75% and is &gt;= +/- 25 psi</a:t>
            </a:r>
          </a:p>
          <a:p>
            <a:r>
              <a:rPr lang="en-US" dirty="0"/>
              <a:t>🧭 Casing Pressure Variance Exceeds 75% and is &gt;= +/- 25 psi</a:t>
            </a:r>
          </a:p>
          <a:p>
            <a:r>
              <a:rPr lang="en-US" dirty="0"/>
              <a:t>🧭 Flowline Pressure Variance Exceeds 75%</a:t>
            </a:r>
          </a:p>
          <a:p>
            <a:r>
              <a:rPr lang="en-US" dirty="0"/>
              <a:t>📋 Missing Disposition </a:t>
            </a:r>
          </a:p>
          <a:p>
            <a:r>
              <a:rPr lang="en-US" dirty="0"/>
              <a:t>📈 Above Forecast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329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Maverick">
      <a:dk1>
        <a:sysClr val="windowText" lastClr="000000"/>
      </a:dk1>
      <a:lt1>
        <a:sysClr val="window" lastClr="FFFFFF"/>
      </a:lt1>
      <a:dk2>
        <a:srgbClr val="011E41"/>
      </a:dk2>
      <a:lt2>
        <a:srgbClr val="E7E6E6"/>
      </a:lt2>
      <a:accent1>
        <a:srgbClr val="011E41"/>
      </a:accent1>
      <a:accent2>
        <a:srgbClr val="C71F41"/>
      </a:accent2>
      <a:accent3>
        <a:srgbClr val="B1B1B1"/>
      </a:accent3>
      <a:accent4>
        <a:srgbClr val="6786B8"/>
      </a:accent4>
      <a:accent5>
        <a:srgbClr val="57B6B2"/>
      </a:accent5>
      <a:accent6>
        <a:srgbClr val="6ABF4B"/>
      </a:accent6>
      <a:hlink>
        <a:srgbClr val="00837B"/>
      </a:hlink>
      <a:folHlink>
        <a:srgbClr val="F5CE3E"/>
      </a:folHlink>
    </a:clrScheme>
    <a:fontScheme name="B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1988e6bf-bf2c-4673-bd22-444c1c6d8381">Letterhead &amp; PowerPoint Templates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8BADD6E9B6EE4EBB448DB27F2A24F9" ma:contentTypeVersion="4" ma:contentTypeDescription="Create a new document." ma:contentTypeScope="" ma:versionID="da5a4a9b043907ca3318795c8ee7d52f">
  <xsd:schema xmlns:xsd="http://www.w3.org/2001/XMLSchema" xmlns:xs="http://www.w3.org/2001/XMLSchema" xmlns:p="http://schemas.microsoft.com/office/2006/metadata/properties" xmlns:ns2="1988e6bf-bf2c-4673-bd22-444c1c6d8381" targetNamespace="http://schemas.microsoft.com/office/2006/metadata/properties" ma:root="true" ma:fieldsID="5de0a1547de0d119c2a5d00803513949" ns2:_="">
    <xsd:import namespace="1988e6bf-bf2c-4673-bd22-444c1c6d8381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8e6bf-bf2c-4673-bd22-444c1c6d8381" elementFormDefault="qualified">
    <xsd:import namespace="http://schemas.microsoft.com/office/2006/documentManagement/types"/>
    <xsd:import namespace="http://schemas.microsoft.com/office/infopath/2007/PartnerControls"/>
    <xsd:element name="Category" ma:index="4" nillable="true" ma:displayName="Category" ma:format="Dropdown" ma:internalName="Category" ma:readOnly="false">
      <xsd:simpleType>
        <xsd:restriction base="dms:Choice">
          <xsd:enumeration value="Email Signature Templates"/>
          <xsd:enumeration value="Letterhead &amp; PowerPoint Templates"/>
          <xsd:enumeration value="Logo Files &amp; Branding Guidelines"/>
          <xsd:enumeration value="Policy Templates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1D156B-1314-4F31-9B7B-9C699F1DA73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ef49870-465a-46eb-87ef-07553cad2a4b"/>
    <ds:schemaRef ds:uri="http://www.w3.org/XML/1998/namespace"/>
    <ds:schemaRef ds:uri="http://purl.org/dc/dcmitype/"/>
    <ds:schemaRef ds:uri="1988e6bf-bf2c-4673-bd22-444c1c6d8381"/>
  </ds:schemaRefs>
</ds:datastoreItem>
</file>

<file path=customXml/itemProps2.xml><?xml version="1.0" encoding="utf-8"?>
<ds:datastoreItem xmlns:ds="http://schemas.openxmlformats.org/officeDocument/2006/customXml" ds:itemID="{E38F0CE7-82C0-434F-A866-F90B89F65A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88e6bf-bf2c-4673-bd22-444c1c6d8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CB9A4E-84FD-4186-B36A-C69F584E8A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920</Words>
  <Application>Microsoft Office PowerPoint</Application>
  <PresentationFormat>Widescreen</PresentationFormat>
  <Paragraphs>199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Avenir Book</vt:lpstr>
      <vt:lpstr>Avenir Next</vt:lpstr>
      <vt:lpstr>Calibri</vt:lpstr>
      <vt:lpstr>Wingdings</vt:lpstr>
      <vt:lpstr>Office Theme</vt:lpstr>
      <vt:lpstr>Pump by Priority</vt:lpstr>
      <vt:lpstr>Pump by Priority Scoring</vt:lpstr>
      <vt:lpstr>Priority Rank Example</vt:lpstr>
      <vt:lpstr>Priority Rank Example</vt:lpstr>
      <vt:lpstr>Pump by Priority Flags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Kathi Georges</dc:creator>
  <cp:lastModifiedBy>Kevin Goebel</cp:lastModifiedBy>
  <cp:revision>89</cp:revision>
  <dcterms:created xsi:type="dcterms:W3CDTF">2018-10-08T11:12:39Z</dcterms:created>
  <dcterms:modified xsi:type="dcterms:W3CDTF">2024-08-05T14:49:29Z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0x010100658BADD6E9B6EE4EBB448DB27F2A24F9</vt:lpwstr>
  </property>
  <property fmtid="{D5CDD505-2E9C-101B-9397-08002B2CF9AE}" pid="3" name="_dlc_DocIdItemGuid">
    <vt:lpwstr>d7143b56-65ed-4bf6-82f9-a1487bd1be60</vt:lpwstr>
  </property>
  <property fmtid="{D5CDD505-2E9C-101B-9397-08002B2CF9AE}" pid="4" name="Order">
    <vt:r8>1400</vt:r8>
  </property>
</Properties>
</file>