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2" r:id="rId2"/>
    <p:sldId id="257" r:id="rId3"/>
    <p:sldId id="260" r:id="rId4"/>
    <p:sldId id="264" r:id="rId5"/>
    <p:sldId id="265" r:id="rId6"/>
    <p:sldId id="266" r:id="rId7"/>
    <p:sldId id="268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69" r:id="rId26"/>
    <p:sldId id="270" r:id="rId27"/>
    <p:sldId id="277" r:id="rId28"/>
    <p:sldId id="274" r:id="rId29"/>
    <p:sldId id="275" r:id="rId30"/>
    <p:sldId id="276" r:id="rId31"/>
    <p:sldId id="259" r:id="rId32"/>
    <p:sldId id="271" r:id="rId33"/>
    <p:sldId id="272" r:id="rId34"/>
    <p:sldId id="295" r:id="rId35"/>
    <p:sldId id="296" r:id="rId36"/>
    <p:sldId id="297" r:id="rId3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Lever" initials="TL" lastIdx="1" clrIdx="0">
    <p:extLst>
      <p:ext uri="{19B8F6BF-5375-455C-9EA6-DF929625EA0E}">
        <p15:presenceInfo xmlns:p15="http://schemas.microsoft.com/office/powerpoint/2012/main" userId="2f93857e077ad1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9A8F5D6-AF3A-4847-9A07-E52DA9F035A8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BF577F1-86F8-4C59-90F4-86C718A5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91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AACD-81D2-4923-8AE2-37E4898C9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0D9DF-2D1D-49D1-9D36-CEB23B190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3D7F-DE9A-4E61-BF12-9426A2D3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6FA0-E8D2-4FB0-AD2E-CB63856C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76EB7-18DE-4725-A949-1624E7CB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2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9F93-ED6D-48DF-BA83-B6728288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48771-3046-44E2-9362-41FCCE157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2FC68-B95F-4F28-83C2-76316B80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F011A-15F3-4113-98F1-ECB6AC37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E2448-A9BA-43F5-A180-89A29603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7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6FDF4-9947-471D-9EC8-DD90DC813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91441-D0CE-41C5-9197-26A4A58CA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E2939-F84D-44CF-98DD-FD2762E5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45F81-4134-4996-89DF-6C35D117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DF78B-1447-4540-8E1D-5BA28074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5104-2E70-421A-9B57-BFAD9642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9B12-9EE0-480A-8083-B730D8DDF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07CDA-17C4-431A-9E31-4EC0AC1C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22366-72EF-4BB7-AFD7-A87D31B9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2EAE-1839-4280-A2A0-59454BFC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8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F914-C1B8-4B5B-B240-CE8A8A5B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449C2-54AA-4C27-933E-02CB2AC46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F8A25-C3F2-4E7C-9917-8293D588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8FE0A-ECA4-4719-98F6-4FF0567F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834BB-C2B6-4AA2-96F3-293F27D8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A6F2-C38A-4B00-B0E4-C7C9E211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CAF35-4469-4814-B348-2AE5BF8F3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B237B-7AB2-4F03-B8ED-7FEBDD481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8DCC-EDA1-4710-A454-CF6336A2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E7001-0BD1-493F-84CF-ACF41338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0CDDC-A71D-49F3-AA0C-EAA71316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5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23D5-F304-4F1A-8698-E2B79663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A845-7118-46D0-AEA4-F4D1C5E55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A16FA-644F-4EE5-A1DD-0B27A5A05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7DDD1-23F1-44FD-AAD9-F6A8F9511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91E1C-0572-4A7E-B173-5EDC6DF7A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6AF8E-295D-4532-9244-17AECCD2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3ADB2-F588-4B44-A31B-4E9540D6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A16D7-F9C0-4341-B7F6-BB317249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2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9F9F-4F90-4DF9-8A1D-D335A638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AC8CF-3102-4ED8-96C3-A115DEC1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307E3-E1D8-4871-9D75-57762D12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6FE5-28D7-471D-8B7D-4EF139F3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7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EFD26-DB1B-4169-B1FE-C2FBAD6B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43B73-07B6-4F6F-AE41-ACDB09DD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C4AAE-988D-4D74-B184-4B4DE03D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1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D644-8A29-4C81-BF37-D4AC6D30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6F4EF-D1AC-4B9E-BB92-F957EE1F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713C9-D8A4-496E-BF50-183B4AAC6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98227-81EE-40F6-B2C1-03CA4382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C0D7A-6490-4960-B818-76D7F899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38358-DE71-4020-9136-94F983E5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4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FDA9-4FC4-4616-B169-9B49B7EE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905B4-2254-4AFD-A66E-2030D032A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28D8A-4860-4D5B-943C-A8EB52206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325C0-96EC-4A3D-AE94-94D05EDD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718DC-28E1-439D-B639-25933886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8A3D6-99CB-4F85-A47F-8D71E431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8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C9F31-3B63-4A26-9F84-CE154F89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9C6E6-FDFE-467F-9D03-3D5C9FBD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7C724-7C9D-44BA-B313-5F33461CD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478B9-A8CF-43AB-A8E3-1804CA51C4A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EAAD6-1E6F-4DF3-9473-4CA9E3EF2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0C6D3-6497-41C8-8C85-DE721900F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08A8-97EE-48D0-8FE1-0907AEED8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Ice Cream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9A525-5318-4BFC-815D-C96EFC8E9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Tom Lever</a:t>
            </a:r>
          </a:p>
          <a:p>
            <a:r>
              <a:rPr lang="en-US" dirty="0"/>
              <a:t>February 20,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CA122-33C1-4E52-9C19-D4C3A80D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8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C2429-D024-485B-BB4E-7E6867560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5072"/>
            <a:ext cx="12192000" cy="438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61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AD4DA-50A3-4D9C-A76C-2AA7E1CE6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1444"/>
            <a:ext cx="12192000" cy="439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64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DC424-98CD-480B-80EF-BF339043B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7917"/>
            <a:ext cx="12192000" cy="440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91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AB568-82E7-4977-916A-18063ACC9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8468"/>
            <a:ext cx="12192000" cy="439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40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13D5E-BA60-4AC7-96DD-3EAE324A7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2652"/>
            <a:ext cx="12192000" cy="441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8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ACBB4E-843E-450A-B9C4-3C4CD08F9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6840"/>
            <a:ext cx="12192000" cy="43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5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EB43D-E487-49CB-9A72-BC5C056E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15" y="1757512"/>
            <a:ext cx="9857014" cy="473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71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EB43D-E487-49CB-9A72-BC5C056E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15" y="1757512"/>
            <a:ext cx="9857014" cy="4735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833BCF-C35F-41E6-A08B-7413D96D3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914" y="1757512"/>
            <a:ext cx="9857015" cy="47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67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EB43D-E487-49CB-9A72-BC5C056E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15" y="1757512"/>
            <a:ext cx="9857014" cy="4735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EB39EE-F9C0-48B0-A9F7-50B2A3F85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915" y="1759747"/>
            <a:ext cx="9914164" cy="473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EB43D-E487-49CB-9A72-BC5C056E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15" y="1757512"/>
            <a:ext cx="9857014" cy="4735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59F1AB-6461-4354-B588-A0E74C560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915" y="1757964"/>
            <a:ext cx="9897836" cy="473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4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08A8-97EE-48D0-8FE1-0907AEED8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Ice Cream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9A525-5318-4BFC-815D-C96EFC8E9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Tom Lever</a:t>
            </a:r>
          </a:p>
          <a:p>
            <a:r>
              <a:rPr lang="en-US" dirty="0"/>
              <a:t>February 20,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CA122-33C1-4E52-9C19-D4C3A80D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13198D-6D79-4559-AC2C-4F193D6EEBA7}"/>
              </a:ext>
            </a:extLst>
          </p:cNvPr>
          <p:cNvCxnSpPr/>
          <p:nvPr/>
        </p:nvCxnSpPr>
        <p:spPr>
          <a:xfrm>
            <a:off x="6644081" y="3011648"/>
            <a:ext cx="2122414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399209-49C4-4535-9CAC-D7D261692DB5}"/>
              </a:ext>
            </a:extLst>
          </p:cNvPr>
          <p:cNvSpPr txBox="1"/>
          <p:nvPr/>
        </p:nvSpPr>
        <p:spPr>
          <a:xfrm>
            <a:off x="8942664" y="2503816"/>
            <a:ext cx="24098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+mj-lt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264746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EB43D-E487-49CB-9A72-BC5C056E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15" y="1757512"/>
            <a:ext cx="9857014" cy="4735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04E229-F422-4C7E-B592-10A9B635B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915" y="1757512"/>
            <a:ext cx="9870897" cy="473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4E2B1-D7F9-495F-9055-8C1CF06C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020" y="1759486"/>
            <a:ext cx="9150804" cy="473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78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4E2B1-D7F9-495F-9055-8C1CF06C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020" y="1759486"/>
            <a:ext cx="9150804" cy="47333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025199-93B2-4879-9560-21FB8CE35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020" y="1758156"/>
            <a:ext cx="9150805" cy="472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22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4E2B1-D7F9-495F-9055-8C1CF06C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020" y="1759486"/>
            <a:ext cx="9150804" cy="4733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1B46C-9E46-46F8-BFF4-D23131B22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390" y="1758156"/>
            <a:ext cx="9114064" cy="472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86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4E2B1-D7F9-495F-9055-8C1CF06C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020" y="1759486"/>
            <a:ext cx="9150804" cy="47333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838280-4CFB-4BC7-A7DB-6A3E3FB51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020" y="1758156"/>
            <a:ext cx="9150804" cy="474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43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Inputs from Requester</a:t>
            </a:r>
          </a:p>
          <a:p>
            <a:pPr marL="0" indent="0">
              <a:buNone/>
            </a:pPr>
            <a:r>
              <a:rPr lang="en-US" dirty="0"/>
              <a:t>    Ingredient search 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Outputs to Requester</a:t>
            </a:r>
          </a:p>
          <a:p>
            <a:pPr marL="0" indent="0">
              <a:buNone/>
            </a:pPr>
            <a:r>
              <a:rPr lang="en-US" dirty="0"/>
              <a:t>    Matching products</a:t>
            </a:r>
          </a:p>
          <a:p>
            <a:pPr marL="0" indent="0">
              <a:buNone/>
            </a:pPr>
            <a:r>
              <a:rPr lang="en-US" dirty="0"/>
              <a:t>    Clarification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39E17CD-5EE4-43CD-834E-2F477821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Requirements</a:t>
            </a:r>
            <a:br>
              <a:rPr lang="en-US" sz="2800" dirty="0"/>
            </a:br>
            <a:r>
              <a:rPr lang="en-US" sz="2800" dirty="0"/>
              <a:t>Requester and Ice Cream System Interface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E9550E-8765-4FD6-8782-05A66387F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546" y="2055814"/>
            <a:ext cx="29818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59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Client-Server Interface Requirements</a:t>
            </a:r>
            <a:br>
              <a:rPr lang="en-US" dirty="0"/>
            </a:br>
            <a:r>
              <a:rPr lang="en-US" sz="2800" dirty="0"/>
              <a:t>Server Half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4A9426-A111-4680-97B6-1CD48066A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320" y="1878639"/>
            <a:ext cx="3167360" cy="467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77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Client-Server Interface Design</a:t>
            </a:r>
            <a:br>
              <a:rPr lang="en-US" dirty="0"/>
            </a:br>
            <a:r>
              <a:rPr lang="en-US" sz="2800" dirty="0"/>
              <a:t>Server Perspective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Endpoint</a:t>
            </a:r>
          </a:p>
          <a:p>
            <a:pPr marL="0" indent="0">
              <a:buNone/>
            </a:pPr>
            <a:r>
              <a:rPr lang="en-US" dirty="0"/>
              <a:t>     /search-by-ingredients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Incoming Message</a:t>
            </a:r>
          </a:p>
          <a:p>
            <a:pPr marL="0" indent="0">
              <a:buNone/>
            </a:pPr>
            <a:r>
              <a:rPr lang="en-US" dirty="0"/>
              <a:t>     Search 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Outgoing Messages</a:t>
            </a:r>
          </a:p>
          <a:p>
            <a:pPr marL="0" indent="0">
              <a:buNone/>
            </a:pPr>
            <a:r>
              <a:rPr lang="en-US" dirty="0"/>
              <a:t>     Matching products</a:t>
            </a:r>
          </a:p>
          <a:p>
            <a:pPr marL="0" indent="0">
              <a:buNone/>
            </a:pPr>
            <a:r>
              <a:rPr lang="en-US" dirty="0"/>
              <a:t>     Status</a:t>
            </a:r>
          </a:p>
        </p:txBody>
      </p:sp>
    </p:spTree>
    <p:extLst>
      <p:ext uri="{BB962C8B-B14F-4D97-AF65-F5344CB8AC3E}">
        <p14:creationId xmlns:p14="http://schemas.microsoft.com/office/powerpoint/2010/main" val="228116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Client-Server API Design</a:t>
            </a:r>
            <a:br>
              <a:rPr lang="en-US" dirty="0"/>
            </a:br>
            <a:r>
              <a:rPr lang="en-US" sz="2800" dirty="0"/>
              <a:t>Incoming Message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search-parameters =</a:t>
            </a:r>
          </a:p>
          <a:p>
            <a:pPr marL="0" indent="0">
              <a:buNone/>
            </a:pPr>
            <a:r>
              <a:rPr lang="en-US" dirty="0"/>
              <a:t>    {“ingredients”: [</a:t>
            </a:r>
          </a:p>
          <a:p>
            <a:pPr marL="0" indent="0">
              <a:buNone/>
            </a:pPr>
            <a:r>
              <a:rPr lang="en-US" dirty="0"/>
              <a:t>          *&lt;ingredient w/ comma&gt;</a:t>
            </a:r>
          </a:p>
          <a:p>
            <a:pPr marL="0" indent="0">
              <a:buNone/>
            </a:pPr>
            <a:r>
              <a:rPr lang="en-US" dirty="0"/>
              <a:t>           &lt;ingredient w/o comma&gt;</a:t>
            </a:r>
          </a:p>
          <a:p>
            <a:pPr marL="0" indent="0">
              <a:buNone/>
            </a:pPr>
            <a:r>
              <a:rPr lang="en-US" dirty="0"/>
              <a:t>      ]}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FC719-6352-4E94-ADC6-E6821A529274}"/>
              </a:ext>
            </a:extLst>
          </p:cNvPr>
          <p:cNvSpPr txBox="1"/>
          <p:nvPr/>
        </p:nvSpPr>
        <p:spPr>
          <a:xfrm>
            <a:off x="7148878" y="3429000"/>
            <a:ext cx="4204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you see is Backus-Naur Form.</a:t>
            </a:r>
          </a:p>
          <a:p>
            <a:r>
              <a:rPr lang="en-US" dirty="0"/>
              <a:t>Actual format </a:t>
            </a:r>
            <a:r>
              <a:rPr lang="en-US" dirty="0" err="1"/>
              <a:t>is“x</a:t>
            </a:r>
            <a:r>
              <a:rPr lang="en-US" dirty="0"/>
              <a:t>-www-form-</a:t>
            </a:r>
            <a:r>
              <a:rPr lang="en-US" dirty="0" err="1"/>
              <a:t>urlencoded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064576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Client-Server API Design</a:t>
            </a:r>
            <a:br>
              <a:rPr lang="en-US" dirty="0"/>
            </a:br>
            <a:r>
              <a:rPr lang="en-US" sz="2800" dirty="0"/>
              <a:t>Outgoing Messages</a:t>
            </a:r>
            <a:endParaRPr lang="en-US" sz="2800" dirty="0">
              <a:latin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Matching products</a:t>
            </a:r>
          </a:p>
          <a:p>
            <a:pPr marL="0" indent="0">
              <a:buNone/>
            </a:pPr>
            <a:r>
              <a:rPr lang="en-US" dirty="0"/>
              <a:t>    {“products”: [</a:t>
            </a:r>
          </a:p>
          <a:p>
            <a:pPr marL="0" indent="0">
              <a:buNone/>
            </a:pPr>
            <a:r>
              <a:rPr lang="en-US" dirty="0"/>
              <a:t>         *&lt;product w/ comma&gt;</a:t>
            </a:r>
          </a:p>
          <a:p>
            <a:pPr marL="0" indent="0">
              <a:buNone/>
            </a:pPr>
            <a:r>
              <a:rPr lang="en-US" dirty="0"/>
              <a:t>           &lt;product w/o comma&gt;</a:t>
            </a:r>
          </a:p>
          <a:p>
            <a:pPr marL="0" indent="0">
              <a:buNone/>
            </a:pPr>
            <a:r>
              <a:rPr lang="en-US" dirty="0"/>
              <a:t>      ]}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Status</a:t>
            </a:r>
          </a:p>
          <a:p>
            <a:pPr marL="0" indent="0">
              <a:buNone/>
            </a:pPr>
            <a:r>
              <a:rPr lang="en-US" dirty="0"/>
              <a:t>    {“status”: &lt;status&gt;}</a:t>
            </a:r>
          </a:p>
        </p:txBody>
      </p:sp>
    </p:spTree>
    <p:extLst>
      <p:ext uri="{BB962C8B-B14F-4D97-AF65-F5344CB8AC3E}">
        <p14:creationId xmlns:p14="http://schemas.microsoft.com/office/powerpoint/2010/main" val="130381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Description</a:t>
            </a:r>
            <a:br>
              <a:rPr lang="en-US" sz="3600" dirty="0"/>
            </a:br>
            <a:r>
              <a:rPr lang="en-US" sz="2800" dirty="0"/>
              <a:t>Context: </a:t>
            </a:r>
            <a:r>
              <a:rPr lang="en-US" sz="2800" dirty="0" err="1"/>
              <a:t>Cordra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Tom’s Understanding of Functionality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34CFF2-6994-4B0F-9ACE-C3B4EE857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2963069"/>
            <a:ext cx="30480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86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Client-Server API Design</a:t>
            </a:r>
            <a:br>
              <a:rPr lang="en-US" sz="3600" dirty="0"/>
            </a:br>
            <a:r>
              <a:rPr lang="en-US" sz="2800" dirty="0"/>
              <a:t>Product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“name”:                             &lt;catchy name&gt;</a:t>
            </a:r>
          </a:p>
          <a:p>
            <a:pPr marL="0" indent="0">
              <a:buNone/>
            </a:pPr>
            <a:r>
              <a:rPr lang="en-US" dirty="0"/>
              <a:t>      “</a:t>
            </a:r>
            <a:r>
              <a:rPr lang="en-US" dirty="0" err="1"/>
              <a:t>image_closed</a:t>
            </a:r>
            <a:r>
              <a:rPr lang="en-US" dirty="0"/>
              <a:t>”:               &lt;path to image of closed product&gt;</a:t>
            </a:r>
          </a:p>
          <a:p>
            <a:pPr marL="0" indent="0">
              <a:buNone/>
            </a:pPr>
            <a:r>
              <a:rPr lang="en-US" dirty="0"/>
              <a:t>      “</a:t>
            </a:r>
            <a:r>
              <a:rPr lang="en-US" dirty="0" err="1"/>
              <a:t>image_open</a:t>
            </a:r>
            <a:r>
              <a:rPr lang="en-US" dirty="0"/>
              <a:t>”:                 &lt;path to image of open product&gt;</a:t>
            </a:r>
          </a:p>
          <a:p>
            <a:pPr marL="0" indent="0">
              <a:buNone/>
            </a:pPr>
            <a:r>
              <a:rPr lang="en-US" dirty="0"/>
              <a:t>      “description”:                   &lt;phrase to get customers salivating&gt;</a:t>
            </a:r>
          </a:p>
          <a:p>
            <a:pPr marL="0" indent="0">
              <a:buNone/>
            </a:pPr>
            <a:r>
              <a:rPr lang="en-US" dirty="0"/>
              <a:t>      “story”:                              &lt;sales-pitch&gt;</a:t>
            </a:r>
          </a:p>
          <a:p>
            <a:pPr marL="0" indent="0">
              <a:buNone/>
            </a:pPr>
            <a:r>
              <a:rPr lang="en-US" dirty="0"/>
              <a:t>      “</a:t>
            </a:r>
            <a:r>
              <a:rPr lang="en-US" dirty="0" err="1"/>
              <a:t>sourcing_values</a:t>
            </a:r>
            <a:r>
              <a:rPr lang="en-US" dirty="0"/>
              <a:t>”:           [*&lt;sourcing value&gt;]</a:t>
            </a:r>
          </a:p>
          <a:p>
            <a:pPr marL="0" indent="0">
              <a:buNone/>
            </a:pPr>
            <a:r>
              <a:rPr lang="en-US" dirty="0"/>
              <a:t>      “ingredients”:                    [*&lt;ingredient&gt;]</a:t>
            </a:r>
          </a:p>
          <a:p>
            <a:pPr marL="0" indent="0">
              <a:buNone/>
            </a:pPr>
            <a:r>
              <a:rPr lang="en-US" dirty="0"/>
              <a:t>      “</a:t>
            </a:r>
            <a:r>
              <a:rPr lang="en-US" dirty="0" err="1"/>
              <a:t>allergy_info</a:t>
            </a:r>
            <a:r>
              <a:rPr lang="en-US" dirty="0"/>
              <a:t>”:                   [*&lt;allergen&gt;]</a:t>
            </a:r>
          </a:p>
          <a:p>
            <a:pPr marL="0" indent="0">
              <a:buNone/>
            </a:pPr>
            <a:r>
              <a:rPr lang="en-US" dirty="0"/>
              <a:t>      “</a:t>
            </a:r>
            <a:r>
              <a:rPr lang="en-US" dirty="0" err="1"/>
              <a:t>dietary_certifications</a:t>
            </a:r>
            <a:r>
              <a:rPr lang="en-US" dirty="0"/>
              <a:t>”:  [*&lt;dietary certification&gt;]</a:t>
            </a:r>
          </a:p>
          <a:p>
            <a:pPr marL="0" indent="0">
              <a:buNone/>
            </a:pPr>
            <a:r>
              <a:rPr lang="en-US" dirty="0"/>
              <a:t>      “</a:t>
            </a:r>
            <a:r>
              <a:rPr lang="en-US" dirty="0" err="1"/>
              <a:t>productId</a:t>
            </a:r>
            <a:r>
              <a:rPr lang="en-US" dirty="0"/>
              <a:t>”:                      &lt;productid&gt;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1165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Ice Cream Server Decomposition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BBC662-8DE8-4BE2-92CB-72EADB025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828" y="1928973"/>
            <a:ext cx="6924343" cy="467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27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0626BE-9B29-46EF-8575-22C4746BE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57" y="1954140"/>
            <a:ext cx="6924343" cy="4672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Design Classes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IceCreamClientCommunication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IceCreamProductRetrieval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SearchParameters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Products</a:t>
            </a:r>
          </a:p>
          <a:p>
            <a:pPr marL="0" indent="0">
              <a:buNone/>
            </a:pPr>
            <a:r>
              <a:rPr lang="en-US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89551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Ice Cream Database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700BA0-9251-480C-906E-923E98037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83" y="1819916"/>
            <a:ext cx="1495425" cy="2390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93A40C-9BFA-4721-BF14-1DAEE64E8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791" y="1819916"/>
            <a:ext cx="1857375" cy="1076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D6CDCE-95A8-4E08-8B0F-BD80C6B16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791" y="3085420"/>
            <a:ext cx="4514850" cy="1333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13C01E1-90B3-4BF2-B5DB-3951E170BF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7849" y="1819916"/>
            <a:ext cx="2209800" cy="10477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7272881-B9CD-42B9-814F-9EEAB7025B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775" y="4791037"/>
            <a:ext cx="4895850" cy="134302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88206B-B78E-4814-905F-7C18C31E079C}"/>
              </a:ext>
            </a:extLst>
          </p:cNvPr>
          <p:cNvCxnSpPr>
            <a:cxnSpLocks/>
          </p:cNvCxnSpPr>
          <p:nvPr/>
        </p:nvCxnSpPr>
        <p:spPr>
          <a:xfrm flipH="1">
            <a:off x="106137" y="4461782"/>
            <a:ext cx="1177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A8F37E-C99D-41D3-ADE7-A9B89618736C}"/>
              </a:ext>
            </a:extLst>
          </p:cNvPr>
          <p:cNvCxnSpPr>
            <a:cxnSpLocks/>
          </p:cNvCxnSpPr>
          <p:nvPr/>
        </p:nvCxnSpPr>
        <p:spPr>
          <a:xfrm flipV="1">
            <a:off x="103595" y="2314577"/>
            <a:ext cx="2539" cy="385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30AB82-7276-4351-8C75-1E3411D8F69D}"/>
              </a:ext>
            </a:extLst>
          </p:cNvPr>
          <p:cNvCxnSpPr/>
          <p:nvPr/>
        </p:nvCxnSpPr>
        <p:spPr>
          <a:xfrm>
            <a:off x="106133" y="2314575"/>
            <a:ext cx="159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3B5B09-783F-4394-A4DC-BC145589AF7D}"/>
              </a:ext>
            </a:extLst>
          </p:cNvPr>
          <p:cNvCxnSpPr>
            <a:cxnSpLocks/>
          </p:cNvCxnSpPr>
          <p:nvPr/>
        </p:nvCxnSpPr>
        <p:spPr>
          <a:xfrm flipH="1">
            <a:off x="1779816" y="4580164"/>
            <a:ext cx="4902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17FC89-5101-405D-B663-999652792FA1}"/>
              </a:ext>
            </a:extLst>
          </p:cNvPr>
          <p:cNvCxnSpPr>
            <a:cxnSpLocks/>
          </p:cNvCxnSpPr>
          <p:nvPr/>
        </p:nvCxnSpPr>
        <p:spPr>
          <a:xfrm flipV="1">
            <a:off x="1779814" y="2358078"/>
            <a:ext cx="28575" cy="222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BC1756-D336-4623-BCD1-CE05C3FE1BC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808389" y="2352675"/>
            <a:ext cx="110402" cy="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FDB1F02-2B54-4F6A-AE66-5470182824E1}"/>
              </a:ext>
            </a:extLst>
          </p:cNvPr>
          <p:cNvCxnSpPr/>
          <p:nvPr/>
        </p:nvCxnSpPr>
        <p:spPr>
          <a:xfrm>
            <a:off x="6388554" y="3955596"/>
            <a:ext cx="138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8525B8-A328-483D-AA22-9E6A2573DE3B}"/>
              </a:ext>
            </a:extLst>
          </p:cNvPr>
          <p:cNvCxnSpPr>
            <a:cxnSpLocks/>
          </p:cNvCxnSpPr>
          <p:nvPr/>
        </p:nvCxnSpPr>
        <p:spPr>
          <a:xfrm>
            <a:off x="6527346" y="3955596"/>
            <a:ext cx="0" cy="50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A4DFFA-E891-454D-B608-F06B56D753A3}"/>
              </a:ext>
            </a:extLst>
          </p:cNvPr>
          <p:cNvCxnSpPr/>
          <p:nvPr/>
        </p:nvCxnSpPr>
        <p:spPr>
          <a:xfrm>
            <a:off x="6388554" y="4261757"/>
            <a:ext cx="293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1400585-8AF6-4B12-96BF-E1AF27F793A8}"/>
              </a:ext>
            </a:extLst>
          </p:cNvPr>
          <p:cNvCxnSpPr/>
          <p:nvPr/>
        </p:nvCxnSpPr>
        <p:spPr>
          <a:xfrm>
            <a:off x="6682468" y="4261757"/>
            <a:ext cx="0" cy="31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34A2F15-F9A7-4792-A7FF-FF382385363C}"/>
              </a:ext>
            </a:extLst>
          </p:cNvPr>
          <p:cNvCxnSpPr>
            <a:cxnSpLocks/>
          </p:cNvCxnSpPr>
          <p:nvPr/>
        </p:nvCxnSpPr>
        <p:spPr>
          <a:xfrm flipH="1">
            <a:off x="114302" y="6169441"/>
            <a:ext cx="5055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8978181-9D01-4978-BBDD-98C8BF400640}"/>
              </a:ext>
            </a:extLst>
          </p:cNvPr>
          <p:cNvCxnSpPr/>
          <p:nvPr/>
        </p:nvCxnSpPr>
        <p:spPr>
          <a:xfrm>
            <a:off x="5030836" y="5655091"/>
            <a:ext cx="138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66202C7-EAFB-4AEF-9EAD-601D8730D9EB}"/>
              </a:ext>
            </a:extLst>
          </p:cNvPr>
          <p:cNvCxnSpPr>
            <a:cxnSpLocks/>
          </p:cNvCxnSpPr>
          <p:nvPr/>
        </p:nvCxnSpPr>
        <p:spPr>
          <a:xfrm>
            <a:off x="5169628" y="5666276"/>
            <a:ext cx="0" cy="50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2DF121A-E452-4294-8A02-34310CDD59DA}"/>
              </a:ext>
            </a:extLst>
          </p:cNvPr>
          <p:cNvCxnSpPr>
            <a:cxnSpLocks/>
          </p:cNvCxnSpPr>
          <p:nvPr/>
        </p:nvCxnSpPr>
        <p:spPr>
          <a:xfrm>
            <a:off x="3932648" y="2338387"/>
            <a:ext cx="110402" cy="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081D898-83FD-4A56-9499-1B9827BEE38D}"/>
              </a:ext>
            </a:extLst>
          </p:cNvPr>
          <p:cNvCxnSpPr>
            <a:cxnSpLocks/>
          </p:cNvCxnSpPr>
          <p:nvPr/>
        </p:nvCxnSpPr>
        <p:spPr>
          <a:xfrm flipH="1" flipV="1">
            <a:off x="3921376" y="2334265"/>
            <a:ext cx="8734" cy="54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4EEC1D8-C6B8-494C-87C6-FE47889315DE}"/>
              </a:ext>
            </a:extLst>
          </p:cNvPr>
          <p:cNvCxnSpPr>
            <a:cxnSpLocks/>
          </p:cNvCxnSpPr>
          <p:nvPr/>
        </p:nvCxnSpPr>
        <p:spPr>
          <a:xfrm flipH="1">
            <a:off x="3930112" y="2890157"/>
            <a:ext cx="2887067" cy="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943E26-4E88-4DD7-9673-FF0BC80559CD}"/>
              </a:ext>
            </a:extLst>
          </p:cNvPr>
          <p:cNvCxnSpPr>
            <a:cxnSpLocks/>
          </p:cNvCxnSpPr>
          <p:nvPr/>
        </p:nvCxnSpPr>
        <p:spPr>
          <a:xfrm flipH="1" flipV="1">
            <a:off x="6830216" y="2892083"/>
            <a:ext cx="70" cy="178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8F9A947-49BC-4E65-B995-CA340CC2B1E4}"/>
              </a:ext>
            </a:extLst>
          </p:cNvPr>
          <p:cNvCxnSpPr>
            <a:cxnSpLocks/>
          </p:cNvCxnSpPr>
          <p:nvPr/>
        </p:nvCxnSpPr>
        <p:spPr>
          <a:xfrm flipV="1">
            <a:off x="5030836" y="5943567"/>
            <a:ext cx="2555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CF6FE2CE-DD37-416B-8942-8984A046A5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9332" y="1836887"/>
            <a:ext cx="1933575" cy="103822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FB63622-4F81-4D88-9613-2B76621CCA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6295" y="3085420"/>
            <a:ext cx="4629150" cy="1323975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BEE659EF-BED5-4B0A-9E41-9A8E8F29D0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54590" y="1836887"/>
            <a:ext cx="2533650" cy="103822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F57E0352-EB10-4545-9379-7CA7B6D7E8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0495" y="4791037"/>
            <a:ext cx="5314950" cy="1333500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FA723CB-B363-4344-AA5C-7546740D436B}"/>
              </a:ext>
            </a:extLst>
          </p:cNvPr>
          <p:cNvCxnSpPr>
            <a:cxnSpLocks/>
          </p:cNvCxnSpPr>
          <p:nvPr/>
        </p:nvCxnSpPr>
        <p:spPr>
          <a:xfrm flipV="1">
            <a:off x="5286375" y="4695091"/>
            <a:ext cx="0" cy="124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883CDBB-2F87-4C12-B9B9-489865063DEE}"/>
              </a:ext>
            </a:extLst>
          </p:cNvPr>
          <p:cNvCxnSpPr>
            <a:cxnSpLocks/>
          </p:cNvCxnSpPr>
          <p:nvPr/>
        </p:nvCxnSpPr>
        <p:spPr>
          <a:xfrm flipV="1">
            <a:off x="5286375" y="4682860"/>
            <a:ext cx="1549173" cy="1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5196BE7-087E-4BB5-96C8-0738398595DB}"/>
              </a:ext>
            </a:extLst>
          </p:cNvPr>
          <p:cNvCxnSpPr>
            <a:cxnSpLocks/>
          </p:cNvCxnSpPr>
          <p:nvPr/>
        </p:nvCxnSpPr>
        <p:spPr>
          <a:xfrm>
            <a:off x="6354131" y="2347271"/>
            <a:ext cx="110402" cy="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F19C5C4-AB90-48EF-91B3-7AB10B7A06D6}"/>
              </a:ext>
            </a:extLst>
          </p:cNvPr>
          <p:cNvCxnSpPr>
            <a:cxnSpLocks/>
          </p:cNvCxnSpPr>
          <p:nvPr/>
        </p:nvCxnSpPr>
        <p:spPr>
          <a:xfrm flipH="1" flipV="1">
            <a:off x="6345397" y="2349312"/>
            <a:ext cx="8734" cy="64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566466E-5BB2-452C-8C53-2F829C817EDD}"/>
              </a:ext>
            </a:extLst>
          </p:cNvPr>
          <p:cNvCxnSpPr>
            <a:cxnSpLocks/>
          </p:cNvCxnSpPr>
          <p:nvPr/>
        </p:nvCxnSpPr>
        <p:spPr>
          <a:xfrm flipH="1">
            <a:off x="6354590" y="2994173"/>
            <a:ext cx="766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B3AE31F-DB6D-4DB2-B71C-F31AA0C3BBB2}"/>
              </a:ext>
            </a:extLst>
          </p:cNvPr>
          <p:cNvCxnSpPr>
            <a:cxnSpLocks/>
          </p:cNvCxnSpPr>
          <p:nvPr/>
        </p:nvCxnSpPr>
        <p:spPr>
          <a:xfrm flipV="1">
            <a:off x="7120617" y="3001721"/>
            <a:ext cx="0" cy="157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8BAD738-7959-4B5D-A1D3-6F8D2FCF8DF7}"/>
              </a:ext>
            </a:extLst>
          </p:cNvPr>
          <p:cNvCxnSpPr/>
          <p:nvPr/>
        </p:nvCxnSpPr>
        <p:spPr>
          <a:xfrm>
            <a:off x="11743328" y="3955596"/>
            <a:ext cx="138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21275EF-4FF4-408E-8C45-D8B26CFE9369}"/>
              </a:ext>
            </a:extLst>
          </p:cNvPr>
          <p:cNvCxnSpPr>
            <a:cxnSpLocks/>
          </p:cNvCxnSpPr>
          <p:nvPr/>
        </p:nvCxnSpPr>
        <p:spPr>
          <a:xfrm>
            <a:off x="11883480" y="3955596"/>
            <a:ext cx="0" cy="50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B46FFB7-AF23-401B-BB65-A699084820A5}"/>
              </a:ext>
            </a:extLst>
          </p:cNvPr>
          <p:cNvCxnSpPr>
            <a:cxnSpLocks/>
          </p:cNvCxnSpPr>
          <p:nvPr/>
        </p:nvCxnSpPr>
        <p:spPr>
          <a:xfrm flipH="1">
            <a:off x="7120617" y="4580164"/>
            <a:ext cx="4872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FEC7C9A-8B1B-46A5-821B-2B7866D36452}"/>
              </a:ext>
            </a:extLst>
          </p:cNvPr>
          <p:cNvCxnSpPr>
            <a:cxnSpLocks/>
          </p:cNvCxnSpPr>
          <p:nvPr/>
        </p:nvCxnSpPr>
        <p:spPr>
          <a:xfrm flipV="1">
            <a:off x="11743328" y="4240499"/>
            <a:ext cx="250006" cy="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E5D1358-F6C0-4B8C-98D2-F4A33CE1F7BC}"/>
              </a:ext>
            </a:extLst>
          </p:cNvPr>
          <p:cNvCxnSpPr>
            <a:cxnSpLocks/>
          </p:cNvCxnSpPr>
          <p:nvPr/>
        </p:nvCxnSpPr>
        <p:spPr>
          <a:xfrm>
            <a:off x="11993334" y="4240666"/>
            <a:ext cx="0" cy="33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D6AC4F6-FD7B-41F0-9B0E-E2DDE7BCEF8C}"/>
              </a:ext>
            </a:extLst>
          </p:cNvPr>
          <p:cNvCxnSpPr>
            <a:cxnSpLocks/>
          </p:cNvCxnSpPr>
          <p:nvPr/>
        </p:nvCxnSpPr>
        <p:spPr>
          <a:xfrm>
            <a:off x="11761200" y="5655091"/>
            <a:ext cx="137970" cy="1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D3C5FC9-6DDC-401C-B714-520DC14A35A8}"/>
              </a:ext>
            </a:extLst>
          </p:cNvPr>
          <p:cNvCxnSpPr>
            <a:cxnSpLocks/>
          </p:cNvCxnSpPr>
          <p:nvPr/>
        </p:nvCxnSpPr>
        <p:spPr>
          <a:xfrm flipH="1" flipV="1">
            <a:off x="11881938" y="4461782"/>
            <a:ext cx="182" cy="119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6720EB1-7702-4DB3-BD7E-84A804F983ED}"/>
              </a:ext>
            </a:extLst>
          </p:cNvPr>
          <p:cNvCxnSpPr>
            <a:cxnSpLocks/>
          </p:cNvCxnSpPr>
          <p:nvPr/>
        </p:nvCxnSpPr>
        <p:spPr>
          <a:xfrm>
            <a:off x="11761200" y="5963751"/>
            <a:ext cx="32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BEA2511-D74A-4AC2-984D-B41FAC488FAC}"/>
              </a:ext>
            </a:extLst>
          </p:cNvPr>
          <p:cNvCxnSpPr>
            <a:cxnSpLocks/>
          </p:cNvCxnSpPr>
          <p:nvPr/>
        </p:nvCxnSpPr>
        <p:spPr>
          <a:xfrm flipV="1">
            <a:off x="12077721" y="2939143"/>
            <a:ext cx="0" cy="3024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DAE7034-9280-4318-AFFD-26940683CB38}"/>
              </a:ext>
            </a:extLst>
          </p:cNvPr>
          <p:cNvCxnSpPr>
            <a:cxnSpLocks/>
          </p:cNvCxnSpPr>
          <p:nvPr/>
        </p:nvCxnSpPr>
        <p:spPr>
          <a:xfrm flipH="1">
            <a:off x="8503104" y="2939143"/>
            <a:ext cx="3574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8EBD8E0-323F-4724-A085-29DCD18CE116}"/>
              </a:ext>
            </a:extLst>
          </p:cNvPr>
          <p:cNvCxnSpPr>
            <a:cxnSpLocks/>
          </p:cNvCxnSpPr>
          <p:nvPr/>
        </p:nvCxnSpPr>
        <p:spPr>
          <a:xfrm flipH="1" flipV="1">
            <a:off x="8490724" y="2334265"/>
            <a:ext cx="12380" cy="60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CA521B4-291E-43AD-8D37-414DCAD5378A}"/>
              </a:ext>
            </a:extLst>
          </p:cNvPr>
          <p:cNvCxnSpPr>
            <a:cxnSpLocks/>
          </p:cNvCxnSpPr>
          <p:nvPr/>
        </p:nvCxnSpPr>
        <p:spPr>
          <a:xfrm>
            <a:off x="8508914" y="2344569"/>
            <a:ext cx="110402" cy="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754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Development Tools</a:t>
            </a:r>
          </a:p>
        </p:txBody>
      </p:sp>
      <p:pic>
        <p:nvPicPr>
          <p:cNvPr id="1026" name="Picture 2" descr="Image result for java">
            <a:extLst>
              <a:ext uri="{FF2B5EF4-FFF2-40B4-BE49-F238E27FC236}">
                <a16:creationId xmlns:a16="http://schemas.microsoft.com/office/drawing/2014/main" id="{941F6DAB-7145-470B-AF73-4CDC09D5B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49" y="2937366"/>
            <a:ext cx="1002527" cy="189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172BA19-2CD2-40BF-9FDD-4322E620F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72" y="3186453"/>
            <a:ext cx="2225762" cy="56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et beans">
            <a:extLst>
              <a:ext uri="{FF2B5EF4-FFF2-40B4-BE49-F238E27FC236}">
                <a16:creationId xmlns:a16="http://schemas.microsoft.com/office/drawing/2014/main" id="{007BBCA7-ED64-4BFC-A07F-CAD85B2CD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948" y="3012829"/>
            <a:ext cx="1578104" cy="181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mmons Lang">
            <a:extLst>
              <a:ext uri="{FF2B5EF4-FFF2-40B4-BE49-F238E27FC236}">
                <a16:creationId xmlns:a16="http://schemas.microsoft.com/office/drawing/2014/main" id="{81D9E399-CC3D-4510-BF12-4D2069328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467" y="2937366"/>
            <a:ext cx="1606488" cy="53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FF974B0-3862-4408-82F6-1A66AB0DE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077" y="3589798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68EA799-C19F-4CCE-A647-5BBFC2849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077" y="4227927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442BDE-4316-40B5-9C42-723CA92FDFFA}"/>
              </a:ext>
            </a:extLst>
          </p:cNvPr>
          <p:cNvSpPr txBox="1"/>
          <p:nvPr/>
        </p:nvSpPr>
        <p:spPr>
          <a:xfrm>
            <a:off x="2868052" y="4005556"/>
            <a:ext cx="158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Apache Maven</a:t>
            </a:r>
          </a:p>
          <a:p>
            <a:pPr algn="ctr"/>
            <a:r>
              <a:rPr lang="en-US" dirty="0"/>
              <a:t>Shade Plugin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B98D61-7BD4-4BF1-9505-EA9FC3BBA5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8654" y="5485207"/>
            <a:ext cx="1094697" cy="562987"/>
          </a:xfrm>
          <a:prstGeom prst="rect">
            <a:avLst/>
          </a:prstGeom>
        </p:spPr>
      </p:pic>
      <p:pic>
        <p:nvPicPr>
          <p:cNvPr id="1040" name="Picture 16" descr="Image result for sqlite">
            <a:extLst>
              <a:ext uri="{FF2B5EF4-FFF2-40B4-BE49-F238E27FC236}">
                <a16:creationId xmlns:a16="http://schemas.microsoft.com/office/drawing/2014/main" id="{4FA16172-A7CA-4130-8CD9-4E11123FC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481" y="2845639"/>
            <a:ext cx="1871487" cy="88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DBeaver">
            <a:extLst>
              <a:ext uri="{FF2B5EF4-FFF2-40B4-BE49-F238E27FC236}">
                <a16:creationId xmlns:a16="http://schemas.microsoft.com/office/drawing/2014/main" id="{1DF8E26E-E3C0-41DC-A934-9528BD3B0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299" y="3940935"/>
            <a:ext cx="1871487" cy="72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0D6215E-1198-495E-A502-504340CBD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60" y="5450892"/>
            <a:ext cx="1119796" cy="66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ec2">
            <a:extLst>
              <a:ext uri="{FF2B5EF4-FFF2-40B4-BE49-F238E27FC236}">
                <a16:creationId xmlns:a16="http://schemas.microsoft.com/office/drawing/2014/main" id="{68A93564-6ED8-4F02-AD3E-AE98CE083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956" y="5245034"/>
            <a:ext cx="1703698" cy="95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puTTY">
            <a:extLst>
              <a:ext uri="{FF2B5EF4-FFF2-40B4-BE49-F238E27FC236}">
                <a16:creationId xmlns:a16="http://schemas.microsoft.com/office/drawing/2014/main" id="{B2FB59EB-F404-4A55-8FCF-503A4DA12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647" y="5116960"/>
            <a:ext cx="1366158" cy="13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WinSCP">
            <a:extLst>
              <a:ext uri="{FF2B5EF4-FFF2-40B4-BE49-F238E27FC236}">
                <a16:creationId xmlns:a16="http://schemas.microsoft.com/office/drawing/2014/main" id="{47561D82-7C89-4ACA-8230-FE3C7410C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757" y="5314942"/>
            <a:ext cx="1807029" cy="90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C26A4BEC-38B2-492A-A96F-F8674F548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2" y="5187718"/>
            <a:ext cx="14382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git">
            <a:extLst>
              <a:ext uri="{FF2B5EF4-FFF2-40B4-BE49-F238E27FC236}">
                <a16:creationId xmlns:a16="http://schemas.microsoft.com/office/drawing/2014/main" id="{33DB6825-6D23-4EDE-839B-55BF36934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457" y="1898588"/>
            <a:ext cx="815289" cy="81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notion">
            <a:extLst>
              <a:ext uri="{FF2B5EF4-FFF2-40B4-BE49-F238E27FC236}">
                <a16:creationId xmlns:a16="http://schemas.microsoft.com/office/drawing/2014/main" id="{FE1479DF-DD01-40BD-9537-953F03F17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08" y="1909276"/>
            <a:ext cx="815289" cy="81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slack">
            <a:extLst>
              <a:ext uri="{FF2B5EF4-FFF2-40B4-BE49-F238E27FC236}">
                <a16:creationId xmlns:a16="http://schemas.microsoft.com/office/drawing/2014/main" id="{AAA16DC1-616B-4CC0-B085-08FD16205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36" y="1876121"/>
            <a:ext cx="848444" cy="84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E4ADE0-0C93-4E2B-9554-11DD649FF8D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893789" y="1824831"/>
            <a:ext cx="12858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47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Java Project Structure as </a:t>
            </a:r>
            <a:r>
              <a:rPr lang="en-US">
                <a:latin typeface="+mn-lt"/>
              </a:rPr>
              <a:t>of 12/29/21</a:t>
            </a:r>
            <a:endParaRPr lang="en-US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309A2-8855-4640-84B5-4BBF30A1E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406" y="1819916"/>
            <a:ext cx="2783187" cy="503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12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20BF3-1A5C-42A8-B533-6C2EB9ADC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617" y="1819916"/>
            <a:ext cx="6377602" cy="4672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87D27-6827-4EF0-8F0E-5FBF8CDC2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81" y="2273753"/>
            <a:ext cx="4967077" cy="379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7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Description</a:t>
            </a:r>
            <a:br>
              <a:rPr lang="en-US" sz="3600" dirty="0"/>
            </a:br>
            <a:r>
              <a:rPr lang="en-US" sz="2800" dirty="0"/>
              <a:t>Opportunity Ice Cream System will Address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Foundation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Image result for Foundation">
            <a:extLst>
              <a:ext uri="{FF2B5EF4-FFF2-40B4-BE49-F238E27FC236}">
                <a16:creationId xmlns:a16="http://schemas.microsoft.com/office/drawing/2014/main" id="{AB31E7EB-6E5F-43BF-B569-D13638AD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045" y="2750413"/>
            <a:ext cx="3752643" cy="250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92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Description</a:t>
            </a:r>
            <a:br>
              <a:rPr lang="en-US" sz="3600" dirty="0"/>
            </a:br>
            <a:r>
              <a:rPr lang="en-US" sz="2800" dirty="0"/>
              <a:t>What Ice Cream System will Do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EA39BB-3B5E-4A3B-A4B7-A4F02987C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373" y="909957"/>
            <a:ext cx="83153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1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Description</a:t>
            </a:r>
            <a:br>
              <a:rPr lang="en-US" sz="3600" dirty="0"/>
            </a:br>
            <a:r>
              <a:rPr lang="en-US" sz="2800" dirty="0"/>
              <a:t>Iterations of Development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Providing products or clarifications, based on ingredient search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↑, based on non-ingredient search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Create, Update, and Delete</a:t>
            </a:r>
          </a:p>
        </p:txBody>
      </p:sp>
    </p:spTree>
    <p:extLst>
      <p:ext uri="{BB962C8B-B14F-4D97-AF65-F5344CB8AC3E}">
        <p14:creationId xmlns:p14="http://schemas.microsoft.com/office/powerpoint/2010/main" val="59785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3587D5-6141-43EC-A176-738762CE5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5632"/>
            <a:ext cx="12192000" cy="440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5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E0FBA-7543-4DFE-A67D-32730F953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6166"/>
            <a:ext cx="12192000" cy="439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3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5382A0-C964-4B03-9D84-39EB74EF8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4415"/>
            <a:ext cx="12192000" cy="438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8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504</Words>
  <Application>Microsoft Office PowerPoint</Application>
  <PresentationFormat>Widescreen</PresentationFormat>
  <Paragraphs>107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Ice Cream Server</vt:lpstr>
      <vt:lpstr>Ice Cream Server</vt:lpstr>
      <vt:lpstr>System Description Context: Cordra</vt:lpstr>
      <vt:lpstr>System Description Opportunity Ice Cream System will Address</vt:lpstr>
      <vt:lpstr>System Description What Ice Cream System will Do</vt:lpstr>
      <vt:lpstr>System Description Iterations of Development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Requester and Ice Cream System Interface Design</vt:lpstr>
      <vt:lpstr>Client-Server Interface Requirements Server Half</vt:lpstr>
      <vt:lpstr>Client-Server Interface Design Server Perspective</vt:lpstr>
      <vt:lpstr>Client-Server API Design Incoming Message</vt:lpstr>
      <vt:lpstr>Client-Server API Design Outgoing Messages</vt:lpstr>
      <vt:lpstr>Client-Server API Design Product</vt:lpstr>
      <vt:lpstr>Ice Cream Server Decomposition</vt:lpstr>
      <vt:lpstr>Design Classes</vt:lpstr>
      <vt:lpstr>Ice Cream Database Design</vt:lpstr>
      <vt:lpstr>Development Tools</vt:lpstr>
      <vt:lpstr>Java Project Structure as of 12/29/21</vt:lpstr>
      <vt:lpstr>Execution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Cream Server</dc:title>
  <dc:creator>Tom Lever</dc:creator>
  <cp:lastModifiedBy>Tom Lever</cp:lastModifiedBy>
  <cp:revision>100</cp:revision>
  <cp:lastPrinted>2021-02-22T06:27:19Z</cp:lastPrinted>
  <dcterms:created xsi:type="dcterms:W3CDTF">2021-02-20T06:22:25Z</dcterms:created>
  <dcterms:modified xsi:type="dcterms:W3CDTF">2021-12-30T00:09:26Z</dcterms:modified>
</cp:coreProperties>
</file>