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2" r:id="rId2"/>
    <p:sldId id="297" r:id="rId3"/>
    <p:sldId id="260" r:id="rId4"/>
    <p:sldId id="264" r:id="rId5"/>
    <p:sldId id="265" r:id="rId6"/>
    <p:sldId id="266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269" r:id="rId27"/>
    <p:sldId id="325" r:id="rId28"/>
    <p:sldId id="271" r:id="rId29"/>
    <p:sldId id="326" r:id="rId30"/>
    <p:sldId id="327" r:id="rId31"/>
    <p:sldId id="328" r:id="rId32"/>
    <p:sldId id="329" r:id="rId33"/>
    <p:sldId id="331" r:id="rId34"/>
    <p:sldId id="330" r:id="rId35"/>
    <p:sldId id="332" r:id="rId36"/>
    <p:sldId id="333" r:id="rId37"/>
    <p:sldId id="334" r:id="rId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1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Neighbor Counter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April 8,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Requester signals a desire to request a neighbor count / total number of cells of world farmed.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Requester provides to the Neighbor-Counter system: world height, world width, number of settlers, and range of farming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provides to the Requester an introduction to: the goal of the Requester, and the world, settlers, and farming pattern.</a:t>
            </a:r>
          </a:p>
        </p:txBody>
      </p:sp>
    </p:spTree>
    <p:extLst>
      <p:ext uri="{BB962C8B-B14F-4D97-AF65-F5344CB8AC3E}">
        <p14:creationId xmlns:p14="http://schemas.microsoft.com/office/powerpoint/2010/main" val="196751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4. The system sets up a world based on world height and world width,</a:t>
            </a:r>
          </a:p>
          <a:p>
            <a:pPr marL="0" indent="0">
              <a:buNone/>
            </a:pPr>
            <a:r>
              <a:rPr lang="en-US" dirty="0"/>
              <a:t>     based on a two-dimensional array of cells.</a:t>
            </a:r>
          </a:p>
        </p:txBody>
      </p:sp>
    </p:spTree>
    <p:extLst>
      <p:ext uri="{BB962C8B-B14F-4D97-AF65-F5344CB8AC3E}">
        <p14:creationId xmlns:p14="http://schemas.microsoft.com/office/powerpoint/2010/main" val="307017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4. The system sets up a world based on world height and world width,</a:t>
            </a:r>
          </a:p>
          <a:p>
            <a:pPr marL="0" indent="0">
              <a:buNone/>
            </a:pPr>
            <a:r>
              <a:rPr lang="en-US" dirty="0"/>
              <a:t>     based on a two-dimensional array of cells.</a:t>
            </a:r>
          </a:p>
          <a:p>
            <a:pPr marL="0" indent="0">
              <a:buNone/>
            </a:pPr>
            <a:r>
              <a:rPr lang="en-US" dirty="0"/>
              <a:t>5. The system has settlers organize based on the world and the number </a:t>
            </a:r>
          </a:p>
          <a:p>
            <a:pPr marL="0" indent="0">
              <a:buNone/>
            </a:pPr>
            <a:r>
              <a:rPr lang="en-US" dirty="0"/>
              <a:t>     of settlers.</a:t>
            </a:r>
          </a:p>
        </p:txBody>
      </p:sp>
    </p:spTree>
    <p:extLst>
      <p:ext uri="{BB962C8B-B14F-4D97-AF65-F5344CB8AC3E}">
        <p14:creationId xmlns:p14="http://schemas.microsoft.com/office/powerpoint/2010/main" val="103291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4. The system sets up a world based on world height and world width,</a:t>
            </a:r>
          </a:p>
          <a:p>
            <a:pPr marL="0" indent="0">
              <a:buNone/>
            </a:pPr>
            <a:r>
              <a:rPr lang="en-US" dirty="0"/>
              <a:t>     based on a two-dimensional array of cells.</a:t>
            </a:r>
          </a:p>
          <a:p>
            <a:pPr marL="0" indent="0">
              <a:buNone/>
            </a:pPr>
            <a:r>
              <a:rPr lang="en-US" dirty="0"/>
              <a:t>5. The system has settlers organize based on the world and the number </a:t>
            </a:r>
          </a:p>
          <a:p>
            <a:pPr marL="0" indent="0">
              <a:buNone/>
            </a:pPr>
            <a:r>
              <a:rPr lang="en-US" dirty="0"/>
              <a:t>     of settlers.</a:t>
            </a:r>
          </a:p>
          <a:p>
            <a:pPr marL="0" indent="0">
              <a:buNone/>
            </a:pPr>
            <a:r>
              <a:rPr lang="en-US" dirty="0"/>
              <a:t>6. The system has settlers settle the world.</a:t>
            </a:r>
          </a:p>
        </p:txBody>
      </p:sp>
    </p:spTree>
    <p:extLst>
      <p:ext uri="{BB962C8B-B14F-4D97-AF65-F5344CB8AC3E}">
        <p14:creationId xmlns:p14="http://schemas.microsoft.com/office/powerpoint/2010/main" val="124744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7. The system asks to display the settled world.</a:t>
            </a:r>
          </a:p>
        </p:txBody>
      </p:sp>
    </p:spTree>
    <p:extLst>
      <p:ext uri="{BB962C8B-B14F-4D97-AF65-F5344CB8AC3E}">
        <p14:creationId xmlns:p14="http://schemas.microsoft.com/office/powerpoint/2010/main" val="378848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7. The system asks to display the settled world.</a:t>
            </a:r>
          </a:p>
          <a:p>
            <a:pPr marL="0" indent="0">
              <a:buNone/>
            </a:pPr>
            <a:r>
              <a:rPr lang="en-US" dirty="0"/>
              <a:t>8. The Requester lets the system display the settled world.</a:t>
            </a:r>
          </a:p>
        </p:txBody>
      </p:sp>
    </p:spTree>
    <p:extLst>
      <p:ext uri="{BB962C8B-B14F-4D97-AF65-F5344CB8AC3E}">
        <p14:creationId xmlns:p14="http://schemas.microsoft.com/office/powerpoint/2010/main" val="159663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7. The system asks to display the settled world.</a:t>
            </a:r>
          </a:p>
          <a:p>
            <a:pPr marL="0" indent="0">
              <a:buNone/>
            </a:pPr>
            <a:r>
              <a:rPr lang="en-US" dirty="0"/>
              <a:t>8. The Requester lets the system display the settled world.</a:t>
            </a:r>
          </a:p>
          <a:p>
            <a:pPr marL="0" indent="0">
              <a:buNone/>
            </a:pPr>
            <a:r>
              <a:rPr lang="en-US" dirty="0"/>
              <a:t>9. The system displays the settled world.</a:t>
            </a:r>
          </a:p>
        </p:txBody>
      </p:sp>
    </p:spTree>
    <p:extLst>
      <p:ext uri="{BB962C8B-B14F-4D97-AF65-F5344CB8AC3E}">
        <p14:creationId xmlns:p14="http://schemas.microsoft.com/office/powerpoint/2010/main" val="222551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10. The system sets up a farming pattern based on the provided range.</a:t>
            </a:r>
          </a:p>
        </p:txBody>
      </p:sp>
    </p:spTree>
    <p:extLst>
      <p:ext uri="{BB962C8B-B14F-4D97-AF65-F5344CB8AC3E}">
        <p14:creationId xmlns:p14="http://schemas.microsoft.com/office/powerpoint/2010/main" val="348549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10. The system sets up a farming pattern based on the provided range.</a:t>
            </a:r>
          </a:p>
          <a:p>
            <a:pPr marL="0" indent="0">
              <a:buNone/>
            </a:pPr>
            <a:r>
              <a:rPr lang="en-US" dirty="0"/>
              <a:t>11. The system asks to display the farming pattern.</a:t>
            </a:r>
          </a:p>
        </p:txBody>
      </p:sp>
    </p:spTree>
    <p:extLst>
      <p:ext uri="{BB962C8B-B14F-4D97-AF65-F5344CB8AC3E}">
        <p14:creationId xmlns:p14="http://schemas.microsoft.com/office/powerpoint/2010/main" val="62059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10. The system sets up a farming pattern based on the provided range.</a:t>
            </a:r>
          </a:p>
          <a:p>
            <a:pPr marL="0" indent="0">
              <a:buNone/>
            </a:pPr>
            <a:r>
              <a:rPr lang="en-US" dirty="0"/>
              <a:t>11. The system asks to display the farming pattern.</a:t>
            </a:r>
          </a:p>
          <a:p>
            <a:pPr marL="0" indent="0">
              <a:buNone/>
            </a:pPr>
            <a:r>
              <a:rPr lang="en-US" dirty="0"/>
              <a:t>12. The Requester lets the system display the farming pattern.</a:t>
            </a:r>
          </a:p>
        </p:txBody>
      </p:sp>
    </p:spTree>
    <p:extLst>
      <p:ext uri="{BB962C8B-B14F-4D97-AF65-F5344CB8AC3E}">
        <p14:creationId xmlns:p14="http://schemas.microsoft.com/office/powerpoint/2010/main" val="185499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FDF3C6-F0E5-4A87-AB15-4380E9D4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0"/>
            <a:ext cx="4078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13. The system displays the farming pattern.</a:t>
            </a:r>
          </a:p>
        </p:txBody>
      </p:sp>
    </p:spTree>
    <p:extLst>
      <p:ext uri="{BB962C8B-B14F-4D97-AF65-F5344CB8AC3E}">
        <p14:creationId xmlns:p14="http://schemas.microsoft.com/office/powerpoint/2010/main" val="328099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13. The system displays the farming pattern.</a:t>
            </a:r>
          </a:p>
          <a:p>
            <a:pPr marL="0" indent="0">
              <a:buNone/>
            </a:pPr>
            <a:r>
              <a:rPr lang="en-US" dirty="0"/>
              <a:t>14. The system has the settlers farm the world based on the farming </a:t>
            </a:r>
          </a:p>
          <a:p>
            <a:pPr marL="0" indent="0">
              <a:buNone/>
            </a:pPr>
            <a:r>
              <a:rPr lang="en-US" dirty="0"/>
              <a:t>       pattern.</a:t>
            </a:r>
          </a:p>
        </p:txBody>
      </p:sp>
    </p:spTree>
    <p:extLst>
      <p:ext uri="{BB962C8B-B14F-4D97-AF65-F5344CB8AC3E}">
        <p14:creationId xmlns:p14="http://schemas.microsoft.com/office/powerpoint/2010/main" val="44826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13. The system displays the farming pattern.</a:t>
            </a:r>
          </a:p>
          <a:p>
            <a:pPr marL="0" indent="0">
              <a:buNone/>
            </a:pPr>
            <a:r>
              <a:rPr lang="en-US" dirty="0"/>
              <a:t>14. The system has the settlers farm the world based on the farming </a:t>
            </a:r>
          </a:p>
          <a:p>
            <a:pPr marL="0" indent="0">
              <a:buNone/>
            </a:pPr>
            <a:r>
              <a:rPr lang="en-US" dirty="0"/>
              <a:t>       pattern.</a:t>
            </a:r>
          </a:p>
          <a:p>
            <a:pPr marL="0" indent="0">
              <a:buNone/>
            </a:pPr>
            <a:r>
              <a:rPr lang="en-US" dirty="0"/>
              <a:t>15. The system asks to display the settled and farmed world.</a:t>
            </a:r>
          </a:p>
        </p:txBody>
      </p:sp>
    </p:spTree>
    <p:extLst>
      <p:ext uri="{BB962C8B-B14F-4D97-AF65-F5344CB8AC3E}">
        <p14:creationId xmlns:p14="http://schemas.microsoft.com/office/powerpoint/2010/main" val="175902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16. The Requester lets the system display the settled and farmed world.</a:t>
            </a:r>
          </a:p>
        </p:txBody>
      </p:sp>
    </p:spTree>
    <p:extLst>
      <p:ext uri="{BB962C8B-B14F-4D97-AF65-F5344CB8AC3E}">
        <p14:creationId xmlns:p14="http://schemas.microsoft.com/office/powerpoint/2010/main" val="236692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16. The Requester lets the system display the settled and farmed world.</a:t>
            </a:r>
          </a:p>
          <a:p>
            <a:pPr marL="0" indent="0">
              <a:buNone/>
            </a:pPr>
            <a:r>
              <a:rPr lang="en-US" dirty="0"/>
              <a:t>17. The system displays the settled and farmed world.</a:t>
            </a:r>
          </a:p>
        </p:txBody>
      </p:sp>
    </p:spTree>
    <p:extLst>
      <p:ext uri="{BB962C8B-B14F-4D97-AF65-F5344CB8AC3E}">
        <p14:creationId xmlns:p14="http://schemas.microsoft.com/office/powerpoint/2010/main" val="180275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r>
              <a:rPr lang="en-US" dirty="0"/>
              <a:t>16. The Requester lets the system display the settled and farmed world.</a:t>
            </a:r>
          </a:p>
          <a:p>
            <a:pPr marL="0" indent="0">
              <a:buNone/>
            </a:pPr>
            <a:r>
              <a:rPr lang="en-US" dirty="0"/>
              <a:t>17. The system displays the settled and farmed world.</a:t>
            </a:r>
          </a:p>
          <a:p>
            <a:pPr marL="0" indent="0">
              <a:buNone/>
            </a:pPr>
            <a:r>
              <a:rPr lang="en-US" dirty="0"/>
              <a:t>18. The system provides the neighbor count / total number of cells of </a:t>
            </a:r>
          </a:p>
          <a:p>
            <a:pPr marL="0" indent="0">
              <a:buNone/>
            </a:pPr>
            <a:r>
              <a:rPr lang="en-US" dirty="0"/>
              <a:t>       the world farmed.</a:t>
            </a:r>
          </a:p>
        </p:txBody>
      </p:sp>
    </p:spTree>
    <p:extLst>
      <p:ext uri="{BB962C8B-B14F-4D97-AF65-F5344CB8AC3E}">
        <p14:creationId xmlns:p14="http://schemas.microsoft.com/office/powerpoint/2010/main" val="226695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Count Requester and Neighbor Counter Interface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F8468-7DF8-4B9A-A522-0BF7FC8F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21" y="2121597"/>
            <a:ext cx="250837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Decomposition and</a:t>
            </a:r>
            <a:br>
              <a:rPr lang="en-US" sz="2800" dirty="0"/>
            </a:br>
            <a:r>
              <a:rPr lang="en-US" sz="2800" dirty="0"/>
              <a:t>Sequential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6CA81-2CC1-4812-AA72-4525D1E5E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21" y="-1"/>
            <a:ext cx="7807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75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IoManager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Settlers</a:t>
            </a:r>
          </a:p>
          <a:p>
            <a:pPr marL="0" indent="0">
              <a:buNone/>
            </a:pPr>
            <a:r>
              <a:rPr lang="en-US" dirty="0" err="1"/>
              <a:t>FarmingPattern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Lattice</a:t>
            </a:r>
          </a:p>
          <a:p>
            <a:pPr marL="0" indent="0">
              <a:buNone/>
            </a:pPr>
            <a:r>
              <a:rPr lang="en-US" dirty="0" err="1"/>
              <a:t>VonNeumannNeighborhood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Settler</a:t>
            </a:r>
          </a:p>
          <a:p>
            <a:pPr marL="0" indent="0">
              <a:buNone/>
            </a:pPr>
            <a:r>
              <a:rPr lang="en-US" dirty="0"/>
              <a:t>Location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EF17-A1A4-477C-902A-18B2072D0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39" y="-1"/>
            <a:ext cx="7807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23554" name="Picture 2" descr="git-scm.com/images/logos/downloads/Git-Icon-178...">
            <a:extLst>
              <a:ext uri="{FF2B5EF4-FFF2-40B4-BE49-F238E27FC236}">
                <a16:creationId xmlns:a16="http://schemas.microsoft.com/office/drawing/2014/main" id="{491C57F1-9DF4-4D3E-9572-953A1238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64" y="2055814"/>
            <a:ext cx="1819917" cy="18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4406588E-5792-4604-87A6-D4F93B64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1451"/>
            <a:ext cx="2860646" cy="15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60C7DB09-1309-4EAF-970E-733946DE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79" y="2200625"/>
            <a:ext cx="2098442" cy="38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10379-6CE0-4EC5-93F7-05C96181D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341" y="2324664"/>
            <a:ext cx="1838709" cy="1723234"/>
          </a:xfrm>
          <a:prstGeom prst="rect">
            <a:avLst/>
          </a:prstGeom>
        </p:spPr>
      </p:pic>
      <p:pic>
        <p:nvPicPr>
          <p:cNvPr id="23560" name="Picture 8" descr="Apache Ant logo">
            <a:extLst>
              <a:ext uri="{FF2B5EF4-FFF2-40B4-BE49-F238E27FC236}">
                <a16:creationId xmlns:a16="http://schemas.microsoft.com/office/drawing/2014/main" id="{C2867B48-561B-4374-95E3-226CB334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87" y="5227783"/>
            <a:ext cx="1309762" cy="8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CCRi’s</a:t>
            </a:r>
            <a:r>
              <a:rPr lang="en-US" sz="2800" dirty="0"/>
              <a:t> Spatial Analysis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CCRi</a:t>
            </a:r>
            <a:r>
              <a:rPr lang="en-US" dirty="0"/>
              <a:t> distills spatial data and develops GIS tools.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patial Analysis">
            <a:extLst>
              <a:ext uri="{FF2B5EF4-FFF2-40B4-BE49-F238E27FC236}">
                <a16:creationId xmlns:a16="http://schemas.microsoft.com/office/drawing/2014/main" id="{8F1DA06B-2550-4CC7-B18D-D00394EF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144044"/>
            <a:ext cx="1524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Project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65CC8-2567-4348-AE7E-B01CB188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41" y="0"/>
            <a:ext cx="2907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.</a:t>
            </a:r>
            <a:r>
              <a:rPr lang="en-US" sz="2800" dirty="0" err="1">
                <a:latin typeface="+mn-lt"/>
              </a:rPr>
              <a:t>fillCells</a:t>
            </a:r>
            <a:endParaRPr 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C079F-26E9-41D7-9C5A-D6753C6A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429000"/>
            <a:ext cx="1447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48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.</a:t>
            </a:r>
            <a:r>
              <a:rPr lang="en-US" sz="2800" dirty="0" err="1">
                <a:latin typeface="+mn-lt"/>
              </a:rPr>
              <a:t>fillCells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3816E-B24E-434B-B7CC-0CCC1AAB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104"/>
            <a:ext cx="421005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DD8C0-145B-4A7B-A840-C593E1A1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3364640"/>
            <a:ext cx="1447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.</a:t>
            </a:r>
            <a:r>
              <a:rPr lang="en-US" sz="2800" dirty="0" err="1">
                <a:latin typeface="+mn-lt"/>
              </a:rPr>
              <a:t>fillCells</a:t>
            </a:r>
            <a:endParaRPr lang="en-US" sz="28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33216-0E95-4713-88A7-9E1C024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708"/>
            <a:ext cx="93916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B4E1-FE57-428E-8012-0BEE2CE86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3612159"/>
            <a:ext cx="1447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4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.</a:t>
            </a:r>
            <a:r>
              <a:rPr lang="en-US" sz="2800" dirty="0" err="1">
                <a:latin typeface="+mn-lt"/>
              </a:rPr>
              <a:t>fillCells</a:t>
            </a:r>
            <a:endParaRPr lang="en-US" sz="28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33216-0E95-4713-88A7-9E1C024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708"/>
            <a:ext cx="93916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B4E1-FE57-428E-8012-0BEE2CE86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3612159"/>
            <a:ext cx="1447800" cy="157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F415F-6FE5-4642-AF5F-737578A30722}"/>
              </a:ext>
            </a:extLst>
          </p:cNvPr>
          <p:cNvSpPr txBox="1"/>
          <p:nvPr/>
        </p:nvSpPr>
        <p:spPr>
          <a:xfrm>
            <a:off x="838200" y="3429000"/>
            <a:ext cx="53445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0</a:t>
            </a:r>
            <a:r>
              <a:rPr lang="en-US" dirty="0"/>
              <a:t>, j goes from </a:t>
            </a:r>
            <a:r>
              <a:rPr lang="en-US" i="1" dirty="0"/>
              <a:t>range</a:t>
            </a:r>
            <a:r>
              <a:rPr lang="en-US" dirty="0"/>
              <a:t> to </a:t>
            </a:r>
            <a:r>
              <a:rPr lang="en-US" i="1" dirty="0"/>
              <a:t>range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1</a:t>
            </a:r>
            <a:r>
              <a:rPr lang="en-US" dirty="0"/>
              <a:t>, j goes from </a:t>
            </a:r>
            <a:r>
              <a:rPr lang="en-US" i="1" dirty="0"/>
              <a:t>(range-1)</a:t>
            </a:r>
            <a:r>
              <a:rPr lang="en-US" dirty="0"/>
              <a:t> to </a:t>
            </a:r>
            <a:r>
              <a:rPr lang="en-US" i="1" dirty="0"/>
              <a:t>(range-1)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2</a:t>
            </a:r>
            <a:r>
              <a:rPr lang="en-US" dirty="0"/>
              <a:t>, j goes from </a:t>
            </a:r>
            <a:r>
              <a:rPr lang="en-US" i="1" dirty="0"/>
              <a:t>(range-2)</a:t>
            </a:r>
            <a:r>
              <a:rPr lang="en-US" dirty="0"/>
              <a:t> to </a:t>
            </a:r>
            <a:r>
              <a:rPr lang="en-US" i="1" dirty="0"/>
              <a:t>(range-2)</a:t>
            </a:r>
            <a:r>
              <a:rPr lang="en-US" dirty="0"/>
              <a:t>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(range-1)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1</a:t>
            </a:r>
            <a:r>
              <a:rPr lang="en-US" dirty="0"/>
              <a:t> to </a:t>
            </a:r>
            <a:r>
              <a:rPr lang="en-US" i="1" dirty="0"/>
              <a:t>(width-1)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range</a:t>
            </a:r>
            <a:r>
              <a:rPr lang="en-US" dirty="0"/>
              <a:t>, j goes from </a:t>
            </a:r>
            <a:r>
              <a:rPr lang="en-US" i="1" dirty="0"/>
              <a:t>0</a:t>
            </a:r>
            <a:r>
              <a:rPr lang="en-US" dirty="0"/>
              <a:t> to </a:t>
            </a:r>
            <a:r>
              <a:rPr lang="en-US" i="1" dirty="0"/>
              <a:t>width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(range+1)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1</a:t>
            </a:r>
            <a:r>
              <a:rPr lang="en-US" dirty="0"/>
              <a:t> to </a:t>
            </a:r>
            <a:r>
              <a:rPr lang="en-US" i="1" dirty="0"/>
              <a:t>(width+1)</a:t>
            </a:r>
            <a:r>
              <a:rPr lang="en-US" dirty="0"/>
              <a:t>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(height-3)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(</a:t>
            </a:r>
            <a:r>
              <a:rPr lang="en-US" i="1" dirty="0"/>
              <a:t>range-2)</a:t>
            </a:r>
            <a:r>
              <a:rPr lang="en-US" dirty="0"/>
              <a:t> to (</a:t>
            </a:r>
            <a:r>
              <a:rPr lang="en-US" i="1" dirty="0"/>
              <a:t>range-2)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(height-2)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(</a:t>
            </a:r>
            <a:r>
              <a:rPr lang="en-US" i="1" dirty="0"/>
              <a:t>range-1)</a:t>
            </a:r>
            <a:r>
              <a:rPr lang="en-US" dirty="0"/>
              <a:t> to (</a:t>
            </a:r>
            <a:r>
              <a:rPr lang="en-US" i="1" dirty="0"/>
              <a:t>range-1)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(height-1)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range</a:t>
            </a:r>
            <a:r>
              <a:rPr lang="en-US" dirty="0"/>
              <a:t> to </a:t>
            </a:r>
            <a:r>
              <a:rPr lang="en-US" i="1" dirty="0"/>
              <a:t>range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65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…</a:t>
            </a:r>
            <a:r>
              <a:rPr lang="en-US" sz="2800" dirty="0" err="1">
                <a:latin typeface="+mn-lt"/>
              </a:rPr>
              <a:t>MethodForWhenWorldWrapsVerticallyAndHorizontally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7B4E1-FE57-428E-8012-0BEE2CE8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612159"/>
            <a:ext cx="144780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F7B5ED-BFF4-493A-A158-094F70F79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3155"/>
            <a:ext cx="899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…</a:t>
            </a:r>
            <a:r>
              <a:rPr lang="en-US" sz="2800" dirty="0" err="1">
                <a:latin typeface="+mn-lt"/>
              </a:rPr>
              <a:t>MethodForWhenWorldWrapsVerticallyAndHorizontally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7B4E1-FE57-428E-8012-0BEE2CE8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612159"/>
            <a:ext cx="14478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AFE04-1FFA-4094-BDB7-4F97C656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4334"/>
            <a:ext cx="9039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+mn-lt"/>
              </a:rPr>
              <a:t>VonNeumannNeighborhood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…</a:t>
            </a:r>
            <a:r>
              <a:rPr lang="en-US" sz="2800" dirty="0" err="1">
                <a:latin typeface="+mn-lt"/>
              </a:rPr>
              <a:t>MethodForWhenWorldWrapsVerticallyAndHorizontally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7B4E1-FE57-428E-8012-0BEE2CE8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612159"/>
            <a:ext cx="14478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AFE04-1FFA-4094-BDB7-4F97C656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4334"/>
            <a:ext cx="9039225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0466-9FBA-4B1E-A513-30C028732853}"/>
              </a:ext>
            </a:extLst>
          </p:cNvPr>
          <p:cNvSpPr txBox="1"/>
          <p:nvPr/>
        </p:nvSpPr>
        <p:spPr>
          <a:xfrm>
            <a:off x="838200" y="3716582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(</a:t>
            </a:r>
            <a:r>
              <a:rPr lang="en-US" i="1" dirty="0" err="1"/>
              <a:t>location.row</a:t>
            </a:r>
            <a:r>
              <a:rPr lang="en-US" i="1" dirty="0"/>
              <a:t> – range)</a:t>
            </a:r>
            <a:r>
              <a:rPr lang="en-US" dirty="0"/>
              <a:t>, j goes from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) to (</a:t>
            </a:r>
            <a:r>
              <a:rPr lang="en-US" i="1" dirty="0" err="1"/>
              <a:t>location.column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(</a:t>
            </a:r>
            <a:r>
              <a:rPr lang="en-US" i="1" dirty="0" err="1"/>
              <a:t>location.row</a:t>
            </a:r>
            <a:r>
              <a:rPr lang="en-US" i="1" dirty="0"/>
              <a:t> – range + 1)</a:t>
            </a:r>
            <a:r>
              <a:rPr lang="en-US" dirty="0"/>
              <a:t>, j goes from </a:t>
            </a:r>
            <a:r>
              <a:rPr lang="en-US" i="1" dirty="0"/>
              <a:t>(location.column-1) to (location.column+1)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(</a:t>
            </a:r>
            <a:r>
              <a:rPr lang="en-US" i="1" dirty="0" err="1"/>
              <a:t>location.row</a:t>
            </a:r>
            <a:r>
              <a:rPr lang="en-US" i="1" dirty="0"/>
              <a:t> – range + 2)</a:t>
            </a:r>
            <a:r>
              <a:rPr lang="en-US" dirty="0"/>
              <a:t>, j goes from </a:t>
            </a:r>
            <a:r>
              <a:rPr lang="en-US" i="1" dirty="0"/>
              <a:t>(location.column-2) to (location.column+2)</a:t>
            </a:r>
            <a:r>
              <a:rPr lang="en-US" dirty="0"/>
              <a:t>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dirty="0"/>
              <a:t> </a:t>
            </a:r>
            <a:r>
              <a:rPr lang="en-US" i="1" dirty="0"/>
              <a:t>– 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 – range + 1)</a:t>
            </a:r>
            <a:r>
              <a:rPr lang="en-US" dirty="0"/>
              <a:t> ...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i="1" dirty="0"/>
              <a:t>)</a:t>
            </a:r>
            <a:r>
              <a:rPr lang="en-US" dirty="0"/>
              <a:t>, j goes from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 – range) ..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dirty="0"/>
              <a:t> </a:t>
            </a:r>
            <a:r>
              <a:rPr lang="en-US" i="1" dirty="0"/>
              <a:t>– 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 – range + 1) ..</a:t>
            </a:r>
            <a:r>
              <a:rPr lang="en-US" dirty="0"/>
              <a:t>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i="1" dirty="0"/>
              <a:t> + range - 2)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(location.column-2)</a:t>
            </a:r>
            <a:r>
              <a:rPr lang="en-US" dirty="0"/>
              <a:t> to </a:t>
            </a:r>
            <a:r>
              <a:rPr lang="en-US" i="1" dirty="0"/>
              <a:t>(location.column+2)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i="1" dirty="0"/>
              <a:t> + range - 1)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(location.column-1)</a:t>
            </a:r>
            <a:r>
              <a:rPr lang="en-US" dirty="0"/>
              <a:t> to </a:t>
            </a:r>
            <a:r>
              <a:rPr lang="en-US" i="1" dirty="0"/>
              <a:t>(location.column+1)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i="1" dirty="0"/>
              <a:t>(</a:t>
            </a:r>
            <a:r>
              <a:rPr lang="en-US" i="1" dirty="0" err="1"/>
              <a:t>location.row</a:t>
            </a:r>
            <a:r>
              <a:rPr lang="en-US" i="1" dirty="0"/>
              <a:t> + range)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goes from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)</a:t>
            </a:r>
            <a:r>
              <a:rPr lang="en-US" dirty="0"/>
              <a:t> to </a:t>
            </a:r>
            <a:r>
              <a:rPr lang="en-US" i="1" dirty="0"/>
              <a:t>(</a:t>
            </a:r>
            <a:r>
              <a:rPr lang="en-US" i="1" dirty="0" err="1"/>
              <a:t>location.column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3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Neighbor Counter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Getting me thinking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Neighbor Counter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2DC27E-26D6-4542-96EB-928502D02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181894"/>
            <a:ext cx="8315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Minimum viable capability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18 steps</a:t>
            </a:r>
          </a:p>
          <a:p>
            <a:pPr marL="0" indent="0">
              <a:buNone/>
            </a:pPr>
            <a:r>
              <a:rPr lang="en-US" dirty="0"/>
              <a:t>Presented in sets of 3</a:t>
            </a:r>
          </a:p>
        </p:txBody>
      </p:sp>
    </p:spTree>
    <p:extLst>
      <p:ext uri="{BB962C8B-B14F-4D97-AF65-F5344CB8AC3E}">
        <p14:creationId xmlns:p14="http://schemas.microsoft.com/office/powerpoint/2010/main" val="250680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Count Requester signals a desire to request a neighbor count / total number of cells of the world farmed.</a:t>
            </a:r>
          </a:p>
        </p:txBody>
      </p:sp>
    </p:spTree>
    <p:extLst>
      <p:ext uri="{BB962C8B-B14F-4D97-AF65-F5344CB8AC3E}">
        <p14:creationId xmlns:p14="http://schemas.microsoft.com/office/powerpoint/2010/main" val="163379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Neighbor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62897-B2D0-4999-BC3A-2F59C21A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Requester signals a desire to request a neighbor count / total number of cells of world farmed.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Requester provides to the Neighbor-Counter system: world height, world width, number of settlers, and range of farming pattern.</a:t>
            </a:r>
          </a:p>
        </p:txBody>
      </p:sp>
    </p:spTree>
    <p:extLst>
      <p:ext uri="{BB962C8B-B14F-4D97-AF65-F5344CB8AC3E}">
        <p14:creationId xmlns:p14="http://schemas.microsoft.com/office/powerpoint/2010/main" val="41072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1234</Words>
  <Application>Microsoft Office PowerPoint</Application>
  <PresentationFormat>Widescreen</PresentationFormat>
  <Paragraphs>172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Neighbor Counter</vt:lpstr>
      <vt:lpstr>Execution</vt:lpstr>
      <vt:lpstr>System Description Context: CCRi’s Spatial Analysis</vt:lpstr>
      <vt:lpstr>System Description Opportunity Neighbor Counter will Address</vt:lpstr>
      <vt:lpstr>System Description What Neighbor Counter Will Do</vt:lpstr>
      <vt:lpstr>System Description Iterations of Development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Use-Case Description Request Neighbor Count</vt:lpstr>
      <vt:lpstr>Requirements Count Requester and Neighbor Counter Interface Design</vt:lpstr>
      <vt:lpstr>Requirements Decomposition and Sequential Flow</vt:lpstr>
      <vt:lpstr>Design Classes</vt:lpstr>
      <vt:lpstr>Development Tools</vt:lpstr>
      <vt:lpstr>Project Structure</vt:lpstr>
      <vt:lpstr>VonNeumannNeighborhood .fillCells</vt:lpstr>
      <vt:lpstr>VonNeumannNeighborhood .fillCells</vt:lpstr>
      <vt:lpstr>VonNeumannNeighborhood .fillCells</vt:lpstr>
      <vt:lpstr>VonNeumannNeighborhood .fillCells</vt:lpstr>
      <vt:lpstr>VonNeumannNeighborhood …MethodForWhenWorldWrapsVerticallyAndHorizontally</vt:lpstr>
      <vt:lpstr>VonNeumannNeighborhood …MethodForWhenWorldWrapsVerticallyAndHorizontally</vt:lpstr>
      <vt:lpstr>VonNeumannNeighborhood …MethodForWhenWorldWrapsVerticallyAndHorizontally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198</cp:revision>
  <cp:lastPrinted>2021-02-22T06:27:19Z</cp:lastPrinted>
  <dcterms:created xsi:type="dcterms:W3CDTF">2021-02-20T06:22:25Z</dcterms:created>
  <dcterms:modified xsi:type="dcterms:W3CDTF">2021-04-08T17:13:39Z</dcterms:modified>
</cp:coreProperties>
</file>