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9" r:id="rId2"/>
  </p:sldIdLst>
  <p:sldSz cx="43891200" cy="329184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D4A"/>
    <a:srgbClr val="5C92D9"/>
    <a:srgbClr val="E57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3543" autoAdjust="0"/>
  </p:normalViewPr>
  <p:slideViewPr>
    <p:cSldViewPr snapToGrid="0">
      <p:cViewPr>
        <p:scale>
          <a:sx n="13" d="100"/>
          <a:sy n="13" d="100"/>
        </p:scale>
        <p:origin x="1344"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2EEAB64-F2FB-44C4-BB15-E92EF07A920D}" type="datetimeFigureOut">
              <a:rPr lang="en-US" smtClean="0"/>
              <a:t>7/21/2023</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643B950-0ED2-4A97-9ACC-E18DBE23CC45}" type="slidenum">
              <a:rPr lang="en-US" smtClean="0"/>
              <a:t>‹#›</a:t>
            </a:fld>
            <a:endParaRPr lang="en-US"/>
          </a:p>
        </p:txBody>
      </p:sp>
    </p:spTree>
    <p:extLst>
      <p:ext uri="{BB962C8B-B14F-4D97-AF65-F5344CB8AC3E}">
        <p14:creationId xmlns:p14="http://schemas.microsoft.com/office/powerpoint/2010/main" val="1781895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defRPr/>
            </a:pPr>
            <a:r>
              <a:rPr lang="en-US" dirty="0">
                <a:solidFill>
                  <a:schemeClr val="bg1"/>
                </a:solidFill>
                <a:latin typeface="Arial"/>
                <a:cs typeface="Arial"/>
              </a:rPr>
              <a:t>Feel free to change background colors &amp; text boxes and use sections for difference purposes</a:t>
            </a:r>
          </a:p>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1</a:t>
            </a:fld>
            <a:endParaRPr lang="en-US"/>
          </a:p>
        </p:txBody>
      </p:sp>
    </p:spTree>
    <p:extLst>
      <p:ext uri="{BB962C8B-B14F-4D97-AF65-F5344CB8AC3E}">
        <p14:creationId xmlns:p14="http://schemas.microsoft.com/office/powerpoint/2010/main" val="2640352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DC5EE0-7FBC-44A6-B8F0-3BBEBF36E3D4}"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112038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DC5EE0-7FBC-44A6-B8F0-3BBEBF36E3D4}"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859482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DC5EE0-7FBC-44A6-B8F0-3BBEBF36E3D4}"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124071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DC5EE0-7FBC-44A6-B8F0-3BBEBF36E3D4}"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129988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DC5EE0-7FBC-44A6-B8F0-3BBEBF36E3D4}"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333034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DC5EE0-7FBC-44A6-B8F0-3BBEBF36E3D4}" type="datetimeFigureOut">
              <a:rPr lang="en-US" smtClean="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2341000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DC5EE0-7FBC-44A6-B8F0-3BBEBF36E3D4}" type="datetimeFigureOut">
              <a:rPr lang="en-US" smtClean="0"/>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66824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DC5EE0-7FBC-44A6-B8F0-3BBEBF36E3D4}" type="datetimeFigureOut">
              <a:rPr lang="en-US" smtClean="0"/>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337094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C5EE0-7FBC-44A6-B8F0-3BBEBF36E3D4}" type="datetimeFigureOut">
              <a:rPr lang="en-US" smtClean="0"/>
              <a:t>7/21/2023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2331764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1DC5EE0-7FBC-44A6-B8F0-3BBEBF36E3D4}" type="datetimeFigureOut">
              <a:rPr lang="en-US" smtClean="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4164084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1DC5EE0-7FBC-44A6-B8F0-3BBEBF36E3D4}" type="datetimeFigureOut">
              <a:rPr lang="en-US" smtClean="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632186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1DC5EE0-7FBC-44A6-B8F0-3BBEBF36E3D4}" type="datetimeFigureOut">
              <a:rPr lang="en-US" smtClean="0"/>
              <a:t>7/21/2023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9E4660E-E655-4C25-AAD8-5B093E9C3689}" type="slidenum">
              <a:rPr lang="en-US" smtClean="0"/>
              <a:t>‹#›</a:t>
            </a:fld>
            <a:endParaRPr lang="en-US"/>
          </a:p>
        </p:txBody>
      </p:sp>
    </p:spTree>
    <p:extLst>
      <p:ext uri="{BB962C8B-B14F-4D97-AF65-F5344CB8AC3E}">
        <p14:creationId xmlns:p14="http://schemas.microsoft.com/office/powerpoint/2010/main" val="9548288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96810" y="6941782"/>
            <a:ext cx="12746736" cy="16342935"/>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365760" tIns="274320" rIns="365760" bIns="274320">
            <a:spAutoFit/>
          </a:bodyPr>
          <a:lstStyle/>
          <a:p>
            <a:pPr defTabSz="3291279">
              <a:defRPr/>
            </a:pPr>
            <a:r>
              <a:rPr lang="en-US" sz="5400" dirty="0"/>
              <a:t>The opioid epidemic has had severe consequences on public health, leading to hundreds of American deaths daily and burdening the health care system all demonstrating the necessity of having an effective tool to identify individuals at risk of aberrant drug-related behavior (ADRB). However, traditional tools like the Opioid Risk Tool (ORT) have severe limitations due to self reported measures. Meanwhile, machine learning algorithms, particularly recurrent neural networks (RNNs), offer a new approach to analyze this data. By leveraging their ability to consider temporal variations in medications, conditions, and other factors, building a machine learning model that utilizes RNNs would be highly effective in identifying individuals at risk of ADRB. </a:t>
            </a:r>
          </a:p>
        </p:txBody>
      </p:sp>
      <p:sp>
        <p:nvSpPr>
          <p:cNvPr id="251" name="TextBox 250"/>
          <p:cNvSpPr txBox="1"/>
          <p:nvPr/>
        </p:nvSpPr>
        <p:spPr>
          <a:xfrm>
            <a:off x="1814745" y="23298054"/>
            <a:ext cx="12746736" cy="1325880"/>
          </a:xfrm>
          <a:prstGeom prst="rect">
            <a:avLst/>
          </a:prstGeom>
          <a:solidFill>
            <a:srgbClr val="232D4A"/>
          </a:solidFill>
        </p:spPr>
        <p:style>
          <a:lnRef idx="2">
            <a:schemeClr val="dk1"/>
          </a:lnRef>
          <a:fillRef idx="1">
            <a:schemeClr val="lt1"/>
          </a:fillRef>
          <a:effectRef idx="0">
            <a:schemeClr val="dk1"/>
          </a:effectRef>
          <a:fontRef idx="minor">
            <a:schemeClr val="dk1"/>
          </a:fontRef>
        </p:style>
        <p:txBody>
          <a:bodyPr wrap="square" tIns="91440" bIns="365760" rtlCol="0">
            <a:spAutoFit/>
          </a:bodyPr>
          <a:lstStyle/>
          <a:p>
            <a:pPr algn="ctr"/>
            <a:r>
              <a:rPr lang="en-US" sz="6000" b="1" dirty="0">
                <a:solidFill>
                  <a:schemeClr val="bg1"/>
                </a:solidFill>
              </a:rPr>
              <a:t>Objectives</a:t>
            </a:r>
            <a:endParaRPr lang="en-US" sz="1200" b="1" dirty="0">
              <a:solidFill>
                <a:schemeClr val="bg1"/>
              </a:solidFill>
            </a:endParaRPr>
          </a:p>
        </p:txBody>
      </p:sp>
      <p:sp>
        <p:nvSpPr>
          <p:cNvPr id="258" name="TextBox 257"/>
          <p:cNvSpPr txBox="1"/>
          <p:nvPr/>
        </p:nvSpPr>
        <p:spPr>
          <a:xfrm>
            <a:off x="15239582" y="5489592"/>
            <a:ext cx="26845201" cy="1323439"/>
          </a:xfrm>
          <a:prstGeom prst="rect">
            <a:avLst/>
          </a:prstGeom>
          <a:solidFill>
            <a:srgbClr val="232D4A"/>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6000" b="1" dirty="0">
                <a:solidFill>
                  <a:schemeClr val="bg1"/>
                </a:solidFill>
              </a:rPr>
              <a:t>Methods</a:t>
            </a:r>
          </a:p>
          <a:p>
            <a:pPr algn="ctr"/>
            <a:endParaRPr lang="en-US" sz="800" b="1" dirty="0">
              <a:solidFill>
                <a:schemeClr val="bg1"/>
              </a:solidFill>
            </a:endParaRPr>
          </a:p>
          <a:p>
            <a:pPr algn="ctr"/>
            <a:endParaRPr lang="en-US" sz="1200" b="1" dirty="0">
              <a:solidFill>
                <a:schemeClr val="bg1"/>
              </a:solidFill>
            </a:endParaRPr>
          </a:p>
        </p:txBody>
      </p:sp>
      <p:sp>
        <p:nvSpPr>
          <p:cNvPr id="259" name="TextBox 258"/>
          <p:cNvSpPr txBox="1"/>
          <p:nvPr/>
        </p:nvSpPr>
        <p:spPr>
          <a:xfrm>
            <a:off x="1805141" y="5649191"/>
            <a:ext cx="12746736" cy="1325880"/>
          </a:xfrm>
          <a:prstGeom prst="rect">
            <a:avLst/>
          </a:prstGeom>
          <a:solidFill>
            <a:srgbClr val="232D4A"/>
          </a:solidFill>
        </p:spPr>
        <p:style>
          <a:lnRef idx="2">
            <a:schemeClr val="dk1"/>
          </a:lnRef>
          <a:fillRef idx="1">
            <a:schemeClr val="lt1"/>
          </a:fillRef>
          <a:effectRef idx="0">
            <a:schemeClr val="dk1"/>
          </a:effectRef>
          <a:fontRef idx="minor">
            <a:schemeClr val="dk1"/>
          </a:fontRef>
        </p:style>
        <p:txBody>
          <a:bodyPr wrap="square" tIns="91440" bIns="365760" rtlCol="0">
            <a:spAutoFit/>
          </a:bodyPr>
          <a:lstStyle/>
          <a:p>
            <a:pPr algn="ctr"/>
            <a:r>
              <a:rPr lang="en-US" sz="6000" b="1" dirty="0">
                <a:solidFill>
                  <a:schemeClr val="bg1"/>
                </a:solidFill>
              </a:rPr>
              <a:t>Background and Introduction</a:t>
            </a:r>
            <a:endParaRPr lang="en-US" sz="1200" b="1" dirty="0">
              <a:solidFill>
                <a:schemeClr val="bg1"/>
              </a:solidFill>
            </a:endParaRPr>
          </a:p>
        </p:txBody>
      </p:sp>
      <p:sp>
        <p:nvSpPr>
          <p:cNvPr id="260" name="TextBox 259"/>
          <p:cNvSpPr txBox="1"/>
          <p:nvPr/>
        </p:nvSpPr>
        <p:spPr>
          <a:xfrm>
            <a:off x="15239581" y="13223400"/>
            <a:ext cx="12772800" cy="1384995"/>
          </a:xfrm>
          <a:prstGeom prst="rect">
            <a:avLst/>
          </a:prstGeom>
          <a:solidFill>
            <a:srgbClr val="232D4A"/>
          </a:solidFill>
        </p:spPr>
        <p:style>
          <a:lnRef idx="2">
            <a:schemeClr val="dk1"/>
          </a:lnRef>
          <a:fillRef idx="1">
            <a:schemeClr val="lt1"/>
          </a:fillRef>
          <a:effectRef idx="0">
            <a:schemeClr val="dk1"/>
          </a:effectRef>
          <a:fontRef idx="minor">
            <a:schemeClr val="dk1"/>
          </a:fontRef>
        </p:style>
        <p:txBody>
          <a:bodyPr wrap="square" lIns="91440" tIns="91440" bIns="365760" rtlCol="0">
            <a:spAutoFit/>
          </a:bodyPr>
          <a:lstStyle/>
          <a:p>
            <a:pPr algn="ctr"/>
            <a:r>
              <a:rPr lang="en-US" sz="6000" b="1" dirty="0">
                <a:solidFill>
                  <a:schemeClr val="bg1"/>
                </a:solidFill>
              </a:rPr>
              <a:t>Results</a:t>
            </a:r>
            <a:endParaRPr lang="en-US" sz="1200" b="1" dirty="0">
              <a:solidFill>
                <a:schemeClr val="bg1"/>
              </a:solidFill>
            </a:endParaRPr>
          </a:p>
        </p:txBody>
      </p:sp>
      <p:sp>
        <p:nvSpPr>
          <p:cNvPr id="261" name="TextBox 260"/>
          <p:cNvSpPr txBox="1"/>
          <p:nvPr/>
        </p:nvSpPr>
        <p:spPr>
          <a:xfrm>
            <a:off x="29311983" y="13218507"/>
            <a:ext cx="12772800" cy="1389888"/>
          </a:xfrm>
          <a:prstGeom prst="rect">
            <a:avLst/>
          </a:prstGeom>
          <a:solidFill>
            <a:srgbClr val="232D4A"/>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6000" b="1" dirty="0">
                <a:solidFill>
                  <a:schemeClr val="bg1"/>
                </a:solidFill>
              </a:rPr>
              <a:t>Future Directions</a:t>
            </a:r>
          </a:p>
          <a:p>
            <a:pPr algn="ctr"/>
            <a:endParaRPr lang="en-US" sz="1200" b="1" dirty="0">
              <a:solidFill>
                <a:schemeClr val="bg1"/>
              </a:solidFill>
            </a:endParaRPr>
          </a:p>
        </p:txBody>
      </p:sp>
      <p:sp>
        <p:nvSpPr>
          <p:cNvPr id="264" name="TextBox 263"/>
          <p:cNvSpPr txBox="1"/>
          <p:nvPr/>
        </p:nvSpPr>
        <p:spPr>
          <a:xfrm>
            <a:off x="7277275" y="1094224"/>
            <a:ext cx="29385643" cy="395492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9900" b="1" dirty="0"/>
              <a:t>The Opioid-Abuse Predictor</a:t>
            </a:r>
          </a:p>
          <a:p>
            <a:pPr algn="ctr"/>
            <a:r>
              <a:rPr lang="en-US" sz="5400" dirty="0">
                <a:latin typeface="Arial"/>
                <a:cs typeface="Arial"/>
              </a:rPr>
              <a:t>Names</a:t>
            </a:r>
            <a:endParaRPr lang="en-US" sz="5400" baseline="30000" dirty="0">
              <a:latin typeface="Arial"/>
              <a:cs typeface="Arial"/>
            </a:endParaRPr>
          </a:p>
          <a:p>
            <a:pPr algn="ctr"/>
            <a:r>
              <a:rPr lang="en-US" sz="5400" dirty="0">
                <a:latin typeface="Arial"/>
                <a:cs typeface="Arial"/>
              </a:rPr>
              <a:t>Institute</a:t>
            </a:r>
          </a:p>
          <a:p>
            <a:pPr algn="ctr"/>
            <a:endParaRPr lang="en-US" sz="2000" dirty="0">
              <a:solidFill>
                <a:schemeClr val="bg1"/>
              </a:solidFill>
              <a:latin typeface="Arial"/>
              <a:cs typeface="Arial"/>
            </a:endParaRPr>
          </a:p>
          <a:p>
            <a:pPr algn="ctr"/>
            <a:endParaRPr lang="en-US" sz="1200" dirty="0">
              <a:solidFill>
                <a:schemeClr val="bg1"/>
              </a:solidFill>
              <a:latin typeface="Arial"/>
              <a:cs typeface="Arial"/>
            </a:endParaRPr>
          </a:p>
          <a:p>
            <a:pPr algn="ctr"/>
            <a:endParaRPr lang="en-US" sz="1200" dirty="0">
              <a:solidFill>
                <a:schemeClr val="bg1"/>
              </a:solidFill>
              <a:latin typeface="Arial"/>
              <a:cs typeface="Arial"/>
            </a:endParaRPr>
          </a:p>
        </p:txBody>
      </p:sp>
      <p:sp>
        <p:nvSpPr>
          <p:cNvPr id="267" name="Rectangle 266"/>
          <p:cNvSpPr/>
          <p:nvPr/>
        </p:nvSpPr>
        <p:spPr>
          <a:xfrm>
            <a:off x="15887461" y="7251462"/>
            <a:ext cx="25422450" cy="9233297"/>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a:spAutoFit/>
          </a:bodyPr>
          <a:lstStyle/>
          <a:p>
            <a:r>
              <a:rPr lang="en-US" sz="5400" b="0" i="0" dirty="0">
                <a:solidFill>
                  <a:srgbClr val="1F2328"/>
                </a:solidFill>
                <a:effectLst/>
                <a:latin typeface="-apple-system"/>
              </a:rPr>
              <a:t>Our Opioid-Abuse Predictor aims to mobilize NIH researcher workbench EHR data to serve as  a modern and user-friendly foundation for future research endeavors. Our Opioid-Abuse Predictor aims to apply advanced technologies such as LSTM, RNNs, and factor analysis to explore the critical temporal dependencies among medication, procedure, lab results, and diagnosis histories, leading to more precise predictions of opioid abuse probabilities.</a:t>
            </a:r>
            <a:endParaRPr lang="en-US" sz="5400" dirty="0"/>
          </a:p>
          <a:p>
            <a:endParaRPr lang="en-US" sz="5400" dirty="0"/>
          </a:p>
          <a:p>
            <a:endParaRPr lang="en-US" sz="5400" dirty="0"/>
          </a:p>
          <a:p>
            <a:endParaRPr lang="en-US" sz="5400" dirty="0"/>
          </a:p>
          <a:p>
            <a:endParaRPr lang="en-US" sz="5400" dirty="0"/>
          </a:p>
          <a:p>
            <a:endParaRPr lang="en-US" sz="5400" dirty="0"/>
          </a:p>
        </p:txBody>
      </p:sp>
      <p:sp>
        <p:nvSpPr>
          <p:cNvPr id="272" name="Rectangle 271"/>
          <p:cNvSpPr/>
          <p:nvPr/>
        </p:nvSpPr>
        <p:spPr>
          <a:xfrm>
            <a:off x="1806414" y="24685108"/>
            <a:ext cx="12746736" cy="13295948"/>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365760" tIns="182880" rIns="365760" bIns="182880">
            <a:spAutoFit/>
          </a:bodyPr>
          <a:lstStyle/>
          <a:p>
            <a:pPr algn="ctr"/>
            <a:endParaRPr lang="en-US" sz="1200" dirty="0"/>
          </a:p>
          <a:p>
            <a:r>
              <a:rPr lang="en-US" sz="5400" dirty="0"/>
              <a:t>  The Opioid-Abuse Predictor aims to function as a vital tool for healthcare providers, offering clinical decision-making support at identifying individuals at risk of abusing opioids. Its purpose is to enhance patient safety by providing more informed guidance to providers when prescribing opioids.</a:t>
            </a:r>
          </a:p>
          <a:p>
            <a:endParaRPr lang="en-US" sz="5400" b="1" dirty="0"/>
          </a:p>
          <a:p>
            <a:endParaRPr lang="en-US" sz="5400" b="1" dirty="0"/>
          </a:p>
          <a:p>
            <a:endParaRPr lang="en-US" sz="5400" b="1" dirty="0"/>
          </a:p>
          <a:p>
            <a:endParaRPr lang="en-US" sz="5400" b="1" dirty="0"/>
          </a:p>
          <a:p>
            <a:endParaRPr lang="en-US" sz="5400" b="1" dirty="0"/>
          </a:p>
          <a:p>
            <a:endParaRPr lang="en-US" sz="5400" b="1" dirty="0"/>
          </a:p>
          <a:p>
            <a:endParaRPr lang="en-US" sz="3600" b="1" dirty="0"/>
          </a:p>
          <a:p>
            <a:endParaRPr lang="en-US" sz="3600" b="1" dirty="0"/>
          </a:p>
        </p:txBody>
      </p:sp>
      <p:sp>
        <p:nvSpPr>
          <p:cNvPr id="275" name="Rectangle 274"/>
          <p:cNvSpPr/>
          <p:nvPr/>
        </p:nvSpPr>
        <p:spPr>
          <a:xfrm>
            <a:off x="15191425" y="14804561"/>
            <a:ext cx="12772800" cy="8814816"/>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457200" tIns="182880" rIns="365760" bIns="182880">
            <a:spAutoFit/>
          </a:bodyPr>
          <a:lstStyle/>
          <a:p>
            <a:r>
              <a:rPr lang="en-US" sz="5400" dirty="0">
                <a:solidFill>
                  <a:srgbClr val="000000"/>
                </a:solidFill>
                <a:cs typeface="Calibri"/>
              </a:rPr>
              <a:t>What did you find? </a:t>
            </a:r>
          </a:p>
          <a:p>
            <a:endParaRPr lang="en-US" sz="5400" dirty="0">
              <a:solidFill>
                <a:srgbClr val="000000"/>
              </a:solidFill>
              <a:cs typeface="Calibri"/>
            </a:endParaRPr>
          </a:p>
          <a:p>
            <a:r>
              <a:rPr lang="en-US" sz="5400" dirty="0">
                <a:solidFill>
                  <a:srgbClr val="000000"/>
                </a:solidFill>
                <a:cs typeface="Calibri"/>
              </a:rPr>
              <a:t>What did you learn?</a:t>
            </a:r>
          </a:p>
          <a:p>
            <a:endParaRPr lang="en-US" sz="5400" dirty="0">
              <a:solidFill>
                <a:srgbClr val="000000"/>
              </a:solidFill>
              <a:cs typeface="Calibri"/>
            </a:endParaRPr>
          </a:p>
          <a:p>
            <a:r>
              <a:rPr lang="en-US" sz="5400" dirty="0">
                <a:solidFill>
                  <a:srgbClr val="000000"/>
                </a:solidFill>
                <a:cs typeface="Calibri"/>
              </a:rPr>
              <a:t>You may want to present any relevant charts or graphs here if applicable.</a:t>
            </a:r>
          </a:p>
          <a:p>
            <a:endParaRPr lang="en-US" sz="5400" b="1"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p:txBody>
      </p:sp>
      <p:sp>
        <p:nvSpPr>
          <p:cNvPr id="276" name="Rectangle 275"/>
          <p:cNvSpPr/>
          <p:nvPr/>
        </p:nvSpPr>
        <p:spPr>
          <a:xfrm>
            <a:off x="29311983" y="14905349"/>
            <a:ext cx="12772800" cy="17127766"/>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365760" tIns="228600" rIns="365760" bIns="274320">
            <a:spAutoFit/>
          </a:bodyPr>
          <a:lstStyle/>
          <a:p>
            <a:r>
              <a:rPr lang="en-US" sz="5400" dirty="0">
                <a:solidFill>
                  <a:srgbClr val="000000"/>
                </a:solidFill>
                <a:cs typeface="Calibri"/>
              </a:rPr>
              <a:t>Future researches are encouraged to explore genetic variables that contribute to the determination of a person's susceptibility to abusing opioids. By investigating the genetic aspects, a more comprehensive understanding of the underlying factors influencing opioid abuse can be attained. Moreover, it is essential for researchers to incorporate more sophisticated and technical approaches in selecting their factors for analysis. Emphasizing a critical evaluation of these factors can lead to more confident conclusions.</a:t>
            </a:r>
          </a:p>
          <a:p>
            <a:endParaRPr lang="en-US" sz="5400"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p:txBody>
      </p:sp>
      <p:pic>
        <p:nvPicPr>
          <p:cNvPr id="1026" name="Picture 2" descr="Schoo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417" y="1191818"/>
            <a:ext cx="6993371" cy="3933772"/>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7467B66D-1584-42B8-820D-00958924DFAA}"/>
              </a:ext>
            </a:extLst>
          </p:cNvPr>
          <p:cNvSpPr/>
          <p:nvPr/>
        </p:nvSpPr>
        <p:spPr>
          <a:xfrm>
            <a:off x="37728143" y="1490755"/>
            <a:ext cx="3581767" cy="3335897"/>
          </a:xfrm>
          <a:prstGeom prst="ellipse">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88A76E-4BBF-42C7-AE07-92CE9D2663A4}"/>
              </a:ext>
            </a:extLst>
          </p:cNvPr>
          <p:cNvSpPr txBox="1"/>
          <p:nvPr/>
        </p:nvSpPr>
        <p:spPr>
          <a:xfrm>
            <a:off x="37929311" y="2189207"/>
            <a:ext cx="3179430" cy="1938992"/>
          </a:xfrm>
          <a:prstGeom prst="rect">
            <a:avLst/>
          </a:prstGeom>
          <a:noFill/>
        </p:spPr>
        <p:txBody>
          <a:bodyPr wrap="square" rtlCol="0">
            <a:spAutoFit/>
          </a:bodyPr>
          <a:lstStyle/>
          <a:p>
            <a:pPr algn="ctr"/>
            <a:r>
              <a:rPr lang="en-US" sz="4000" dirty="0">
                <a:highlight>
                  <a:srgbClr val="FFFF00"/>
                </a:highlight>
              </a:rPr>
              <a:t>Place department logo here</a:t>
            </a:r>
          </a:p>
        </p:txBody>
      </p:sp>
      <p:sp>
        <p:nvSpPr>
          <p:cNvPr id="18" name="TextBox 17">
            <a:extLst>
              <a:ext uri="{FF2B5EF4-FFF2-40B4-BE49-F238E27FC236}">
                <a16:creationId xmlns:a16="http://schemas.microsoft.com/office/drawing/2014/main" id="{DDB95CD7-D399-4581-8D66-0B2A88A50941}"/>
              </a:ext>
            </a:extLst>
          </p:cNvPr>
          <p:cNvSpPr txBox="1"/>
          <p:nvPr/>
        </p:nvSpPr>
        <p:spPr>
          <a:xfrm>
            <a:off x="15239582" y="27465384"/>
            <a:ext cx="12743538" cy="1384995"/>
          </a:xfrm>
          <a:prstGeom prst="rect">
            <a:avLst/>
          </a:prstGeom>
          <a:solidFill>
            <a:srgbClr val="232D4A"/>
          </a:solidFill>
        </p:spPr>
        <p:style>
          <a:lnRef idx="2">
            <a:schemeClr val="dk1"/>
          </a:lnRef>
          <a:fillRef idx="1">
            <a:schemeClr val="lt1"/>
          </a:fillRef>
          <a:effectRef idx="0">
            <a:schemeClr val="dk1"/>
          </a:effectRef>
          <a:fontRef idx="minor">
            <a:schemeClr val="dk1"/>
          </a:fontRef>
        </p:style>
        <p:txBody>
          <a:bodyPr wrap="square" tIns="91440" bIns="365760" rtlCol="0">
            <a:spAutoFit/>
          </a:bodyPr>
          <a:lstStyle/>
          <a:p>
            <a:pPr algn="ctr"/>
            <a:r>
              <a:rPr lang="en-US" sz="6000" b="1" dirty="0">
                <a:solidFill>
                  <a:schemeClr val="bg1"/>
                </a:solidFill>
              </a:rPr>
              <a:t>References </a:t>
            </a:r>
            <a:endParaRPr lang="en-US" sz="1200" b="1" dirty="0">
              <a:solidFill>
                <a:schemeClr val="bg1"/>
              </a:solidFill>
            </a:endParaRPr>
          </a:p>
        </p:txBody>
      </p:sp>
      <p:sp>
        <p:nvSpPr>
          <p:cNvPr id="19" name="Rectangle 18">
            <a:extLst>
              <a:ext uri="{FF2B5EF4-FFF2-40B4-BE49-F238E27FC236}">
                <a16:creationId xmlns:a16="http://schemas.microsoft.com/office/drawing/2014/main" id="{5E2A40CC-49B0-46CB-9910-C623770DA7B9}"/>
              </a:ext>
            </a:extLst>
          </p:cNvPr>
          <p:cNvSpPr/>
          <p:nvPr/>
        </p:nvSpPr>
        <p:spPr>
          <a:xfrm>
            <a:off x="15239582" y="28867012"/>
            <a:ext cx="12743538" cy="2831544"/>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365760" tIns="182880" rIns="365760" bIns="182880">
            <a:spAutoFit/>
          </a:bodyPr>
          <a:lstStyle/>
          <a:p>
            <a:pPr algn="ctr"/>
            <a:endParaRPr lang="en-US" sz="1200" dirty="0"/>
          </a:p>
          <a:p>
            <a:r>
              <a:rPr lang="en-US" sz="4000" dirty="0"/>
              <a:t>Include citations for any referenced work </a:t>
            </a:r>
            <a:endParaRPr lang="en-US" sz="4000" b="1" dirty="0"/>
          </a:p>
          <a:p>
            <a:endParaRPr lang="en-US" sz="3600" b="1" dirty="0"/>
          </a:p>
          <a:p>
            <a:endParaRPr lang="en-US" sz="3600" b="1" dirty="0"/>
          </a:p>
          <a:p>
            <a:endParaRPr lang="en-US" sz="3600" b="1" dirty="0"/>
          </a:p>
        </p:txBody>
      </p:sp>
      <p:sp>
        <p:nvSpPr>
          <p:cNvPr id="20" name="TextBox 19">
            <a:extLst>
              <a:ext uri="{FF2B5EF4-FFF2-40B4-BE49-F238E27FC236}">
                <a16:creationId xmlns:a16="http://schemas.microsoft.com/office/drawing/2014/main" id="{AB108FC1-3432-4F00-A6DA-3E15D17060FE}"/>
              </a:ext>
            </a:extLst>
          </p:cNvPr>
          <p:cNvSpPr txBox="1"/>
          <p:nvPr/>
        </p:nvSpPr>
        <p:spPr>
          <a:xfrm>
            <a:off x="29310061" y="27543572"/>
            <a:ext cx="12775998" cy="1384995"/>
          </a:xfrm>
          <a:prstGeom prst="rect">
            <a:avLst/>
          </a:prstGeom>
          <a:solidFill>
            <a:srgbClr val="232D4A"/>
          </a:solidFill>
        </p:spPr>
        <p:style>
          <a:lnRef idx="2">
            <a:schemeClr val="dk1"/>
          </a:lnRef>
          <a:fillRef idx="1">
            <a:schemeClr val="lt1"/>
          </a:fillRef>
          <a:effectRef idx="0">
            <a:schemeClr val="dk1"/>
          </a:effectRef>
          <a:fontRef idx="minor">
            <a:schemeClr val="dk1"/>
          </a:fontRef>
        </p:style>
        <p:txBody>
          <a:bodyPr wrap="square" tIns="91440" bIns="365760" rtlCol="0">
            <a:spAutoFit/>
          </a:bodyPr>
          <a:lstStyle/>
          <a:p>
            <a:pPr algn="ctr"/>
            <a:r>
              <a:rPr lang="en-US" sz="6000" b="1" dirty="0">
                <a:solidFill>
                  <a:schemeClr val="bg1"/>
                </a:solidFill>
              </a:rPr>
              <a:t>Acknowledgements </a:t>
            </a:r>
            <a:endParaRPr lang="en-US" sz="1200" b="1" dirty="0">
              <a:solidFill>
                <a:schemeClr val="bg1"/>
              </a:solidFill>
            </a:endParaRPr>
          </a:p>
        </p:txBody>
      </p:sp>
      <p:sp>
        <p:nvSpPr>
          <p:cNvPr id="21" name="Rectangle 20">
            <a:extLst>
              <a:ext uri="{FF2B5EF4-FFF2-40B4-BE49-F238E27FC236}">
                <a16:creationId xmlns:a16="http://schemas.microsoft.com/office/drawing/2014/main" id="{A19AB158-8D90-43AA-B0B9-416D7FF548F6}"/>
              </a:ext>
            </a:extLst>
          </p:cNvPr>
          <p:cNvSpPr/>
          <p:nvPr/>
        </p:nvSpPr>
        <p:spPr>
          <a:xfrm>
            <a:off x="29338685" y="29238853"/>
            <a:ext cx="12746736" cy="2585323"/>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365760" tIns="182880" rIns="365760" bIns="182880">
            <a:spAutoFit/>
          </a:bodyPr>
          <a:lstStyle/>
          <a:p>
            <a:r>
              <a:rPr lang="en-US" sz="3600" b="1" dirty="0"/>
              <a:t>We would like to express our sincerest gratitude to the University of Virginia as well as all individuals who contributed to the development and presentation of this project. </a:t>
            </a:r>
          </a:p>
          <a:p>
            <a:endParaRPr lang="en-US" sz="3600" b="1" dirty="0"/>
          </a:p>
        </p:txBody>
      </p:sp>
      <p:sp>
        <p:nvSpPr>
          <p:cNvPr id="4" name="Rectangle 3">
            <a:extLst>
              <a:ext uri="{FF2B5EF4-FFF2-40B4-BE49-F238E27FC236}">
                <a16:creationId xmlns:a16="http://schemas.microsoft.com/office/drawing/2014/main" id="{4B259851-6AE6-4D74-A9CC-D80106CFD6F6}"/>
              </a:ext>
            </a:extLst>
          </p:cNvPr>
          <p:cNvSpPr/>
          <p:nvPr/>
        </p:nvSpPr>
        <p:spPr>
          <a:xfrm>
            <a:off x="8799788" y="1130644"/>
            <a:ext cx="28064298" cy="3835001"/>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C82ADF8-C6BE-4E38-983B-3915064E5F60}"/>
              </a:ext>
            </a:extLst>
          </p:cNvPr>
          <p:cNvSpPr/>
          <p:nvPr/>
        </p:nvSpPr>
        <p:spPr>
          <a:xfrm>
            <a:off x="1796810" y="7018219"/>
            <a:ext cx="12746736" cy="15774260"/>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32016FE-336D-4054-A4C4-45FFA96DE07C}"/>
              </a:ext>
            </a:extLst>
          </p:cNvPr>
          <p:cNvSpPr/>
          <p:nvPr/>
        </p:nvSpPr>
        <p:spPr>
          <a:xfrm>
            <a:off x="15238308" y="14569196"/>
            <a:ext cx="12774073" cy="12353419"/>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0D6693F-6237-4520-8C96-707F0C448BDA}"/>
              </a:ext>
            </a:extLst>
          </p:cNvPr>
          <p:cNvSpPr/>
          <p:nvPr/>
        </p:nvSpPr>
        <p:spPr>
          <a:xfrm>
            <a:off x="15241583" y="28850380"/>
            <a:ext cx="12746736" cy="2887189"/>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CB53633-9BBD-4D73-9706-6CDC577C8F45}"/>
              </a:ext>
            </a:extLst>
          </p:cNvPr>
          <p:cNvSpPr/>
          <p:nvPr/>
        </p:nvSpPr>
        <p:spPr>
          <a:xfrm>
            <a:off x="29310061" y="28928567"/>
            <a:ext cx="12774722" cy="2769989"/>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F277746-9926-48D0-8F80-75F80DC1F8EF}"/>
              </a:ext>
            </a:extLst>
          </p:cNvPr>
          <p:cNvSpPr/>
          <p:nvPr/>
        </p:nvSpPr>
        <p:spPr>
          <a:xfrm>
            <a:off x="1805141" y="24641960"/>
            <a:ext cx="12746736" cy="7095609"/>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0BE22D-0380-4107-BE85-ABAB439E35C4}"/>
              </a:ext>
            </a:extLst>
          </p:cNvPr>
          <p:cNvSpPr/>
          <p:nvPr/>
        </p:nvSpPr>
        <p:spPr>
          <a:xfrm>
            <a:off x="29311986" y="14702156"/>
            <a:ext cx="12774073" cy="12160500"/>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A728928-7808-4253-9107-11DC1B17F886}"/>
              </a:ext>
            </a:extLst>
          </p:cNvPr>
          <p:cNvSpPr/>
          <p:nvPr/>
        </p:nvSpPr>
        <p:spPr>
          <a:xfrm>
            <a:off x="15239582" y="6829662"/>
            <a:ext cx="26845201" cy="5971938"/>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94523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4625</TotalTime>
  <Words>411</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-apple-system</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Rhodes, Lauren (lr8ju)</dc:creator>
  <cp:lastModifiedBy>morgan.durham88@gmail.com</cp:lastModifiedBy>
  <cp:revision>74</cp:revision>
  <cp:lastPrinted>2021-12-16T18:56:27Z</cp:lastPrinted>
  <dcterms:created xsi:type="dcterms:W3CDTF">2019-09-03T16:54:26Z</dcterms:created>
  <dcterms:modified xsi:type="dcterms:W3CDTF">2023-07-21T12:04:30Z</dcterms:modified>
</cp:coreProperties>
</file>