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
  </p:notesMasterIdLst>
  <p:sldIdLst>
    <p:sldId id="257" r:id="rId2"/>
    <p:sldId id="256" r:id="rId3"/>
    <p:sldId id="259" r:id="rId4"/>
    <p:sldId id="260" r:id="rId5"/>
  </p:sldIdLst>
  <p:sldSz cx="43891200" cy="329184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2D4A"/>
    <a:srgbClr val="5C92D9"/>
    <a:srgbClr val="E57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83543" autoAdjust="0"/>
  </p:normalViewPr>
  <p:slideViewPr>
    <p:cSldViewPr snapToGrid="0">
      <p:cViewPr varScale="1">
        <p:scale>
          <a:sx n="19" d="100"/>
          <a:sy n="19" d="100"/>
        </p:scale>
        <p:origin x="216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2EEAB64-F2FB-44C4-BB15-E92EF07A920D}" type="datetimeFigureOut">
              <a:rPr lang="en-US" smtClean="0"/>
              <a:t>2/7/2023</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643B950-0ED2-4A97-9ACC-E18DBE23CC45}" type="slidenum">
              <a:rPr lang="en-US" smtClean="0"/>
              <a:t>‹#›</a:t>
            </a:fld>
            <a:endParaRPr lang="en-US"/>
          </a:p>
        </p:txBody>
      </p:sp>
    </p:spTree>
    <p:extLst>
      <p:ext uri="{BB962C8B-B14F-4D97-AF65-F5344CB8AC3E}">
        <p14:creationId xmlns:p14="http://schemas.microsoft.com/office/powerpoint/2010/main" val="1781895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that your poster fit within the safety area shown here (1 inch margin on all sides). Set your poster to 36” x 48” (H x W) so that your PDF will be the proper size for printing. Ensure that all of your content fits within the safety border on this example (you can copy and paste to your own slide if using your own design to ensure your content will print properly, just delete the safety border before saving to print). </a:t>
            </a:r>
          </a:p>
          <a:p>
            <a:endParaRPr lang="en-US" dirty="0"/>
          </a:p>
          <a:p>
            <a:r>
              <a:rPr lang="en-US" dirty="0"/>
              <a:t>Sample poster designs can be found on the next few slides, you can learn more about other poster designs here: https://undergraduateresearch.virginia.edu/present-and-publish/poster-presentations </a:t>
            </a:r>
          </a:p>
        </p:txBody>
      </p:sp>
      <p:sp>
        <p:nvSpPr>
          <p:cNvPr id="4" name="Slide Number Placeholder 3"/>
          <p:cNvSpPr>
            <a:spLocks noGrp="1"/>
          </p:cNvSpPr>
          <p:nvPr>
            <p:ph type="sldNum" sz="quarter" idx="5"/>
          </p:nvPr>
        </p:nvSpPr>
        <p:spPr/>
        <p:txBody>
          <a:bodyPr/>
          <a:lstStyle/>
          <a:p>
            <a:fld id="{B643B950-0ED2-4A97-9ACC-E18DBE23CC45}" type="slidenum">
              <a:rPr lang="en-US" smtClean="0"/>
              <a:t>1</a:t>
            </a:fld>
            <a:endParaRPr lang="en-US"/>
          </a:p>
        </p:txBody>
      </p:sp>
    </p:spTree>
    <p:extLst>
      <p:ext uri="{BB962C8B-B14F-4D97-AF65-F5344CB8AC3E}">
        <p14:creationId xmlns:p14="http://schemas.microsoft.com/office/powerpoint/2010/main" val="3429918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65887">
              <a:defRPr/>
            </a:pPr>
            <a:r>
              <a:rPr lang="en-US" dirty="0">
                <a:solidFill>
                  <a:schemeClr val="bg1"/>
                </a:solidFill>
                <a:latin typeface="Arial"/>
                <a:cs typeface="Arial"/>
              </a:rPr>
              <a:t>Feel free to change background colors &amp; text boxes and use sections for difference purposes.</a:t>
            </a:r>
          </a:p>
          <a:p>
            <a:endParaRPr lang="en-US" dirty="0"/>
          </a:p>
        </p:txBody>
      </p:sp>
      <p:sp>
        <p:nvSpPr>
          <p:cNvPr id="4" name="Slide Number Placeholder 3"/>
          <p:cNvSpPr>
            <a:spLocks noGrp="1"/>
          </p:cNvSpPr>
          <p:nvPr>
            <p:ph type="sldNum" sz="quarter" idx="10"/>
          </p:nvPr>
        </p:nvSpPr>
        <p:spPr/>
        <p:txBody>
          <a:bodyPr/>
          <a:lstStyle/>
          <a:p>
            <a:fld id="{EC5E2536-F949-A046-9408-77F5280C62D9}"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65887">
              <a:defRPr/>
            </a:pPr>
            <a:r>
              <a:rPr lang="en-US" dirty="0">
                <a:solidFill>
                  <a:schemeClr val="bg1"/>
                </a:solidFill>
                <a:latin typeface="Arial"/>
                <a:cs typeface="Arial"/>
              </a:rPr>
              <a:t>Feel free to change background colors &amp; text boxes and use sections for difference purposes</a:t>
            </a:r>
          </a:p>
          <a:p>
            <a:endParaRPr lang="en-US" dirty="0"/>
          </a:p>
        </p:txBody>
      </p:sp>
      <p:sp>
        <p:nvSpPr>
          <p:cNvPr id="4" name="Slide Number Placeholder 3"/>
          <p:cNvSpPr>
            <a:spLocks noGrp="1"/>
          </p:cNvSpPr>
          <p:nvPr>
            <p:ph type="sldNum" sz="quarter" idx="10"/>
          </p:nvPr>
        </p:nvSpPr>
        <p:spPr/>
        <p:txBody>
          <a:bodyPr/>
          <a:lstStyle/>
          <a:p>
            <a:fld id="{EC5E2536-F949-A046-9408-77F5280C62D9}" type="slidenum">
              <a:rPr lang="en-US" smtClean="0"/>
              <a:pPr/>
              <a:t>3</a:t>
            </a:fld>
            <a:endParaRPr lang="en-US"/>
          </a:p>
        </p:txBody>
      </p:sp>
    </p:spTree>
    <p:extLst>
      <p:ext uri="{BB962C8B-B14F-4D97-AF65-F5344CB8AC3E}">
        <p14:creationId xmlns:p14="http://schemas.microsoft.com/office/powerpoint/2010/main" val="2640352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65887">
              <a:defRPr/>
            </a:pPr>
            <a:r>
              <a:rPr lang="en-US" dirty="0">
                <a:solidFill>
                  <a:schemeClr val="bg1"/>
                </a:solidFill>
                <a:latin typeface="Arial"/>
                <a:cs typeface="Arial"/>
              </a:rPr>
              <a:t>This design is intended for students with several or large visual elements, as it emphasizes use of space for figures/graphics/tables rather than text. Students who wish the focus of their posters to be text should use one of the other templates. </a:t>
            </a:r>
          </a:p>
          <a:p>
            <a:pPr defTabSz="465887">
              <a:defRPr/>
            </a:pPr>
            <a:endParaRPr lang="en-US" dirty="0">
              <a:solidFill>
                <a:schemeClr val="bg1"/>
              </a:solidFill>
              <a:latin typeface="Arial"/>
              <a:cs typeface="Arial"/>
            </a:endParaRPr>
          </a:p>
          <a:p>
            <a:pPr defTabSz="465887">
              <a:defRPr/>
            </a:pPr>
            <a:r>
              <a:rPr lang="en-US" dirty="0">
                <a:solidFill>
                  <a:schemeClr val="bg1"/>
                </a:solidFill>
                <a:latin typeface="Arial"/>
                <a:cs typeface="Arial"/>
              </a:rPr>
              <a:t>This design is a modified version of Derek Crowe’s butter poster which you can learn more about here: https://derekcrowe.net/butterposter</a:t>
            </a:r>
          </a:p>
          <a:p>
            <a:endParaRPr lang="en-US" dirty="0"/>
          </a:p>
        </p:txBody>
      </p:sp>
      <p:sp>
        <p:nvSpPr>
          <p:cNvPr id="4" name="Slide Number Placeholder 3"/>
          <p:cNvSpPr>
            <a:spLocks noGrp="1"/>
          </p:cNvSpPr>
          <p:nvPr>
            <p:ph type="sldNum" sz="quarter" idx="10"/>
          </p:nvPr>
        </p:nvSpPr>
        <p:spPr/>
        <p:txBody>
          <a:bodyPr/>
          <a:lstStyle/>
          <a:p>
            <a:fld id="{EC5E2536-F949-A046-9408-77F5280C62D9}" type="slidenum">
              <a:rPr lang="en-US" smtClean="0"/>
              <a:pPr/>
              <a:t>4</a:t>
            </a:fld>
            <a:endParaRPr lang="en-US"/>
          </a:p>
        </p:txBody>
      </p:sp>
    </p:spTree>
    <p:extLst>
      <p:ext uri="{BB962C8B-B14F-4D97-AF65-F5344CB8AC3E}">
        <p14:creationId xmlns:p14="http://schemas.microsoft.com/office/powerpoint/2010/main" val="55014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DC5EE0-7FBC-44A6-B8F0-3BBEBF36E3D4}"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E4660E-E655-4C25-AAD8-5B093E9C3689}" type="slidenum">
              <a:rPr lang="en-US" smtClean="0"/>
              <a:t>‹#›</a:t>
            </a:fld>
            <a:endParaRPr lang="en-US"/>
          </a:p>
        </p:txBody>
      </p:sp>
    </p:spTree>
    <p:extLst>
      <p:ext uri="{BB962C8B-B14F-4D97-AF65-F5344CB8AC3E}">
        <p14:creationId xmlns:p14="http://schemas.microsoft.com/office/powerpoint/2010/main" val="1120383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DC5EE0-7FBC-44A6-B8F0-3BBEBF36E3D4}"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E4660E-E655-4C25-AAD8-5B093E9C3689}" type="slidenum">
              <a:rPr lang="en-US" smtClean="0"/>
              <a:t>‹#›</a:t>
            </a:fld>
            <a:endParaRPr lang="en-US"/>
          </a:p>
        </p:txBody>
      </p:sp>
    </p:spTree>
    <p:extLst>
      <p:ext uri="{BB962C8B-B14F-4D97-AF65-F5344CB8AC3E}">
        <p14:creationId xmlns:p14="http://schemas.microsoft.com/office/powerpoint/2010/main" val="859482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DC5EE0-7FBC-44A6-B8F0-3BBEBF36E3D4}"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E4660E-E655-4C25-AAD8-5B093E9C3689}" type="slidenum">
              <a:rPr lang="en-US" smtClean="0"/>
              <a:t>‹#›</a:t>
            </a:fld>
            <a:endParaRPr lang="en-US"/>
          </a:p>
        </p:txBody>
      </p:sp>
    </p:spTree>
    <p:extLst>
      <p:ext uri="{BB962C8B-B14F-4D97-AF65-F5344CB8AC3E}">
        <p14:creationId xmlns:p14="http://schemas.microsoft.com/office/powerpoint/2010/main" val="124071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DC5EE0-7FBC-44A6-B8F0-3BBEBF36E3D4}"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E4660E-E655-4C25-AAD8-5B093E9C3689}" type="slidenum">
              <a:rPr lang="en-US" smtClean="0"/>
              <a:t>‹#›</a:t>
            </a:fld>
            <a:endParaRPr lang="en-US"/>
          </a:p>
        </p:txBody>
      </p:sp>
    </p:spTree>
    <p:extLst>
      <p:ext uri="{BB962C8B-B14F-4D97-AF65-F5344CB8AC3E}">
        <p14:creationId xmlns:p14="http://schemas.microsoft.com/office/powerpoint/2010/main" val="1299881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DC5EE0-7FBC-44A6-B8F0-3BBEBF36E3D4}"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E4660E-E655-4C25-AAD8-5B093E9C3689}" type="slidenum">
              <a:rPr lang="en-US" smtClean="0"/>
              <a:t>‹#›</a:t>
            </a:fld>
            <a:endParaRPr lang="en-US"/>
          </a:p>
        </p:txBody>
      </p:sp>
    </p:spTree>
    <p:extLst>
      <p:ext uri="{BB962C8B-B14F-4D97-AF65-F5344CB8AC3E}">
        <p14:creationId xmlns:p14="http://schemas.microsoft.com/office/powerpoint/2010/main" val="3330341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DC5EE0-7FBC-44A6-B8F0-3BBEBF36E3D4}"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E4660E-E655-4C25-AAD8-5B093E9C3689}" type="slidenum">
              <a:rPr lang="en-US" smtClean="0"/>
              <a:t>‹#›</a:t>
            </a:fld>
            <a:endParaRPr lang="en-US"/>
          </a:p>
        </p:txBody>
      </p:sp>
    </p:spTree>
    <p:extLst>
      <p:ext uri="{BB962C8B-B14F-4D97-AF65-F5344CB8AC3E}">
        <p14:creationId xmlns:p14="http://schemas.microsoft.com/office/powerpoint/2010/main" val="2341000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DC5EE0-7FBC-44A6-B8F0-3BBEBF36E3D4}" type="datetimeFigureOut">
              <a:rPr lang="en-US" smtClean="0"/>
              <a:t>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E4660E-E655-4C25-AAD8-5B093E9C3689}" type="slidenum">
              <a:rPr lang="en-US" smtClean="0"/>
              <a:t>‹#›</a:t>
            </a:fld>
            <a:endParaRPr lang="en-US"/>
          </a:p>
        </p:txBody>
      </p:sp>
    </p:spTree>
    <p:extLst>
      <p:ext uri="{BB962C8B-B14F-4D97-AF65-F5344CB8AC3E}">
        <p14:creationId xmlns:p14="http://schemas.microsoft.com/office/powerpoint/2010/main" val="668242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DC5EE0-7FBC-44A6-B8F0-3BBEBF36E3D4}" type="datetimeFigureOut">
              <a:rPr lang="en-US" smtClean="0"/>
              <a:t>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E4660E-E655-4C25-AAD8-5B093E9C3689}" type="slidenum">
              <a:rPr lang="en-US" smtClean="0"/>
              <a:t>‹#›</a:t>
            </a:fld>
            <a:endParaRPr lang="en-US"/>
          </a:p>
        </p:txBody>
      </p:sp>
    </p:spTree>
    <p:extLst>
      <p:ext uri="{BB962C8B-B14F-4D97-AF65-F5344CB8AC3E}">
        <p14:creationId xmlns:p14="http://schemas.microsoft.com/office/powerpoint/2010/main" val="3370945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DC5EE0-7FBC-44A6-B8F0-3BBEBF36E3D4}" type="datetimeFigureOut">
              <a:rPr lang="en-US" smtClean="0"/>
              <a:t>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E4660E-E655-4C25-AAD8-5B093E9C3689}" type="slidenum">
              <a:rPr lang="en-US" smtClean="0"/>
              <a:t>‹#›</a:t>
            </a:fld>
            <a:endParaRPr lang="en-US"/>
          </a:p>
        </p:txBody>
      </p:sp>
    </p:spTree>
    <p:extLst>
      <p:ext uri="{BB962C8B-B14F-4D97-AF65-F5344CB8AC3E}">
        <p14:creationId xmlns:p14="http://schemas.microsoft.com/office/powerpoint/2010/main" val="2331764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1DC5EE0-7FBC-44A6-B8F0-3BBEBF36E3D4}"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E4660E-E655-4C25-AAD8-5B093E9C3689}" type="slidenum">
              <a:rPr lang="en-US" smtClean="0"/>
              <a:t>‹#›</a:t>
            </a:fld>
            <a:endParaRPr lang="en-US"/>
          </a:p>
        </p:txBody>
      </p:sp>
    </p:spTree>
    <p:extLst>
      <p:ext uri="{BB962C8B-B14F-4D97-AF65-F5344CB8AC3E}">
        <p14:creationId xmlns:p14="http://schemas.microsoft.com/office/powerpoint/2010/main" val="4164084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1DC5EE0-7FBC-44A6-B8F0-3BBEBF36E3D4}"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E4660E-E655-4C25-AAD8-5B093E9C3689}" type="slidenum">
              <a:rPr lang="en-US" smtClean="0"/>
              <a:t>‹#›</a:t>
            </a:fld>
            <a:endParaRPr lang="en-US"/>
          </a:p>
        </p:txBody>
      </p:sp>
    </p:spTree>
    <p:extLst>
      <p:ext uri="{BB962C8B-B14F-4D97-AF65-F5344CB8AC3E}">
        <p14:creationId xmlns:p14="http://schemas.microsoft.com/office/powerpoint/2010/main" val="632186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1DC5EE0-7FBC-44A6-B8F0-3BBEBF36E3D4}" type="datetimeFigureOut">
              <a:rPr lang="en-US" smtClean="0"/>
              <a:t>2/7/2023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09E4660E-E655-4C25-AAD8-5B093E9C3689}" type="slidenum">
              <a:rPr lang="en-US" smtClean="0"/>
              <a:t>‹#›</a:t>
            </a:fld>
            <a:endParaRPr lang="en-US"/>
          </a:p>
        </p:txBody>
      </p:sp>
    </p:spTree>
    <p:extLst>
      <p:ext uri="{BB962C8B-B14F-4D97-AF65-F5344CB8AC3E}">
        <p14:creationId xmlns:p14="http://schemas.microsoft.com/office/powerpoint/2010/main" val="9548288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50EE123-9437-5174-C641-9513DD64A5DB}"/>
              </a:ext>
            </a:extLst>
          </p:cNvPr>
          <p:cNvSpPr/>
          <p:nvPr/>
        </p:nvSpPr>
        <p:spPr>
          <a:xfrm>
            <a:off x="914400" y="914400"/>
            <a:ext cx="42062400" cy="31089600"/>
          </a:xfrm>
          <a:prstGeom prst="rect">
            <a:avLst/>
          </a:prstGeom>
          <a:noFill/>
          <a:ln w="190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359872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06417" y="7898499"/>
            <a:ext cx="11641932" cy="12557284"/>
          </a:xfrm>
          <a:prstGeom prst="rect">
            <a:avLst/>
          </a:prstGeom>
          <a:noFill/>
          <a:ln w="38100">
            <a:noFill/>
          </a:ln>
        </p:spPr>
        <p:style>
          <a:lnRef idx="2">
            <a:schemeClr val="dk1"/>
          </a:lnRef>
          <a:fillRef idx="1">
            <a:schemeClr val="lt1"/>
          </a:fillRef>
          <a:effectRef idx="0">
            <a:schemeClr val="dk1"/>
          </a:effectRef>
          <a:fontRef idx="minor">
            <a:schemeClr val="dk1"/>
          </a:fontRef>
        </p:style>
        <p:txBody>
          <a:bodyPr wrap="square" lIns="365760" tIns="274320" rIns="365760" bIns="274320">
            <a:spAutoFit/>
          </a:bodyPr>
          <a:lstStyle/>
          <a:p>
            <a:pPr defTabSz="3291279">
              <a:defRPr/>
            </a:pPr>
            <a:r>
              <a:rPr lang="en-US" sz="5400" dirty="0">
                <a:cs typeface="Calibri"/>
              </a:rPr>
              <a:t>What is the central research problem or question you have been helping to explore?</a:t>
            </a:r>
          </a:p>
          <a:p>
            <a:pPr defTabSz="3291279">
              <a:defRPr/>
            </a:pPr>
            <a:endParaRPr lang="en-US" sz="5400" dirty="0">
              <a:cs typeface="Calibri"/>
            </a:endParaRPr>
          </a:p>
          <a:p>
            <a:r>
              <a:rPr lang="en-US" sz="5400" dirty="0"/>
              <a:t>What work has been done previously in this area?</a:t>
            </a:r>
          </a:p>
          <a:p>
            <a:endParaRPr lang="en-US" sz="5400" dirty="0"/>
          </a:p>
          <a:p>
            <a:r>
              <a:rPr lang="en-US" sz="5400" dirty="0"/>
              <a:t>This section can be a review of the literature that has been most important in your research area</a:t>
            </a:r>
          </a:p>
          <a:p>
            <a:pPr defTabSz="3291279">
              <a:defRPr/>
            </a:pPr>
            <a:endParaRPr lang="en-US" sz="6000" dirty="0">
              <a:cs typeface="Calibri"/>
            </a:endParaRPr>
          </a:p>
          <a:p>
            <a:pPr defTabSz="3291279">
              <a:defRPr/>
            </a:pPr>
            <a:endParaRPr lang="en-US" sz="6000" dirty="0">
              <a:cs typeface="Calibri"/>
            </a:endParaRPr>
          </a:p>
          <a:p>
            <a:pPr defTabSz="3291279">
              <a:defRPr/>
            </a:pPr>
            <a:endParaRPr lang="en-US" sz="6000" dirty="0">
              <a:cs typeface="Calibri"/>
            </a:endParaRPr>
          </a:p>
          <a:p>
            <a:pPr defTabSz="3291279">
              <a:defRPr/>
            </a:pPr>
            <a:endParaRPr lang="en-US" sz="6000" dirty="0">
              <a:cs typeface="Calibri"/>
            </a:endParaRPr>
          </a:p>
        </p:txBody>
      </p:sp>
      <p:sp>
        <p:nvSpPr>
          <p:cNvPr id="251" name="TextBox 250"/>
          <p:cNvSpPr txBox="1"/>
          <p:nvPr/>
        </p:nvSpPr>
        <p:spPr>
          <a:xfrm>
            <a:off x="1941758" y="21920134"/>
            <a:ext cx="11506590" cy="1384995"/>
          </a:xfrm>
          <a:prstGeom prst="rect">
            <a:avLst/>
          </a:prstGeom>
          <a:solidFill>
            <a:srgbClr val="232D4A"/>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Objectives</a:t>
            </a:r>
            <a:endParaRPr lang="en-US" sz="1200" b="1" dirty="0">
              <a:solidFill>
                <a:schemeClr val="bg1"/>
              </a:solidFill>
            </a:endParaRPr>
          </a:p>
        </p:txBody>
      </p:sp>
      <p:sp>
        <p:nvSpPr>
          <p:cNvPr id="258" name="TextBox 257"/>
          <p:cNvSpPr txBox="1"/>
          <p:nvPr/>
        </p:nvSpPr>
        <p:spPr>
          <a:xfrm>
            <a:off x="14209113" y="6210586"/>
            <a:ext cx="14491497" cy="1323439"/>
          </a:xfrm>
          <a:prstGeom prst="rect">
            <a:avLst/>
          </a:prstGeom>
          <a:solidFill>
            <a:srgbClr val="232D4A"/>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rtlCol="0">
            <a:spAutoFit/>
          </a:bodyPr>
          <a:lstStyle/>
          <a:p>
            <a:pPr algn="ctr"/>
            <a:r>
              <a:rPr lang="en-US" sz="6000" b="1" dirty="0">
                <a:solidFill>
                  <a:schemeClr val="bg1"/>
                </a:solidFill>
              </a:rPr>
              <a:t>Methods</a:t>
            </a:r>
          </a:p>
          <a:p>
            <a:pPr algn="ctr"/>
            <a:endParaRPr lang="en-US" sz="800" b="1" dirty="0">
              <a:solidFill>
                <a:schemeClr val="bg1"/>
              </a:solidFill>
            </a:endParaRPr>
          </a:p>
          <a:p>
            <a:pPr algn="ctr"/>
            <a:endParaRPr lang="en-US" sz="1200" b="1" dirty="0">
              <a:solidFill>
                <a:schemeClr val="bg1"/>
              </a:solidFill>
            </a:endParaRPr>
          </a:p>
        </p:txBody>
      </p:sp>
      <p:sp>
        <p:nvSpPr>
          <p:cNvPr id="259" name="TextBox 258"/>
          <p:cNvSpPr txBox="1"/>
          <p:nvPr/>
        </p:nvSpPr>
        <p:spPr>
          <a:xfrm>
            <a:off x="1941758" y="6210586"/>
            <a:ext cx="11506590" cy="1384995"/>
          </a:xfrm>
          <a:prstGeom prst="rect">
            <a:avLst/>
          </a:prstGeom>
          <a:solidFill>
            <a:srgbClr val="232D4A"/>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Abstract/Intro/Motivation</a:t>
            </a:r>
            <a:endParaRPr lang="en-US" sz="1200" b="1" dirty="0">
              <a:solidFill>
                <a:schemeClr val="bg1"/>
              </a:solidFill>
            </a:endParaRPr>
          </a:p>
        </p:txBody>
      </p:sp>
      <p:sp>
        <p:nvSpPr>
          <p:cNvPr id="260" name="TextBox 259"/>
          <p:cNvSpPr txBox="1"/>
          <p:nvPr/>
        </p:nvSpPr>
        <p:spPr>
          <a:xfrm>
            <a:off x="29425909" y="6210586"/>
            <a:ext cx="12523533" cy="1384995"/>
          </a:xfrm>
          <a:prstGeom prst="rect">
            <a:avLst/>
          </a:prstGeom>
          <a:solidFill>
            <a:srgbClr val="232D4A"/>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lIns="91440" tIns="91440" bIns="365760" rtlCol="0">
            <a:spAutoFit/>
          </a:bodyPr>
          <a:lstStyle/>
          <a:p>
            <a:pPr algn="ctr"/>
            <a:r>
              <a:rPr lang="en-US" sz="6000" b="1" dirty="0">
                <a:solidFill>
                  <a:schemeClr val="bg1"/>
                </a:solidFill>
              </a:rPr>
              <a:t>Results/Discussion</a:t>
            </a:r>
            <a:endParaRPr lang="en-US" sz="1200" b="1" dirty="0">
              <a:solidFill>
                <a:schemeClr val="bg1"/>
              </a:solidFill>
            </a:endParaRPr>
          </a:p>
        </p:txBody>
      </p:sp>
      <p:sp>
        <p:nvSpPr>
          <p:cNvPr id="261" name="TextBox 260"/>
          <p:cNvSpPr txBox="1"/>
          <p:nvPr/>
        </p:nvSpPr>
        <p:spPr>
          <a:xfrm>
            <a:off x="29440272" y="24791328"/>
            <a:ext cx="12658875" cy="1200329"/>
          </a:xfrm>
          <a:prstGeom prst="rect">
            <a:avLst/>
          </a:prstGeom>
          <a:solidFill>
            <a:srgbClr val="232D4A"/>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rtlCol="0">
            <a:spAutoFit/>
          </a:bodyPr>
          <a:lstStyle/>
          <a:p>
            <a:pPr algn="ctr"/>
            <a:r>
              <a:rPr lang="en-US" sz="6000" b="1" dirty="0">
                <a:solidFill>
                  <a:schemeClr val="bg1"/>
                </a:solidFill>
              </a:rPr>
              <a:t>Future Directions</a:t>
            </a:r>
          </a:p>
          <a:p>
            <a:pPr algn="ctr"/>
            <a:endParaRPr lang="en-US" sz="1200" b="1" dirty="0">
              <a:solidFill>
                <a:schemeClr val="bg1"/>
              </a:solidFill>
            </a:endParaRPr>
          </a:p>
        </p:txBody>
      </p:sp>
      <p:sp>
        <p:nvSpPr>
          <p:cNvPr id="264" name="TextBox 263"/>
          <p:cNvSpPr txBox="1"/>
          <p:nvPr/>
        </p:nvSpPr>
        <p:spPr>
          <a:xfrm>
            <a:off x="8775097" y="1104945"/>
            <a:ext cx="29385643" cy="3954929"/>
          </a:xfrm>
          <a:prstGeom prst="rect">
            <a:avLst/>
          </a:prstGeom>
          <a:ln>
            <a:solidFill>
              <a:srgbClr val="232D4A"/>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9900" b="1" dirty="0"/>
              <a:t>Title</a:t>
            </a:r>
          </a:p>
          <a:p>
            <a:pPr algn="ctr"/>
            <a:r>
              <a:rPr lang="en-US" sz="5400" dirty="0">
                <a:latin typeface="Arial"/>
                <a:cs typeface="Arial"/>
              </a:rPr>
              <a:t>Names</a:t>
            </a:r>
            <a:endParaRPr lang="en-US" sz="5400" baseline="30000" dirty="0">
              <a:latin typeface="Arial"/>
              <a:cs typeface="Arial"/>
            </a:endParaRPr>
          </a:p>
          <a:p>
            <a:pPr algn="ctr"/>
            <a:r>
              <a:rPr lang="en-US" sz="5400" dirty="0">
                <a:latin typeface="Arial"/>
                <a:cs typeface="Arial"/>
              </a:rPr>
              <a:t>Institute</a:t>
            </a:r>
          </a:p>
          <a:p>
            <a:pPr algn="ctr"/>
            <a:endParaRPr lang="en-US" sz="2000" dirty="0">
              <a:solidFill>
                <a:schemeClr val="bg1"/>
              </a:solidFill>
              <a:latin typeface="Arial"/>
              <a:cs typeface="Arial"/>
            </a:endParaRPr>
          </a:p>
          <a:p>
            <a:pPr algn="ctr"/>
            <a:endParaRPr lang="en-US" sz="1200" dirty="0">
              <a:solidFill>
                <a:schemeClr val="bg1"/>
              </a:solidFill>
              <a:latin typeface="Arial"/>
              <a:cs typeface="Arial"/>
            </a:endParaRPr>
          </a:p>
          <a:p>
            <a:pPr algn="ctr"/>
            <a:endParaRPr lang="en-US" sz="1200" dirty="0">
              <a:solidFill>
                <a:schemeClr val="bg1"/>
              </a:solidFill>
              <a:latin typeface="Arial"/>
              <a:cs typeface="Arial"/>
            </a:endParaRPr>
          </a:p>
        </p:txBody>
      </p:sp>
      <p:sp>
        <p:nvSpPr>
          <p:cNvPr id="267" name="Rectangle 266"/>
          <p:cNvSpPr/>
          <p:nvPr/>
        </p:nvSpPr>
        <p:spPr>
          <a:xfrm>
            <a:off x="15239584" y="8039776"/>
            <a:ext cx="13461027" cy="23360241"/>
          </a:xfrm>
          <a:prstGeom prst="rect">
            <a:avLst/>
          </a:prstGeom>
          <a:noFill/>
          <a:ln w="38100">
            <a:noFill/>
          </a:ln>
        </p:spPr>
        <p:style>
          <a:lnRef idx="2">
            <a:schemeClr val="dk1"/>
          </a:lnRef>
          <a:fillRef idx="1">
            <a:schemeClr val="lt1"/>
          </a:fillRef>
          <a:effectRef idx="0">
            <a:schemeClr val="dk1"/>
          </a:effectRef>
          <a:fontRef idx="minor">
            <a:schemeClr val="dk1"/>
          </a:fontRef>
        </p:style>
        <p:txBody>
          <a:bodyPr wrap="square">
            <a:spAutoFit/>
          </a:bodyPr>
          <a:lstStyle/>
          <a:p>
            <a:r>
              <a:rPr lang="en-US" sz="5400" dirty="0"/>
              <a:t>What was your approach in conducting your research?</a:t>
            </a:r>
          </a:p>
          <a:p>
            <a:endParaRPr lang="en-US" sz="5400" dirty="0"/>
          </a:p>
          <a:p>
            <a:r>
              <a:rPr lang="en-US" sz="5400" dirty="0"/>
              <a:t>Why is this approach unique, new, or corrective compared to what has been done before?</a:t>
            </a:r>
          </a:p>
          <a:p>
            <a:endParaRPr lang="en-US" sz="5400" dirty="0"/>
          </a:p>
          <a:p>
            <a:r>
              <a:rPr lang="en-US" sz="5400" dirty="0"/>
              <a:t>What materials, sources, images or data illustrate your research?</a:t>
            </a:r>
          </a:p>
          <a:p>
            <a:endParaRPr lang="en-US" sz="5400" dirty="0"/>
          </a:p>
          <a:p>
            <a:endParaRPr lang="en-US" sz="5400" dirty="0"/>
          </a:p>
          <a:p>
            <a:endParaRPr lang="en-US" sz="5400" dirty="0"/>
          </a:p>
          <a:p>
            <a:endParaRPr lang="en-US" sz="5400" dirty="0"/>
          </a:p>
          <a:p>
            <a:endParaRPr lang="en-US" sz="5400" dirty="0"/>
          </a:p>
          <a:p>
            <a:endParaRPr lang="en-US" sz="5400" dirty="0"/>
          </a:p>
          <a:p>
            <a:endParaRPr lang="en-US" sz="5400" dirty="0"/>
          </a:p>
          <a:p>
            <a:endParaRPr lang="en-US" sz="5400" dirty="0"/>
          </a:p>
          <a:p>
            <a:endParaRPr lang="en-US" sz="5400" dirty="0"/>
          </a:p>
          <a:p>
            <a:endParaRPr lang="en-US" sz="5400" dirty="0"/>
          </a:p>
          <a:p>
            <a:endParaRPr lang="en-US" sz="5400" dirty="0"/>
          </a:p>
          <a:p>
            <a:endParaRPr lang="en-US" sz="5400" dirty="0"/>
          </a:p>
          <a:p>
            <a:endParaRPr lang="en-US" sz="5400" dirty="0"/>
          </a:p>
          <a:p>
            <a:endParaRPr lang="en-US" sz="5400" dirty="0"/>
          </a:p>
          <a:p>
            <a:endParaRPr lang="en-US" sz="5400" dirty="0"/>
          </a:p>
          <a:p>
            <a:endParaRPr lang="en-US" sz="5400" dirty="0"/>
          </a:p>
          <a:p>
            <a:endParaRPr lang="en-US" sz="5400" dirty="0"/>
          </a:p>
          <a:p>
            <a:endParaRPr lang="en-US" sz="5400" dirty="0"/>
          </a:p>
          <a:p>
            <a:endParaRPr lang="en-US" sz="5400" dirty="0"/>
          </a:p>
          <a:p>
            <a:endParaRPr lang="en-US" sz="5400" dirty="0"/>
          </a:p>
        </p:txBody>
      </p:sp>
      <p:sp>
        <p:nvSpPr>
          <p:cNvPr id="272" name="Rectangle 271"/>
          <p:cNvSpPr/>
          <p:nvPr/>
        </p:nvSpPr>
        <p:spPr>
          <a:xfrm>
            <a:off x="1445827" y="23633525"/>
            <a:ext cx="12023625" cy="7478970"/>
          </a:xfrm>
          <a:prstGeom prst="rect">
            <a:avLst/>
          </a:prstGeom>
          <a:noFill/>
          <a:ln w="38100">
            <a:noFill/>
          </a:ln>
        </p:spPr>
        <p:style>
          <a:lnRef idx="2">
            <a:schemeClr val="dk1"/>
          </a:lnRef>
          <a:fillRef idx="1">
            <a:schemeClr val="lt1"/>
          </a:fillRef>
          <a:effectRef idx="0">
            <a:schemeClr val="dk1"/>
          </a:effectRef>
          <a:fontRef idx="minor">
            <a:schemeClr val="dk1"/>
          </a:fontRef>
        </p:style>
        <p:txBody>
          <a:bodyPr wrap="square" lIns="365760" tIns="182880" rIns="365760" bIns="182880">
            <a:spAutoFit/>
          </a:bodyPr>
          <a:lstStyle/>
          <a:p>
            <a:pPr algn="ctr"/>
            <a:endParaRPr lang="en-US" sz="1200" dirty="0"/>
          </a:p>
          <a:p>
            <a:r>
              <a:rPr lang="en-US" sz="5400" dirty="0"/>
              <a:t>  What did you want to understand?</a:t>
            </a:r>
          </a:p>
          <a:p>
            <a:endParaRPr lang="en-US" sz="5400" b="1" dirty="0"/>
          </a:p>
          <a:p>
            <a:endParaRPr lang="en-US" sz="5400" b="1" dirty="0"/>
          </a:p>
          <a:p>
            <a:endParaRPr lang="en-US" sz="5400" b="1" dirty="0"/>
          </a:p>
          <a:p>
            <a:endParaRPr lang="en-US" sz="5400" b="1" dirty="0"/>
          </a:p>
          <a:p>
            <a:endParaRPr lang="en-US" sz="5400" b="1" dirty="0"/>
          </a:p>
          <a:p>
            <a:endParaRPr lang="en-US" sz="5400" b="1" dirty="0"/>
          </a:p>
          <a:p>
            <a:endParaRPr lang="en-US" sz="3600" b="1" dirty="0"/>
          </a:p>
          <a:p>
            <a:endParaRPr lang="en-US" sz="3600" b="1" dirty="0"/>
          </a:p>
        </p:txBody>
      </p:sp>
      <p:sp>
        <p:nvSpPr>
          <p:cNvPr id="275" name="Rectangle 274"/>
          <p:cNvSpPr/>
          <p:nvPr/>
        </p:nvSpPr>
        <p:spPr>
          <a:xfrm>
            <a:off x="29425909" y="8192119"/>
            <a:ext cx="12658875" cy="16158270"/>
          </a:xfrm>
          <a:prstGeom prst="rect">
            <a:avLst/>
          </a:prstGeom>
          <a:noFill/>
          <a:ln w="38100">
            <a:noFill/>
          </a:ln>
        </p:spPr>
        <p:style>
          <a:lnRef idx="2">
            <a:schemeClr val="dk1"/>
          </a:lnRef>
          <a:fillRef idx="1">
            <a:schemeClr val="lt1"/>
          </a:fillRef>
          <a:effectRef idx="0">
            <a:schemeClr val="dk1"/>
          </a:effectRef>
          <a:fontRef idx="minor">
            <a:schemeClr val="dk1"/>
          </a:fontRef>
        </p:style>
        <p:txBody>
          <a:bodyPr wrap="square" lIns="457200" tIns="182880" rIns="365760" bIns="182880">
            <a:spAutoFit/>
          </a:bodyPr>
          <a:lstStyle/>
          <a:p>
            <a:r>
              <a:rPr lang="en-US" sz="5400" dirty="0">
                <a:solidFill>
                  <a:srgbClr val="000000"/>
                </a:solidFill>
                <a:cs typeface="Calibri"/>
              </a:rPr>
              <a:t>What did you find? </a:t>
            </a:r>
          </a:p>
          <a:p>
            <a:endParaRPr lang="en-US" sz="5400" dirty="0">
              <a:solidFill>
                <a:srgbClr val="000000"/>
              </a:solidFill>
              <a:cs typeface="Calibri"/>
            </a:endParaRPr>
          </a:p>
          <a:p>
            <a:r>
              <a:rPr lang="en-US" sz="5400" dirty="0">
                <a:solidFill>
                  <a:srgbClr val="000000"/>
                </a:solidFill>
                <a:cs typeface="Calibri"/>
              </a:rPr>
              <a:t>What did you learn?</a:t>
            </a:r>
          </a:p>
          <a:p>
            <a:endParaRPr lang="en-US" sz="5400" dirty="0">
              <a:solidFill>
                <a:srgbClr val="000000"/>
              </a:solidFill>
              <a:cs typeface="Calibri"/>
            </a:endParaRPr>
          </a:p>
          <a:p>
            <a:r>
              <a:rPr lang="en-US" sz="5400" dirty="0">
                <a:solidFill>
                  <a:srgbClr val="000000"/>
                </a:solidFill>
                <a:cs typeface="Calibri"/>
              </a:rPr>
              <a:t>You may want to present any relevant charts or graphs here if applicable.</a:t>
            </a:r>
            <a:endParaRPr lang="en-US" sz="5400" b="1" dirty="0">
              <a:solidFill>
                <a:srgbClr val="000000"/>
              </a:solidFill>
              <a:cs typeface="Calibri"/>
            </a:endParaRPr>
          </a:p>
          <a:p>
            <a:endParaRPr lang="en-US" sz="5400" dirty="0">
              <a:solidFill>
                <a:srgbClr val="000000"/>
              </a:solidFill>
              <a:cs typeface="Calibri"/>
            </a:endParaRPr>
          </a:p>
          <a:p>
            <a:r>
              <a:rPr lang="en-US" sz="5400" dirty="0">
                <a:solidFill>
                  <a:srgbClr val="000000"/>
                </a:solidFill>
                <a:cs typeface="Calibri"/>
              </a:rPr>
              <a:t>Examples of illustrations or brief case studies that capture what you have discovered.</a:t>
            </a:r>
          </a:p>
          <a:p>
            <a:endParaRPr lang="en-US" sz="5400" dirty="0">
              <a:solidFill>
                <a:srgbClr val="000000"/>
              </a:solidFill>
              <a:cs typeface="Calibri"/>
            </a:endParaRPr>
          </a:p>
          <a:p>
            <a:endParaRPr lang="en-US" sz="5400" dirty="0">
              <a:solidFill>
                <a:srgbClr val="000000"/>
              </a:solidFill>
              <a:cs typeface="Calibri"/>
            </a:endParaRPr>
          </a:p>
          <a:p>
            <a:r>
              <a:rPr lang="en-US" sz="5400" dirty="0">
                <a:solidFill>
                  <a:srgbClr val="000000"/>
                </a:solidFill>
                <a:cs typeface="Calibri"/>
              </a:rPr>
              <a:t>What were your conclusions? </a:t>
            </a:r>
          </a:p>
          <a:p>
            <a:endParaRPr lang="en-US" sz="5400" dirty="0">
              <a:solidFill>
                <a:srgbClr val="000000"/>
              </a:solidFill>
              <a:cs typeface="Calibri"/>
            </a:endParaRPr>
          </a:p>
          <a:p>
            <a:endParaRPr lang="en-US" sz="5400" dirty="0">
              <a:solidFill>
                <a:srgbClr val="000000"/>
              </a:solidFill>
              <a:cs typeface="Calibri"/>
            </a:endParaRPr>
          </a:p>
          <a:p>
            <a:endParaRPr lang="en-US" sz="5400" dirty="0">
              <a:solidFill>
                <a:srgbClr val="000000"/>
              </a:solidFill>
              <a:cs typeface="Calibri"/>
            </a:endParaRPr>
          </a:p>
          <a:p>
            <a:endParaRPr lang="en-US" sz="5400" dirty="0">
              <a:solidFill>
                <a:srgbClr val="000000"/>
              </a:solidFill>
              <a:cs typeface="Calibri"/>
            </a:endParaRPr>
          </a:p>
          <a:p>
            <a:endParaRPr lang="en-US" sz="5400" dirty="0">
              <a:solidFill>
                <a:srgbClr val="000000"/>
              </a:solidFill>
              <a:cs typeface="Calibri"/>
            </a:endParaRPr>
          </a:p>
          <a:p>
            <a:endParaRPr lang="en-US" sz="5400" dirty="0">
              <a:solidFill>
                <a:srgbClr val="000000"/>
              </a:solidFill>
              <a:cs typeface="Calibri"/>
            </a:endParaRPr>
          </a:p>
        </p:txBody>
      </p:sp>
      <p:sp>
        <p:nvSpPr>
          <p:cNvPr id="276" name="Rectangle 275"/>
          <p:cNvSpPr/>
          <p:nvPr/>
        </p:nvSpPr>
        <p:spPr>
          <a:xfrm>
            <a:off x="29425909" y="26794157"/>
            <a:ext cx="12177129" cy="4662815"/>
          </a:xfrm>
          <a:prstGeom prst="rect">
            <a:avLst/>
          </a:prstGeom>
          <a:noFill/>
          <a:ln w="38100">
            <a:noFill/>
          </a:ln>
        </p:spPr>
        <p:style>
          <a:lnRef idx="2">
            <a:schemeClr val="dk1"/>
          </a:lnRef>
          <a:fillRef idx="1">
            <a:schemeClr val="lt1"/>
          </a:fillRef>
          <a:effectRef idx="0">
            <a:schemeClr val="dk1"/>
          </a:effectRef>
          <a:fontRef idx="minor">
            <a:schemeClr val="dk1"/>
          </a:fontRef>
        </p:style>
        <p:txBody>
          <a:bodyPr wrap="square" lIns="365760" tIns="228600" rIns="365760" bIns="274320">
            <a:spAutoFit/>
          </a:bodyPr>
          <a:lstStyle/>
          <a:p>
            <a:r>
              <a:rPr lang="en-US" sz="5400" dirty="0">
                <a:solidFill>
                  <a:srgbClr val="000000"/>
                </a:solidFill>
                <a:cs typeface="Calibri"/>
              </a:rPr>
              <a:t>What remains unanswered and what are the potential areas for future research?</a:t>
            </a:r>
          </a:p>
          <a:p>
            <a:endParaRPr lang="en-US" sz="5400" dirty="0">
              <a:solidFill>
                <a:srgbClr val="000000"/>
              </a:solidFill>
              <a:cs typeface="Calibri"/>
            </a:endParaRPr>
          </a:p>
          <a:p>
            <a:endParaRPr lang="en-US" sz="5400" dirty="0">
              <a:solidFill>
                <a:srgbClr val="000000"/>
              </a:solidFill>
              <a:cs typeface="Calibri"/>
            </a:endParaRPr>
          </a:p>
          <a:p>
            <a:endParaRPr lang="en-US" sz="5400" dirty="0">
              <a:solidFill>
                <a:srgbClr val="000000"/>
              </a:solidFill>
              <a:cs typeface="Calibri"/>
            </a:endParaRPr>
          </a:p>
        </p:txBody>
      </p:sp>
      <p:pic>
        <p:nvPicPr>
          <p:cNvPr id="1026" name="Picture 2" descr="Schoo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283" y="1115381"/>
            <a:ext cx="6993371" cy="393377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3413885-4517-430C-899A-4B2787798BEC}"/>
              </a:ext>
            </a:extLst>
          </p:cNvPr>
          <p:cNvSpPr/>
          <p:nvPr/>
        </p:nvSpPr>
        <p:spPr>
          <a:xfrm>
            <a:off x="1941757" y="7898499"/>
            <a:ext cx="11506590" cy="12988322"/>
          </a:xfrm>
          <a:prstGeom prst="rect">
            <a:avLst/>
          </a:prstGeom>
          <a:noFill/>
          <a:ln>
            <a:solidFill>
              <a:srgbClr val="23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0572FD-74EF-47EE-9AB0-3BA847D5FD83}"/>
              </a:ext>
            </a:extLst>
          </p:cNvPr>
          <p:cNvSpPr/>
          <p:nvPr/>
        </p:nvSpPr>
        <p:spPr>
          <a:xfrm>
            <a:off x="14209113" y="7898500"/>
            <a:ext cx="14491497" cy="23914956"/>
          </a:xfrm>
          <a:prstGeom prst="rect">
            <a:avLst/>
          </a:prstGeom>
          <a:noFill/>
          <a:ln>
            <a:solidFill>
              <a:srgbClr val="23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9F7A33D-11AE-4ED0-97B4-D5675FF6DE20}"/>
              </a:ext>
            </a:extLst>
          </p:cNvPr>
          <p:cNvSpPr/>
          <p:nvPr/>
        </p:nvSpPr>
        <p:spPr>
          <a:xfrm>
            <a:off x="1941757" y="23475232"/>
            <a:ext cx="11527695" cy="8327788"/>
          </a:xfrm>
          <a:prstGeom prst="rect">
            <a:avLst/>
          </a:prstGeom>
          <a:noFill/>
          <a:ln>
            <a:solidFill>
              <a:srgbClr val="23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1F413A7-DA48-44C8-A863-818C577CF51C}"/>
              </a:ext>
            </a:extLst>
          </p:cNvPr>
          <p:cNvSpPr/>
          <p:nvPr/>
        </p:nvSpPr>
        <p:spPr>
          <a:xfrm>
            <a:off x="29440272" y="7898499"/>
            <a:ext cx="12658875" cy="16158270"/>
          </a:xfrm>
          <a:prstGeom prst="rect">
            <a:avLst/>
          </a:prstGeom>
          <a:noFill/>
          <a:ln>
            <a:solidFill>
              <a:srgbClr val="23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73442D7-594F-4FCC-9114-17890F718DD3}"/>
              </a:ext>
            </a:extLst>
          </p:cNvPr>
          <p:cNvSpPr/>
          <p:nvPr/>
        </p:nvSpPr>
        <p:spPr>
          <a:xfrm>
            <a:off x="29440272" y="26285277"/>
            <a:ext cx="12658875" cy="5517743"/>
          </a:xfrm>
          <a:prstGeom prst="rect">
            <a:avLst/>
          </a:prstGeom>
          <a:noFill/>
          <a:ln>
            <a:solidFill>
              <a:srgbClr val="23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06414" y="13771149"/>
            <a:ext cx="12746736" cy="8863965"/>
          </a:xfrm>
          <a:prstGeom prst="rect">
            <a:avLst/>
          </a:prstGeom>
          <a:noFill/>
          <a:ln w="38100">
            <a:noFill/>
          </a:ln>
        </p:spPr>
        <p:style>
          <a:lnRef idx="2">
            <a:schemeClr val="dk1"/>
          </a:lnRef>
          <a:fillRef idx="1">
            <a:schemeClr val="lt1"/>
          </a:fillRef>
          <a:effectRef idx="0">
            <a:schemeClr val="dk1"/>
          </a:effectRef>
          <a:fontRef idx="minor">
            <a:schemeClr val="dk1"/>
          </a:fontRef>
        </p:style>
        <p:txBody>
          <a:bodyPr wrap="square" lIns="365760" tIns="274320" rIns="365760" bIns="274320">
            <a:spAutoFit/>
          </a:bodyPr>
          <a:lstStyle/>
          <a:p>
            <a:pPr defTabSz="3291279">
              <a:defRPr/>
            </a:pPr>
            <a:r>
              <a:rPr lang="en-US" sz="5400" dirty="0">
                <a:cs typeface="Calibri"/>
              </a:rPr>
              <a:t>What is the central research problem or question you have been helping to explore?</a:t>
            </a:r>
          </a:p>
          <a:p>
            <a:pPr defTabSz="3291279">
              <a:defRPr/>
            </a:pPr>
            <a:endParaRPr lang="en-US" sz="5400" dirty="0">
              <a:cs typeface="Calibri"/>
            </a:endParaRPr>
          </a:p>
          <a:p>
            <a:r>
              <a:rPr lang="en-US" sz="5400" dirty="0"/>
              <a:t>What work has been done previously in this area?</a:t>
            </a:r>
          </a:p>
          <a:p>
            <a:endParaRPr lang="en-US" sz="5400" dirty="0"/>
          </a:p>
          <a:p>
            <a:r>
              <a:rPr lang="en-US" sz="5400" dirty="0"/>
              <a:t>This section can be a review of the literature that has been most important in your research area</a:t>
            </a:r>
          </a:p>
        </p:txBody>
      </p:sp>
      <p:sp>
        <p:nvSpPr>
          <p:cNvPr id="251" name="TextBox 250"/>
          <p:cNvSpPr txBox="1"/>
          <p:nvPr/>
        </p:nvSpPr>
        <p:spPr>
          <a:xfrm>
            <a:off x="1814745" y="23298054"/>
            <a:ext cx="12746736" cy="1325880"/>
          </a:xfrm>
          <a:prstGeom prst="rect">
            <a:avLst/>
          </a:prstGeom>
          <a:solidFill>
            <a:srgbClr val="232D4A"/>
          </a:solidFill>
        </p:spPr>
        <p:style>
          <a:lnRef idx="2">
            <a:schemeClr val="dk1"/>
          </a:lnRef>
          <a:fillRef idx="1">
            <a:schemeClr val="lt1"/>
          </a:fillRef>
          <a:effectRef idx="0">
            <a:schemeClr val="dk1"/>
          </a:effectRef>
          <a:fontRef idx="minor">
            <a:schemeClr val="dk1"/>
          </a:fontRef>
        </p:style>
        <p:txBody>
          <a:bodyPr wrap="square" tIns="91440" bIns="365760" rtlCol="0">
            <a:spAutoFit/>
          </a:bodyPr>
          <a:lstStyle/>
          <a:p>
            <a:pPr algn="ctr"/>
            <a:r>
              <a:rPr lang="en-US" sz="6000" b="1" dirty="0">
                <a:solidFill>
                  <a:schemeClr val="bg1"/>
                </a:solidFill>
              </a:rPr>
              <a:t>Objectives</a:t>
            </a:r>
            <a:endParaRPr lang="en-US" sz="1200" b="1" dirty="0">
              <a:solidFill>
                <a:schemeClr val="bg1"/>
              </a:solidFill>
            </a:endParaRPr>
          </a:p>
        </p:txBody>
      </p:sp>
      <p:sp>
        <p:nvSpPr>
          <p:cNvPr id="258" name="TextBox 257"/>
          <p:cNvSpPr txBox="1"/>
          <p:nvPr/>
        </p:nvSpPr>
        <p:spPr>
          <a:xfrm>
            <a:off x="15239582" y="5489592"/>
            <a:ext cx="26845201" cy="1323439"/>
          </a:xfrm>
          <a:prstGeom prst="rect">
            <a:avLst/>
          </a:prstGeom>
          <a:solidFill>
            <a:srgbClr val="232D4A"/>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6000" b="1" dirty="0">
                <a:solidFill>
                  <a:schemeClr val="bg1"/>
                </a:solidFill>
              </a:rPr>
              <a:t>Methods</a:t>
            </a:r>
          </a:p>
          <a:p>
            <a:pPr algn="ctr"/>
            <a:endParaRPr lang="en-US" sz="800" b="1" dirty="0">
              <a:solidFill>
                <a:schemeClr val="bg1"/>
              </a:solidFill>
            </a:endParaRPr>
          </a:p>
          <a:p>
            <a:pPr algn="ctr"/>
            <a:endParaRPr lang="en-US" sz="1200" b="1" dirty="0">
              <a:solidFill>
                <a:schemeClr val="bg1"/>
              </a:solidFill>
            </a:endParaRPr>
          </a:p>
        </p:txBody>
      </p:sp>
      <p:sp>
        <p:nvSpPr>
          <p:cNvPr id="259" name="TextBox 258"/>
          <p:cNvSpPr txBox="1"/>
          <p:nvPr/>
        </p:nvSpPr>
        <p:spPr>
          <a:xfrm>
            <a:off x="1806414" y="12445269"/>
            <a:ext cx="12746736" cy="1325880"/>
          </a:xfrm>
          <a:prstGeom prst="rect">
            <a:avLst/>
          </a:prstGeom>
          <a:solidFill>
            <a:srgbClr val="232D4A"/>
          </a:solidFill>
        </p:spPr>
        <p:style>
          <a:lnRef idx="2">
            <a:schemeClr val="dk1"/>
          </a:lnRef>
          <a:fillRef idx="1">
            <a:schemeClr val="lt1"/>
          </a:fillRef>
          <a:effectRef idx="0">
            <a:schemeClr val="dk1"/>
          </a:effectRef>
          <a:fontRef idx="minor">
            <a:schemeClr val="dk1"/>
          </a:fontRef>
        </p:style>
        <p:txBody>
          <a:bodyPr wrap="square" tIns="91440" bIns="365760" rtlCol="0">
            <a:spAutoFit/>
          </a:bodyPr>
          <a:lstStyle/>
          <a:p>
            <a:pPr algn="ctr"/>
            <a:r>
              <a:rPr lang="en-US" sz="6000" b="1" dirty="0">
                <a:solidFill>
                  <a:schemeClr val="bg1"/>
                </a:solidFill>
              </a:rPr>
              <a:t>Background and Introduction</a:t>
            </a:r>
            <a:endParaRPr lang="en-US" sz="1200" b="1" dirty="0">
              <a:solidFill>
                <a:schemeClr val="bg1"/>
              </a:solidFill>
            </a:endParaRPr>
          </a:p>
        </p:txBody>
      </p:sp>
      <p:sp>
        <p:nvSpPr>
          <p:cNvPr id="260" name="TextBox 259"/>
          <p:cNvSpPr txBox="1"/>
          <p:nvPr/>
        </p:nvSpPr>
        <p:spPr>
          <a:xfrm>
            <a:off x="15239582" y="16752727"/>
            <a:ext cx="12772800" cy="1384995"/>
          </a:xfrm>
          <a:prstGeom prst="rect">
            <a:avLst/>
          </a:prstGeom>
          <a:solidFill>
            <a:srgbClr val="232D4A"/>
          </a:solidFill>
        </p:spPr>
        <p:style>
          <a:lnRef idx="2">
            <a:schemeClr val="dk1"/>
          </a:lnRef>
          <a:fillRef idx="1">
            <a:schemeClr val="lt1"/>
          </a:fillRef>
          <a:effectRef idx="0">
            <a:schemeClr val="dk1"/>
          </a:effectRef>
          <a:fontRef idx="minor">
            <a:schemeClr val="dk1"/>
          </a:fontRef>
        </p:style>
        <p:txBody>
          <a:bodyPr wrap="square" lIns="91440" tIns="91440" bIns="365760" rtlCol="0">
            <a:spAutoFit/>
          </a:bodyPr>
          <a:lstStyle/>
          <a:p>
            <a:pPr algn="ctr"/>
            <a:r>
              <a:rPr lang="en-US" sz="6000" b="1" dirty="0">
                <a:solidFill>
                  <a:schemeClr val="bg1"/>
                </a:solidFill>
              </a:rPr>
              <a:t>Results</a:t>
            </a:r>
            <a:endParaRPr lang="en-US" sz="1200" b="1" dirty="0">
              <a:solidFill>
                <a:schemeClr val="bg1"/>
              </a:solidFill>
            </a:endParaRPr>
          </a:p>
        </p:txBody>
      </p:sp>
      <p:sp>
        <p:nvSpPr>
          <p:cNvPr id="261" name="TextBox 260"/>
          <p:cNvSpPr txBox="1"/>
          <p:nvPr/>
        </p:nvSpPr>
        <p:spPr>
          <a:xfrm>
            <a:off x="29313259" y="16796550"/>
            <a:ext cx="12772800" cy="1389888"/>
          </a:xfrm>
          <a:prstGeom prst="rect">
            <a:avLst/>
          </a:prstGeom>
          <a:solidFill>
            <a:srgbClr val="232D4A"/>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6000" b="1" dirty="0">
                <a:solidFill>
                  <a:schemeClr val="bg1"/>
                </a:solidFill>
              </a:rPr>
              <a:t>Future Directions</a:t>
            </a:r>
          </a:p>
          <a:p>
            <a:pPr algn="ctr"/>
            <a:endParaRPr lang="en-US" sz="1200" b="1" dirty="0">
              <a:solidFill>
                <a:schemeClr val="bg1"/>
              </a:solidFill>
            </a:endParaRPr>
          </a:p>
        </p:txBody>
      </p:sp>
      <p:sp>
        <p:nvSpPr>
          <p:cNvPr id="264" name="TextBox 263"/>
          <p:cNvSpPr txBox="1"/>
          <p:nvPr/>
        </p:nvSpPr>
        <p:spPr>
          <a:xfrm>
            <a:off x="7277275" y="1094224"/>
            <a:ext cx="29385643" cy="395492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9900" b="1" dirty="0"/>
              <a:t>Title</a:t>
            </a:r>
          </a:p>
          <a:p>
            <a:pPr algn="ctr"/>
            <a:r>
              <a:rPr lang="en-US" sz="5400" dirty="0">
                <a:latin typeface="Arial"/>
                <a:cs typeface="Arial"/>
              </a:rPr>
              <a:t>Names</a:t>
            </a:r>
            <a:endParaRPr lang="en-US" sz="5400" baseline="30000" dirty="0">
              <a:latin typeface="Arial"/>
              <a:cs typeface="Arial"/>
            </a:endParaRPr>
          </a:p>
          <a:p>
            <a:pPr algn="ctr"/>
            <a:r>
              <a:rPr lang="en-US" sz="5400" dirty="0">
                <a:latin typeface="Arial"/>
                <a:cs typeface="Arial"/>
              </a:rPr>
              <a:t>Institute</a:t>
            </a:r>
          </a:p>
          <a:p>
            <a:pPr algn="ctr"/>
            <a:endParaRPr lang="en-US" sz="2000" dirty="0">
              <a:solidFill>
                <a:schemeClr val="bg1"/>
              </a:solidFill>
              <a:latin typeface="Arial"/>
              <a:cs typeface="Arial"/>
            </a:endParaRPr>
          </a:p>
          <a:p>
            <a:pPr algn="ctr"/>
            <a:endParaRPr lang="en-US" sz="1200" dirty="0">
              <a:solidFill>
                <a:schemeClr val="bg1"/>
              </a:solidFill>
              <a:latin typeface="Arial"/>
              <a:cs typeface="Arial"/>
            </a:endParaRPr>
          </a:p>
          <a:p>
            <a:pPr algn="ctr"/>
            <a:endParaRPr lang="en-US" sz="1200" dirty="0">
              <a:solidFill>
                <a:schemeClr val="bg1"/>
              </a:solidFill>
              <a:latin typeface="Arial"/>
              <a:cs typeface="Arial"/>
            </a:endParaRPr>
          </a:p>
        </p:txBody>
      </p:sp>
      <p:sp>
        <p:nvSpPr>
          <p:cNvPr id="267" name="Rectangle 266"/>
          <p:cNvSpPr/>
          <p:nvPr/>
        </p:nvSpPr>
        <p:spPr>
          <a:xfrm>
            <a:off x="15890658" y="7188142"/>
            <a:ext cx="26845201" cy="9233297"/>
          </a:xfrm>
          <a:prstGeom prst="rect">
            <a:avLst/>
          </a:prstGeom>
          <a:noFill/>
          <a:ln w="38100">
            <a:noFill/>
          </a:ln>
        </p:spPr>
        <p:style>
          <a:lnRef idx="2">
            <a:schemeClr val="dk1"/>
          </a:lnRef>
          <a:fillRef idx="1">
            <a:schemeClr val="lt1"/>
          </a:fillRef>
          <a:effectRef idx="0">
            <a:schemeClr val="dk1"/>
          </a:effectRef>
          <a:fontRef idx="minor">
            <a:schemeClr val="dk1"/>
          </a:fontRef>
        </p:style>
        <p:txBody>
          <a:bodyPr wrap="square">
            <a:spAutoFit/>
          </a:bodyPr>
          <a:lstStyle/>
          <a:p>
            <a:r>
              <a:rPr lang="en-US" sz="5400" dirty="0"/>
              <a:t>What was your approach in conducting your research?</a:t>
            </a:r>
          </a:p>
          <a:p>
            <a:endParaRPr lang="en-US" sz="5400" dirty="0"/>
          </a:p>
          <a:p>
            <a:r>
              <a:rPr lang="en-US" sz="5400" dirty="0"/>
              <a:t>Why is this approach unique, new, or corrective compared to what has been done before?</a:t>
            </a:r>
          </a:p>
          <a:p>
            <a:endParaRPr lang="en-US" sz="5400" dirty="0"/>
          </a:p>
          <a:p>
            <a:r>
              <a:rPr lang="en-US" sz="5400" dirty="0"/>
              <a:t>What materials, sources, images or data illustrate your research?</a:t>
            </a:r>
          </a:p>
          <a:p>
            <a:endParaRPr lang="en-US" sz="5400" dirty="0"/>
          </a:p>
          <a:p>
            <a:endParaRPr lang="en-US" sz="5400" dirty="0"/>
          </a:p>
          <a:p>
            <a:endParaRPr lang="en-US" sz="5400" dirty="0"/>
          </a:p>
          <a:p>
            <a:endParaRPr lang="en-US" sz="5400" dirty="0"/>
          </a:p>
          <a:p>
            <a:endParaRPr lang="en-US" sz="5400" dirty="0"/>
          </a:p>
          <a:p>
            <a:endParaRPr lang="en-US" sz="5400" dirty="0"/>
          </a:p>
        </p:txBody>
      </p:sp>
      <p:sp>
        <p:nvSpPr>
          <p:cNvPr id="272" name="Rectangle 271"/>
          <p:cNvSpPr/>
          <p:nvPr/>
        </p:nvSpPr>
        <p:spPr>
          <a:xfrm>
            <a:off x="1806414" y="24685108"/>
            <a:ext cx="12746736" cy="7013448"/>
          </a:xfrm>
          <a:prstGeom prst="rect">
            <a:avLst/>
          </a:prstGeom>
          <a:noFill/>
          <a:ln w="38100">
            <a:noFill/>
          </a:ln>
        </p:spPr>
        <p:style>
          <a:lnRef idx="2">
            <a:schemeClr val="dk1"/>
          </a:lnRef>
          <a:fillRef idx="1">
            <a:schemeClr val="lt1"/>
          </a:fillRef>
          <a:effectRef idx="0">
            <a:schemeClr val="dk1"/>
          </a:effectRef>
          <a:fontRef idx="minor">
            <a:schemeClr val="dk1"/>
          </a:fontRef>
        </p:style>
        <p:txBody>
          <a:bodyPr wrap="square" lIns="365760" tIns="182880" rIns="365760" bIns="182880">
            <a:spAutoFit/>
          </a:bodyPr>
          <a:lstStyle/>
          <a:p>
            <a:pPr algn="ctr"/>
            <a:endParaRPr lang="en-US" sz="1200" dirty="0"/>
          </a:p>
          <a:p>
            <a:r>
              <a:rPr lang="en-US" sz="5400" dirty="0"/>
              <a:t>  What did you want to understand?</a:t>
            </a:r>
          </a:p>
          <a:p>
            <a:endParaRPr lang="en-US" sz="5400" b="1" dirty="0"/>
          </a:p>
          <a:p>
            <a:endParaRPr lang="en-US" sz="5400" b="1" dirty="0"/>
          </a:p>
          <a:p>
            <a:endParaRPr lang="en-US" sz="5400" b="1" dirty="0"/>
          </a:p>
          <a:p>
            <a:endParaRPr lang="en-US" sz="5400" b="1" dirty="0"/>
          </a:p>
          <a:p>
            <a:endParaRPr lang="en-US" sz="5400" b="1" dirty="0"/>
          </a:p>
          <a:p>
            <a:endParaRPr lang="en-US" sz="5400" b="1" dirty="0"/>
          </a:p>
          <a:p>
            <a:endParaRPr lang="en-US" sz="3600" b="1" dirty="0"/>
          </a:p>
          <a:p>
            <a:endParaRPr lang="en-US" sz="3600" b="1" dirty="0"/>
          </a:p>
        </p:txBody>
      </p:sp>
      <p:sp>
        <p:nvSpPr>
          <p:cNvPr id="275" name="Rectangle 274"/>
          <p:cNvSpPr/>
          <p:nvPr/>
        </p:nvSpPr>
        <p:spPr>
          <a:xfrm>
            <a:off x="15239582" y="18349204"/>
            <a:ext cx="12772800" cy="8814816"/>
          </a:xfrm>
          <a:prstGeom prst="rect">
            <a:avLst/>
          </a:prstGeom>
          <a:noFill/>
          <a:ln w="38100">
            <a:noFill/>
          </a:ln>
        </p:spPr>
        <p:style>
          <a:lnRef idx="2">
            <a:schemeClr val="dk1"/>
          </a:lnRef>
          <a:fillRef idx="1">
            <a:schemeClr val="lt1"/>
          </a:fillRef>
          <a:effectRef idx="0">
            <a:schemeClr val="dk1"/>
          </a:effectRef>
          <a:fontRef idx="minor">
            <a:schemeClr val="dk1"/>
          </a:fontRef>
        </p:style>
        <p:txBody>
          <a:bodyPr wrap="square" lIns="457200" tIns="182880" rIns="365760" bIns="182880">
            <a:spAutoFit/>
          </a:bodyPr>
          <a:lstStyle/>
          <a:p>
            <a:r>
              <a:rPr lang="en-US" sz="5400" dirty="0">
                <a:solidFill>
                  <a:srgbClr val="000000"/>
                </a:solidFill>
                <a:cs typeface="Calibri"/>
              </a:rPr>
              <a:t>What did you find? </a:t>
            </a:r>
          </a:p>
          <a:p>
            <a:endParaRPr lang="en-US" sz="5400" dirty="0">
              <a:solidFill>
                <a:srgbClr val="000000"/>
              </a:solidFill>
              <a:cs typeface="Calibri"/>
            </a:endParaRPr>
          </a:p>
          <a:p>
            <a:r>
              <a:rPr lang="en-US" sz="5400" dirty="0">
                <a:solidFill>
                  <a:srgbClr val="000000"/>
                </a:solidFill>
                <a:cs typeface="Calibri"/>
              </a:rPr>
              <a:t>What did you learn?</a:t>
            </a:r>
          </a:p>
          <a:p>
            <a:endParaRPr lang="en-US" sz="5400" dirty="0">
              <a:solidFill>
                <a:srgbClr val="000000"/>
              </a:solidFill>
              <a:cs typeface="Calibri"/>
            </a:endParaRPr>
          </a:p>
          <a:p>
            <a:r>
              <a:rPr lang="en-US" sz="5400" dirty="0">
                <a:solidFill>
                  <a:srgbClr val="000000"/>
                </a:solidFill>
                <a:cs typeface="Calibri"/>
              </a:rPr>
              <a:t>You may want to present any relevant charts or graphs here if applicable.</a:t>
            </a:r>
          </a:p>
          <a:p>
            <a:endParaRPr lang="en-US" sz="5400" b="1" dirty="0">
              <a:solidFill>
                <a:srgbClr val="000000"/>
              </a:solidFill>
              <a:cs typeface="Calibri"/>
            </a:endParaRPr>
          </a:p>
          <a:p>
            <a:endParaRPr lang="en-US" sz="5400" dirty="0">
              <a:solidFill>
                <a:srgbClr val="000000"/>
              </a:solidFill>
              <a:cs typeface="Calibri"/>
            </a:endParaRPr>
          </a:p>
          <a:p>
            <a:endParaRPr lang="en-US" sz="5400" dirty="0">
              <a:solidFill>
                <a:srgbClr val="000000"/>
              </a:solidFill>
              <a:cs typeface="Calibri"/>
            </a:endParaRPr>
          </a:p>
          <a:p>
            <a:endParaRPr lang="en-US" sz="5400" dirty="0">
              <a:solidFill>
                <a:srgbClr val="000000"/>
              </a:solidFill>
              <a:cs typeface="Calibri"/>
            </a:endParaRPr>
          </a:p>
        </p:txBody>
      </p:sp>
      <p:sp>
        <p:nvSpPr>
          <p:cNvPr id="276" name="Rectangle 275"/>
          <p:cNvSpPr/>
          <p:nvPr/>
        </p:nvSpPr>
        <p:spPr>
          <a:xfrm>
            <a:off x="29313259" y="18385315"/>
            <a:ext cx="12772800" cy="8817799"/>
          </a:xfrm>
          <a:prstGeom prst="rect">
            <a:avLst/>
          </a:prstGeom>
          <a:noFill/>
          <a:ln w="38100">
            <a:noFill/>
          </a:ln>
        </p:spPr>
        <p:style>
          <a:lnRef idx="2">
            <a:schemeClr val="dk1"/>
          </a:lnRef>
          <a:fillRef idx="1">
            <a:schemeClr val="lt1"/>
          </a:fillRef>
          <a:effectRef idx="0">
            <a:schemeClr val="dk1"/>
          </a:effectRef>
          <a:fontRef idx="minor">
            <a:schemeClr val="dk1"/>
          </a:fontRef>
        </p:style>
        <p:txBody>
          <a:bodyPr wrap="square" lIns="365760" tIns="228600" rIns="365760" bIns="274320">
            <a:spAutoFit/>
          </a:bodyPr>
          <a:lstStyle/>
          <a:p>
            <a:r>
              <a:rPr lang="en-US" sz="5400" dirty="0">
                <a:solidFill>
                  <a:srgbClr val="000000"/>
                </a:solidFill>
                <a:cs typeface="Calibri"/>
              </a:rPr>
              <a:t>What remains unanswered and what are the potential areas for future research?</a:t>
            </a:r>
          </a:p>
          <a:p>
            <a:endParaRPr lang="en-US" sz="5400" dirty="0">
              <a:solidFill>
                <a:srgbClr val="000000"/>
              </a:solidFill>
              <a:cs typeface="Calibri"/>
            </a:endParaRPr>
          </a:p>
          <a:p>
            <a:endParaRPr lang="en-US" sz="5400" dirty="0">
              <a:solidFill>
                <a:srgbClr val="000000"/>
              </a:solidFill>
              <a:cs typeface="Calibri"/>
            </a:endParaRPr>
          </a:p>
          <a:p>
            <a:endParaRPr lang="en-US" sz="5400" dirty="0">
              <a:solidFill>
                <a:srgbClr val="000000"/>
              </a:solidFill>
              <a:cs typeface="Calibri"/>
            </a:endParaRPr>
          </a:p>
          <a:p>
            <a:endParaRPr lang="en-US" sz="5400" dirty="0">
              <a:solidFill>
                <a:srgbClr val="000000"/>
              </a:solidFill>
              <a:cs typeface="Calibri"/>
            </a:endParaRPr>
          </a:p>
          <a:p>
            <a:endParaRPr lang="en-US" sz="5400" dirty="0">
              <a:solidFill>
                <a:srgbClr val="000000"/>
              </a:solidFill>
              <a:cs typeface="Calibri"/>
            </a:endParaRPr>
          </a:p>
          <a:p>
            <a:endParaRPr lang="en-US" sz="5400" dirty="0">
              <a:solidFill>
                <a:srgbClr val="000000"/>
              </a:solidFill>
              <a:cs typeface="Calibri"/>
            </a:endParaRPr>
          </a:p>
          <a:p>
            <a:endParaRPr lang="en-US" sz="5400" dirty="0">
              <a:solidFill>
                <a:srgbClr val="000000"/>
              </a:solidFill>
              <a:cs typeface="Calibri"/>
            </a:endParaRPr>
          </a:p>
          <a:p>
            <a:endParaRPr lang="en-US" sz="5400" dirty="0">
              <a:solidFill>
                <a:srgbClr val="000000"/>
              </a:solidFill>
              <a:cs typeface="Calibri"/>
            </a:endParaRPr>
          </a:p>
        </p:txBody>
      </p:sp>
      <p:pic>
        <p:nvPicPr>
          <p:cNvPr id="1026" name="Picture 2" descr="Schoo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417" y="1191818"/>
            <a:ext cx="6993371" cy="3933772"/>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7467B66D-1584-42B8-820D-00958924DFAA}"/>
              </a:ext>
            </a:extLst>
          </p:cNvPr>
          <p:cNvSpPr/>
          <p:nvPr/>
        </p:nvSpPr>
        <p:spPr>
          <a:xfrm>
            <a:off x="37728143" y="1490755"/>
            <a:ext cx="3581767" cy="3335897"/>
          </a:xfrm>
          <a:prstGeom prst="ellipse">
            <a:avLst/>
          </a:prstGeom>
          <a:noFill/>
          <a:ln>
            <a:solidFill>
              <a:srgbClr val="23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88A76E-4BBF-42C7-AE07-92CE9D2663A4}"/>
              </a:ext>
            </a:extLst>
          </p:cNvPr>
          <p:cNvSpPr txBox="1"/>
          <p:nvPr/>
        </p:nvSpPr>
        <p:spPr>
          <a:xfrm>
            <a:off x="37929311" y="2189207"/>
            <a:ext cx="3179430" cy="1938992"/>
          </a:xfrm>
          <a:prstGeom prst="rect">
            <a:avLst/>
          </a:prstGeom>
          <a:noFill/>
        </p:spPr>
        <p:txBody>
          <a:bodyPr wrap="square" rtlCol="0">
            <a:spAutoFit/>
          </a:bodyPr>
          <a:lstStyle/>
          <a:p>
            <a:pPr algn="ctr"/>
            <a:r>
              <a:rPr lang="en-US" sz="4000" dirty="0">
                <a:highlight>
                  <a:srgbClr val="FFFF00"/>
                </a:highlight>
              </a:rPr>
              <a:t>Place department logo here</a:t>
            </a:r>
          </a:p>
        </p:txBody>
      </p:sp>
      <p:sp>
        <p:nvSpPr>
          <p:cNvPr id="16" name="TextBox 15">
            <a:extLst>
              <a:ext uri="{FF2B5EF4-FFF2-40B4-BE49-F238E27FC236}">
                <a16:creationId xmlns:a16="http://schemas.microsoft.com/office/drawing/2014/main" id="{B659809A-6767-4F68-9C43-7D36EBE48855}"/>
              </a:ext>
            </a:extLst>
          </p:cNvPr>
          <p:cNvSpPr txBox="1"/>
          <p:nvPr/>
        </p:nvSpPr>
        <p:spPr>
          <a:xfrm>
            <a:off x="1806414" y="5499235"/>
            <a:ext cx="12746736" cy="1384995"/>
          </a:xfrm>
          <a:prstGeom prst="rect">
            <a:avLst/>
          </a:prstGeom>
          <a:solidFill>
            <a:srgbClr val="232D4A"/>
          </a:solidFill>
        </p:spPr>
        <p:style>
          <a:lnRef idx="2">
            <a:schemeClr val="dk1"/>
          </a:lnRef>
          <a:fillRef idx="1">
            <a:schemeClr val="lt1"/>
          </a:fillRef>
          <a:effectRef idx="0">
            <a:schemeClr val="dk1"/>
          </a:effectRef>
          <a:fontRef idx="minor">
            <a:schemeClr val="dk1"/>
          </a:fontRef>
        </p:style>
        <p:txBody>
          <a:bodyPr wrap="square" tIns="91440" bIns="365760" rtlCol="0">
            <a:spAutoFit/>
          </a:bodyPr>
          <a:lstStyle/>
          <a:p>
            <a:pPr algn="ctr"/>
            <a:r>
              <a:rPr lang="en-US" sz="6000" b="1" dirty="0">
                <a:solidFill>
                  <a:schemeClr val="bg1"/>
                </a:solidFill>
              </a:rPr>
              <a:t>Abstract</a:t>
            </a:r>
            <a:endParaRPr lang="en-US" sz="1200" b="1" dirty="0">
              <a:solidFill>
                <a:schemeClr val="bg1"/>
              </a:solidFill>
            </a:endParaRPr>
          </a:p>
        </p:txBody>
      </p:sp>
      <p:sp>
        <p:nvSpPr>
          <p:cNvPr id="17" name="Rectangle 16">
            <a:extLst>
              <a:ext uri="{FF2B5EF4-FFF2-40B4-BE49-F238E27FC236}">
                <a16:creationId xmlns:a16="http://schemas.microsoft.com/office/drawing/2014/main" id="{1550BDA3-B1F7-4ACE-A93C-919DA9E527EF}"/>
              </a:ext>
            </a:extLst>
          </p:cNvPr>
          <p:cNvSpPr/>
          <p:nvPr/>
        </p:nvSpPr>
        <p:spPr>
          <a:xfrm>
            <a:off x="1806414" y="6859545"/>
            <a:ext cx="12746736" cy="4985980"/>
          </a:xfrm>
          <a:prstGeom prst="rect">
            <a:avLst/>
          </a:prstGeom>
          <a:noFill/>
          <a:ln w="38100">
            <a:noFill/>
          </a:ln>
        </p:spPr>
        <p:style>
          <a:lnRef idx="2">
            <a:schemeClr val="dk1"/>
          </a:lnRef>
          <a:fillRef idx="1">
            <a:schemeClr val="lt1"/>
          </a:fillRef>
          <a:effectRef idx="0">
            <a:schemeClr val="dk1"/>
          </a:effectRef>
          <a:fontRef idx="minor">
            <a:schemeClr val="dk1"/>
          </a:fontRef>
        </p:style>
        <p:txBody>
          <a:bodyPr wrap="square" lIns="365760" tIns="182880" rIns="365760" bIns="182880">
            <a:spAutoFit/>
          </a:bodyPr>
          <a:lstStyle/>
          <a:p>
            <a:pPr algn="ctr"/>
            <a:endParaRPr lang="en-US" sz="1200" dirty="0"/>
          </a:p>
          <a:p>
            <a:r>
              <a:rPr lang="en-US" sz="5400" dirty="0"/>
              <a:t>Provide a short bullet list or 2-3 sentences that summarize your work in a nutshell </a:t>
            </a:r>
          </a:p>
          <a:p>
            <a:endParaRPr lang="en-US" sz="5400" b="1" dirty="0"/>
          </a:p>
          <a:p>
            <a:endParaRPr lang="en-US" sz="3600" b="1" dirty="0"/>
          </a:p>
          <a:p>
            <a:endParaRPr lang="en-US" sz="3600" b="1" dirty="0"/>
          </a:p>
        </p:txBody>
      </p:sp>
      <p:sp>
        <p:nvSpPr>
          <p:cNvPr id="18" name="TextBox 17">
            <a:extLst>
              <a:ext uri="{FF2B5EF4-FFF2-40B4-BE49-F238E27FC236}">
                <a16:creationId xmlns:a16="http://schemas.microsoft.com/office/drawing/2014/main" id="{DDB95CD7-D399-4581-8D66-0B2A88A50941}"/>
              </a:ext>
            </a:extLst>
          </p:cNvPr>
          <p:cNvSpPr txBox="1"/>
          <p:nvPr/>
        </p:nvSpPr>
        <p:spPr>
          <a:xfrm>
            <a:off x="15239582" y="27465384"/>
            <a:ext cx="12743538" cy="1384995"/>
          </a:xfrm>
          <a:prstGeom prst="rect">
            <a:avLst/>
          </a:prstGeom>
          <a:solidFill>
            <a:srgbClr val="232D4A"/>
          </a:solidFill>
        </p:spPr>
        <p:style>
          <a:lnRef idx="2">
            <a:schemeClr val="dk1"/>
          </a:lnRef>
          <a:fillRef idx="1">
            <a:schemeClr val="lt1"/>
          </a:fillRef>
          <a:effectRef idx="0">
            <a:schemeClr val="dk1"/>
          </a:effectRef>
          <a:fontRef idx="minor">
            <a:schemeClr val="dk1"/>
          </a:fontRef>
        </p:style>
        <p:txBody>
          <a:bodyPr wrap="square" tIns="91440" bIns="365760" rtlCol="0">
            <a:spAutoFit/>
          </a:bodyPr>
          <a:lstStyle/>
          <a:p>
            <a:pPr algn="ctr"/>
            <a:r>
              <a:rPr lang="en-US" sz="6000" b="1" dirty="0">
                <a:solidFill>
                  <a:schemeClr val="bg1"/>
                </a:solidFill>
              </a:rPr>
              <a:t>References </a:t>
            </a:r>
            <a:endParaRPr lang="en-US" sz="1200" b="1" dirty="0">
              <a:solidFill>
                <a:schemeClr val="bg1"/>
              </a:solidFill>
            </a:endParaRPr>
          </a:p>
        </p:txBody>
      </p:sp>
      <p:sp>
        <p:nvSpPr>
          <p:cNvPr id="19" name="Rectangle 18">
            <a:extLst>
              <a:ext uri="{FF2B5EF4-FFF2-40B4-BE49-F238E27FC236}">
                <a16:creationId xmlns:a16="http://schemas.microsoft.com/office/drawing/2014/main" id="{5E2A40CC-49B0-46CB-9910-C623770DA7B9}"/>
              </a:ext>
            </a:extLst>
          </p:cNvPr>
          <p:cNvSpPr/>
          <p:nvPr/>
        </p:nvSpPr>
        <p:spPr>
          <a:xfrm>
            <a:off x="15239582" y="28867012"/>
            <a:ext cx="12743538" cy="2831544"/>
          </a:xfrm>
          <a:prstGeom prst="rect">
            <a:avLst/>
          </a:prstGeom>
          <a:noFill/>
          <a:ln w="38100">
            <a:noFill/>
          </a:ln>
        </p:spPr>
        <p:style>
          <a:lnRef idx="2">
            <a:schemeClr val="dk1"/>
          </a:lnRef>
          <a:fillRef idx="1">
            <a:schemeClr val="lt1"/>
          </a:fillRef>
          <a:effectRef idx="0">
            <a:schemeClr val="dk1"/>
          </a:effectRef>
          <a:fontRef idx="minor">
            <a:schemeClr val="dk1"/>
          </a:fontRef>
        </p:style>
        <p:txBody>
          <a:bodyPr wrap="square" lIns="365760" tIns="182880" rIns="365760" bIns="182880">
            <a:spAutoFit/>
          </a:bodyPr>
          <a:lstStyle/>
          <a:p>
            <a:pPr algn="ctr"/>
            <a:endParaRPr lang="en-US" sz="1200" dirty="0"/>
          </a:p>
          <a:p>
            <a:r>
              <a:rPr lang="en-US" sz="4000" dirty="0"/>
              <a:t>Include citations for any referenced work </a:t>
            </a:r>
            <a:endParaRPr lang="en-US" sz="4000" b="1" dirty="0"/>
          </a:p>
          <a:p>
            <a:endParaRPr lang="en-US" sz="3600" b="1" dirty="0"/>
          </a:p>
          <a:p>
            <a:endParaRPr lang="en-US" sz="3600" b="1" dirty="0"/>
          </a:p>
          <a:p>
            <a:endParaRPr lang="en-US" sz="3600" b="1" dirty="0"/>
          </a:p>
        </p:txBody>
      </p:sp>
      <p:sp>
        <p:nvSpPr>
          <p:cNvPr id="20" name="TextBox 19">
            <a:extLst>
              <a:ext uri="{FF2B5EF4-FFF2-40B4-BE49-F238E27FC236}">
                <a16:creationId xmlns:a16="http://schemas.microsoft.com/office/drawing/2014/main" id="{AB108FC1-3432-4F00-A6DA-3E15D17060FE}"/>
              </a:ext>
            </a:extLst>
          </p:cNvPr>
          <p:cNvSpPr txBox="1"/>
          <p:nvPr/>
        </p:nvSpPr>
        <p:spPr>
          <a:xfrm>
            <a:off x="29310061" y="27543572"/>
            <a:ext cx="12775998" cy="1384995"/>
          </a:xfrm>
          <a:prstGeom prst="rect">
            <a:avLst/>
          </a:prstGeom>
          <a:solidFill>
            <a:srgbClr val="232D4A"/>
          </a:solidFill>
        </p:spPr>
        <p:style>
          <a:lnRef idx="2">
            <a:schemeClr val="dk1"/>
          </a:lnRef>
          <a:fillRef idx="1">
            <a:schemeClr val="lt1"/>
          </a:fillRef>
          <a:effectRef idx="0">
            <a:schemeClr val="dk1"/>
          </a:effectRef>
          <a:fontRef idx="minor">
            <a:schemeClr val="dk1"/>
          </a:fontRef>
        </p:style>
        <p:txBody>
          <a:bodyPr wrap="square" tIns="91440" bIns="365760" rtlCol="0">
            <a:spAutoFit/>
          </a:bodyPr>
          <a:lstStyle/>
          <a:p>
            <a:pPr algn="ctr"/>
            <a:r>
              <a:rPr lang="en-US" sz="6000" b="1" dirty="0">
                <a:solidFill>
                  <a:schemeClr val="bg1"/>
                </a:solidFill>
              </a:rPr>
              <a:t>Acknowledgements </a:t>
            </a:r>
            <a:endParaRPr lang="en-US" sz="1200" b="1" dirty="0">
              <a:solidFill>
                <a:schemeClr val="bg1"/>
              </a:solidFill>
            </a:endParaRPr>
          </a:p>
        </p:txBody>
      </p:sp>
      <p:sp>
        <p:nvSpPr>
          <p:cNvPr id="21" name="Rectangle 20">
            <a:extLst>
              <a:ext uri="{FF2B5EF4-FFF2-40B4-BE49-F238E27FC236}">
                <a16:creationId xmlns:a16="http://schemas.microsoft.com/office/drawing/2014/main" id="{A19AB158-8D90-43AA-B0B9-416D7FF548F6}"/>
              </a:ext>
            </a:extLst>
          </p:cNvPr>
          <p:cNvSpPr/>
          <p:nvPr/>
        </p:nvSpPr>
        <p:spPr>
          <a:xfrm>
            <a:off x="29339323" y="28928567"/>
            <a:ext cx="12746736" cy="2769989"/>
          </a:xfrm>
          <a:prstGeom prst="rect">
            <a:avLst/>
          </a:prstGeom>
          <a:noFill/>
          <a:ln w="38100">
            <a:noFill/>
          </a:ln>
        </p:spPr>
        <p:style>
          <a:lnRef idx="2">
            <a:schemeClr val="dk1"/>
          </a:lnRef>
          <a:fillRef idx="1">
            <a:schemeClr val="lt1"/>
          </a:fillRef>
          <a:effectRef idx="0">
            <a:schemeClr val="dk1"/>
          </a:effectRef>
          <a:fontRef idx="minor">
            <a:schemeClr val="dk1"/>
          </a:fontRef>
        </p:style>
        <p:txBody>
          <a:bodyPr wrap="square" lIns="365760" tIns="182880" rIns="365760" bIns="182880">
            <a:spAutoFit/>
          </a:bodyPr>
          <a:lstStyle/>
          <a:p>
            <a:pPr algn="ctr"/>
            <a:endParaRPr lang="en-US" sz="1200" dirty="0"/>
          </a:p>
          <a:p>
            <a:r>
              <a:rPr lang="en-US" sz="3600" dirty="0"/>
              <a:t>Non-author collaborators, fiscal administrator(s), and funding sources can be named here. </a:t>
            </a:r>
          </a:p>
          <a:p>
            <a:endParaRPr lang="en-US" sz="3600" b="1" dirty="0"/>
          </a:p>
          <a:p>
            <a:endParaRPr lang="en-US" sz="3600" b="1" dirty="0"/>
          </a:p>
        </p:txBody>
      </p:sp>
      <p:sp>
        <p:nvSpPr>
          <p:cNvPr id="4" name="Rectangle 3">
            <a:extLst>
              <a:ext uri="{FF2B5EF4-FFF2-40B4-BE49-F238E27FC236}">
                <a16:creationId xmlns:a16="http://schemas.microsoft.com/office/drawing/2014/main" id="{4B259851-6AE6-4D74-A9CC-D80106CFD6F6}"/>
              </a:ext>
            </a:extLst>
          </p:cNvPr>
          <p:cNvSpPr/>
          <p:nvPr/>
        </p:nvSpPr>
        <p:spPr>
          <a:xfrm>
            <a:off x="8799788" y="1130644"/>
            <a:ext cx="28064298" cy="3835001"/>
          </a:xfrm>
          <a:prstGeom prst="rect">
            <a:avLst/>
          </a:prstGeom>
          <a:noFill/>
          <a:ln>
            <a:solidFill>
              <a:srgbClr val="23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040FBDA-538B-4E15-9BEA-53A43F6524FF}"/>
              </a:ext>
            </a:extLst>
          </p:cNvPr>
          <p:cNvSpPr/>
          <p:nvPr/>
        </p:nvSpPr>
        <p:spPr>
          <a:xfrm>
            <a:off x="1814745" y="6839238"/>
            <a:ext cx="12746736" cy="4985980"/>
          </a:xfrm>
          <a:prstGeom prst="rect">
            <a:avLst/>
          </a:prstGeom>
          <a:noFill/>
          <a:ln>
            <a:solidFill>
              <a:srgbClr val="23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C82ADF8-C6BE-4E38-983B-3915064E5F60}"/>
              </a:ext>
            </a:extLst>
          </p:cNvPr>
          <p:cNvSpPr/>
          <p:nvPr/>
        </p:nvSpPr>
        <p:spPr>
          <a:xfrm>
            <a:off x="1814745" y="13771149"/>
            <a:ext cx="12746736" cy="8918879"/>
          </a:xfrm>
          <a:prstGeom prst="rect">
            <a:avLst/>
          </a:prstGeom>
          <a:noFill/>
          <a:ln>
            <a:solidFill>
              <a:srgbClr val="23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32016FE-336D-4054-A4C4-45FFA96DE07C}"/>
              </a:ext>
            </a:extLst>
          </p:cNvPr>
          <p:cNvSpPr/>
          <p:nvPr/>
        </p:nvSpPr>
        <p:spPr>
          <a:xfrm>
            <a:off x="15238308" y="18095495"/>
            <a:ext cx="12774073" cy="8827120"/>
          </a:xfrm>
          <a:prstGeom prst="rect">
            <a:avLst/>
          </a:prstGeom>
          <a:noFill/>
          <a:ln>
            <a:solidFill>
              <a:srgbClr val="23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0D6693F-6237-4520-8C96-707F0C448BDA}"/>
              </a:ext>
            </a:extLst>
          </p:cNvPr>
          <p:cNvSpPr/>
          <p:nvPr/>
        </p:nvSpPr>
        <p:spPr>
          <a:xfrm>
            <a:off x="15241583" y="28850380"/>
            <a:ext cx="12746736" cy="2887189"/>
          </a:xfrm>
          <a:prstGeom prst="rect">
            <a:avLst/>
          </a:prstGeom>
          <a:noFill/>
          <a:ln>
            <a:solidFill>
              <a:srgbClr val="23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CB53633-9BBD-4D73-9706-6CDC577C8F45}"/>
              </a:ext>
            </a:extLst>
          </p:cNvPr>
          <p:cNvSpPr/>
          <p:nvPr/>
        </p:nvSpPr>
        <p:spPr>
          <a:xfrm>
            <a:off x="29310061" y="28928567"/>
            <a:ext cx="12774722" cy="2769989"/>
          </a:xfrm>
          <a:prstGeom prst="rect">
            <a:avLst/>
          </a:prstGeom>
          <a:noFill/>
          <a:ln>
            <a:solidFill>
              <a:srgbClr val="23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F277746-9926-48D0-8F80-75F80DC1F8EF}"/>
              </a:ext>
            </a:extLst>
          </p:cNvPr>
          <p:cNvSpPr/>
          <p:nvPr/>
        </p:nvSpPr>
        <p:spPr>
          <a:xfrm>
            <a:off x="1805141" y="24641960"/>
            <a:ext cx="12746736" cy="7095609"/>
          </a:xfrm>
          <a:prstGeom prst="rect">
            <a:avLst/>
          </a:prstGeom>
          <a:noFill/>
          <a:ln>
            <a:solidFill>
              <a:srgbClr val="23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00BE22D-0380-4107-BE85-ABAB439E35C4}"/>
              </a:ext>
            </a:extLst>
          </p:cNvPr>
          <p:cNvSpPr/>
          <p:nvPr/>
        </p:nvSpPr>
        <p:spPr>
          <a:xfrm>
            <a:off x="29311986" y="18186438"/>
            <a:ext cx="12774073" cy="8676218"/>
          </a:xfrm>
          <a:prstGeom prst="rect">
            <a:avLst/>
          </a:prstGeom>
          <a:noFill/>
          <a:ln>
            <a:solidFill>
              <a:srgbClr val="23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A728928-7808-4253-9107-11DC1B17F886}"/>
              </a:ext>
            </a:extLst>
          </p:cNvPr>
          <p:cNvSpPr/>
          <p:nvPr/>
        </p:nvSpPr>
        <p:spPr>
          <a:xfrm>
            <a:off x="15239582" y="6829662"/>
            <a:ext cx="26845201" cy="9291987"/>
          </a:xfrm>
          <a:prstGeom prst="rect">
            <a:avLst/>
          </a:prstGeom>
          <a:noFill/>
          <a:ln>
            <a:solidFill>
              <a:srgbClr val="23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9452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95E24B1-70B6-447D-8815-594D56F72F0C}"/>
              </a:ext>
            </a:extLst>
          </p:cNvPr>
          <p:cNvSpPr/>
          <p:nvPr/>
        </p:nvSpPr>
        <p:spPr>
          <a:xfrm>
            <a:off x="15087600" y="23822527"/>
            <a:ext cx="18644015" cy="7821582"/>
          </a:xfrm>
          <a:prstGeom prst="rect">
            <a:avLst/>
          </a:prstGeom>
          <a:solidFill>
            <a:srgbClr val="232D4A">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AB20B0D1-7488-4D1C-9234-00A1D7522403}"/>
              </a:ext>
            </a:extLst>
          </p:cNvPr>
          <p:cNvSpPr/>
          <p:nvPr/>
        </p:nvSpPr>
        <p:spPr>
          <a:xfrm>
            <a:off x="34058298" y="23822526"/>
            <a:ext cx="8708493" cy="4185762"/>
          </a:xfrm>
          <a:prstGeom prst="rect">
            <a:avLst/>
          </a:prstGeom>
          <a:solidFill>
            <a:srgbClr val="232D4A">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079C2F9B-6104-456B-8632-DF77EE7E0605}"/>
              </a:ext>
            </a:extLst>
          </p:cNvPr>
          <p:cNvSpPr/>
          <p:nvPr/>
        </p:nvSpPr>
        <p:spPr>
          <a:xfrm>
            <a:off x="1044916" y="9412358"/>
            <a:ext cx="13715999" cy="6473589"/>
          </a:xfrm>
          <a:prstGeom prst="rect">
            <a:avLst/>
          </a:prstGeom>
          <a:solidFill>
            <a:srgbClr val="232D4A">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E1D344C8-8794-4E52-8EFD-D9A2C1A895AA}"/>
              </a:ext>
            </a:extLst>
          </p:cNvPr>
          <p:cNvSpPr/>
          <p:nvPr/>
        </p:nvSpPr>
        <p:spPr>
          <a:xfrm>
            <a:off x="1044912" y="1066803"/>
            <a:ext cx="13715999" cy="8090106"/>
          </a:xfrm>
          <a:prstGeom prst="rect">
            <a:avLst/>
          </a:prstGeom>
          <a:solidFill>
            <a:srgbClr val="232D4A">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5B7F10C-F909-4142-9888-8D100A0B8163}"/>
              </a:ext>
            </a:extLst>
          </p:cNvPr>
          <p:cNvSpPr/>
          <p:nvPr/>
        </p:nvSpPr>
        <p:spPr>
          <a:xfrm>
            <a:off x="15008103" y="1066803"/>
            <a:ext cx="18644015" cy="8090106"/>
          </a:xfrm>
          <a:prstGeom prst="rect">
            <a:avLst/>
          </a:prstGeom>
          <a:solidFill>
            <a:srgbClr val="232D4A">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4011657-7C5B-478E-A7F6-191B04CC0039}"/>
              </a:ext>
            </a:extLst>
          </p:cNvPr>
          <p:cNvSpPr/>
          <p:nvPr/>
        </p:nvSpPr>
        <p:spPr>
          <a:xfrm>
            <a:off x="1044916" y="16132169"/>
            <a:ext cx="13715999" cy="15543299"/>
          </a:xfrm>
          <a:prstGeom prst="rect">
            <a:avLst/>
          </a:prstGeom>
          <a:solidFill>
            <a:srgbClr val="232D4A">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44917" y="16132169"/>
            <a:ext cx="13715999" cy="15511939"/>
          </a:xfrm>
          <a:prstGeom prst="rect">
            <a:avLst/>
          </a:prstGeom>
          <a:noFill/>
          <a:ln w="38100">
            <a:noFill/>
          </a:ln>
        </p:spPr>
        <p:style>
          <a:lnRef idx="2">
            <a:schemeClr val="dk1"/>
          </a:lnRef>
          <a:fillRef idx="1">
            <a:schemeClr val="lt1"/>
          </a:fillRef>
          <a:effectRef idx="0">
            <a:schemeClr val="dk1"/>
          </a:effectRef>
          <a:fontRef idx="minor">
            <a:schemeClr val="dk1"/>
          </a:fontRef>
        </p:style>
        <p:txBody>
          <a:bodyPr wrap="square" lIns="365760" tIns="274320" rIns="365760" bIns="274320">
            <a:spAutoFit/>
          </a:bodyPr>
          <a:lstStyle/>
          <a:p>
            <a:pPr defTabSz="3291279">
              <a:defRPr/>
            </a:pPr>
            <a:r>
              <a:rPr lang="en-US" sz="5400" b="1" dirty="0">
                <a:latin typeface="Georgia Pro Semibold" panose="02040702050405020303" pitchFamily="18" charset="0"/>
                <a:cs typeface="Calibri"/>
              </a:rPr>
              <a:t>Background</a:t>
            </a:r>
          </a:p>
          <a:p>
            <a:pPr defTabSz="3291279">
              <a:defRPr/>
            </a:pPr>
            <a:endParaRPr lang="en-US" sz="4800" dirty="0">
              <a:latin typeface="Garamond" panose="02020404030301010803" pitchFamily="18" charset="0"/>
              <a:cs typeface="Calibri"/>
            </a:endParaRPr>
          </a:p>
          <a:p>
            <a:pPr defTabSz="3291279">
              <a:defRPr/>
            </a:pPr>
            <a:r>
              <a:rPr lang="en-US" sz="4800" dirty="0">
                <a:latin typeface="Garamond" panose="02020404030301010803" pitchFamily="18" charset="0"/>
                <a:cs typeface="Calibri"/>
              </a:rPr>
              <a:t>What is the central research topic you have been helping to explore?</a:t>
            </a:r>
          </a:p>
          <a:p>
            <a:pPr defTabSz="3291279">
              <a:defRPr/>
            </a:pPr>
            <a:endParaRPr lang="en-US" sz="4800" dirty="0">
              <a:latin typeface="Garamond" panose="02020404030301010803" pitchFamily="18" charset="0"/>
              <a:cs typeface="Calibri"/>
            </a:endParaRPr>
          </a:p>
          <a:p>
            <a:r>
              <a:rPr lang="en-US" sz="4800" dirty="0">
                <a:latin typeface="Garamond" panose="02020404030301010803" pitchFamily="18" charset="0"/>
              </a:rPr>
              <a:t>What work has been done previously in this area?</a:t>
            </a:r>
          </a:p>
          <a:p>
            <a:endParaRPr lang="en-US" sz="4800" dirty="0">
              <a:latin typeface="Garamond" panose="02020404030301010803" pitchFamily="18" charset="0"/>
            </a:endParaRPr>
          </a:p>
          <a:p>
            <a:r>
              <a:rPr lang="en-US" sz="4800" dirty="0">
                <a:latin typeface="Garamond" panose="02020404030301010803" pitchFamily="18" charset="0"/>
              </a:rPr>
              <a:t>This section can be a review of the literature that has been most important in your research area</a:t>
            </a:r>
          </a:p>
          <a:p>
            <a:endParaRPr lang="en-US" sz="5400" dirty="0"/>
          </a:p>
          <a:p>
            <a:endParaRPr lang="en-US" sz="5400" b="1" dirty="0"/>
          </a:p>
          <a:p>
            <a:endParaRPr lang="en-US" sz="5400" b="1" dirty="0"/>
          </a:p>
          <a:p>
            <a:endParaRPr lang="en-US" sz="5400" b="1" dirty="0"/>
          </a:p>
          <a:p>
            <a:endParaRPr lang="en-US" sz="5400" b="1" dirty="0"/>
          </a:p>
          <a:p>
            <a:endParaRPr lang="en-US" sz="5400" b="1" dirty="0"/>
          </a:p>
          <a:p>
            <a:r>
              <a:rPr lang="en-US" sz="5400" b="1" dirty="0">
                <a:latin typeface="Georgia Pro Semibold" panose="02040702050405020303" pitchFamily="18" charset="0"/>
              </a:rPr>
              <a:t>Research Questions</a:t>
            </a:r>
          </a:p>
          <a:p>
            <a:r>
              <a:rPr lang="en-US" sz="4800" dirty="0">
                <a:latin typeface="Garamond" panose="02020404030301010803" pitchFamily="18" charset="0"/>
              </a:rPr>
              <a:t>What are your specific questions/hypotheses/goals?</a:t>
            </a:r>
          </a:p>
          <a:p>
            <a:endParaRPr lang="en-US" sz="5400" dirty="0"/>
          </a:p>
          <a:p>
            <a:endParaRPr lang="en-US" sz="5400" dirty="0"/>
          </a:p>
        </p:txBody>
      </p:sp>
      <p:sp>
        <p:nvSpPr>
          <p:cNvPr id="264" name="TextBox 263"/>
          <p:cNvSpPr txBox="1"/>
          <p:nvPr/>
        </p:nvSpPr>
        <p:spPr>
          <a:xfrm>
            <a:off x="1333679" y="1242932"/>
            <a:ext cx="13427239" cy="777135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9900" b="1" dirty="0"/>
          </a:p>
          <a:p>
            <a:r>
              <a:rPr lang="en-US" sz="9600" b="1" dirty="0">
                <a:latin typeface="Georgia Pro Semibold" panose="020B0604020202020204" pitchFamily="18" charset="0"/>
              </a:rPr>
              <a:t>Title</a:t>
            </a:r>
            <a:endParaRPr lang="en-US" sz="5400" b="1" dirty="0">
              <a:latin typeface="Georgia Pro Semibold" panose="020B0604020202020204" pitchFamily="18" charset="0"/>
              <a:cs typeface="Arial"/>
            </a:endParaRPr>
          </a:p>
          <a:p>
            <a:endParaRPr lang="en-US" sz="5400" dirty="0">
              <a:latin typeface="Arial"/>
              <a:cs typeface="Arial"/>
            </a:endParaRPr>
          </a:p>
          <a:p>
            <a:endParaRPr lang="en-US" sz="5400" dirty="0">
              <a:latin typeface="Arial"/>
              <a:cs typeface="Arial"/>
            </a:endParaRPr>
          </a:p>
          <a:p>
            <a:endParaRPr lang="en-US" sz="5400" dirty="0">
              <a:latin typeface="Arial"/>
              <a:cs typeface="Arial"/>
            </a:endParaRPr>
          </a:p>
          <a:p>
            <a:r>
              <a:rPr lang="en-US" sz="5600" b="1" dirty="0">
                <a:latin typeface="Georgia Pro Semibold" panose="02040702050405020303" pitchFamily="18" charset="0"/>
                <a:cs typeface="Arial"/>
              </a:rPr>
              <a:t>Author Names</a:t>
            </a:r>
            <a:endParaRPr lang="en-US" sz="5600" b="1" baseline="30000" dirty="0">
              <a:latin typeface="Georgia Pro Semibold" panose="02040702050405020303" pitchFamily="18" charset="0"/>
              <a:cs typeface="Arial"/>
            </a:endParaRPr>
          </a:p>
          <a:p>
            <a:r>
              <a:rPr lang="en-US" sz="4200" b="1" dirty="0">
                <a:latin typeface="Garamond" panose="02020404030301010803" pitchFamily="18" charset="0"/>
                <a:cs typeface="Arial"/>
              </a:rPr>
              <a:t>Contact: </a:t>
            </a:r>
            <a:r>
              <a:rPr lang="en-US" sz="4200" dirty="0">
                <a:latin typeface="Garamond" panose="02020404030301010803" pitchFamily="18" charset="0"/>
                <a:cs typeface="Arial"/>
              </a:rPr>
              <a:t>Email of presenter goes here</a:t>
            </a:r>
          </a:p>
          <a:p>
            <a:pPr algn="ctr"/>
            <a:endParaRPr lang="en-US" sz="2000" dirty="0">
              <a:solidFill>
                <a:schemeClr val="bg1"/>
              </a:solidFill>
              <a:latin typeface="Arial"/>
              <a:cs typeface="Arial"/>
            </a:endParaRPr>
          </a:p>
          <a:p>
            <a:pPr algn="ctr"/>
            <a:endParaRPr lang="en-US" sz="1200" dirty="0">
              <a:solidFill>
                <a:schemeClr val="bg1"/>
              </a:solidFill>
              <a:latin typeface="Arial"/>
              <a:cs typeface="Arial"/>
            </a:endParaRPr>
          </a:p>
          <a:p>
            <a:pPr algn="ctr"/>
            <a:endParaRPr lang="en-US" sz="1200" dirty="0">
              <a:solidFill>
                <a:schemeClr val="bg1"/>
              </a:solidFill>
              <a:latin typeface="Arial"/>
              <a:cs typeface="Arial"/>
            </a:endParaRPr>
          </a:p>
        </p:txBody>
      </p:sp>
      <p:sp>
        <p:nvSpPr>
          <p:cNvPr id="267" name="Rectangle 266"/>
          <p:cNvSpPr/>
          <p:nvPr/>
        </p:nvSpPr>
        <p:spPr>
          <a:xfrm>
            <a:off x="15296867" y="1242932"/>
            <a:ext cx="18644015" cy="8771632"/>
          </a:xfrm>
          <a:prstGeom prst="rect">
            <a:avLst/>
          </a:prstGeom>
          <a:noFill/>
          <a:ln w="38100">
            <a:noFill/>
          </a:ln>
        </p:spPr>
        <p:style>
          <a:lnRef idx="2">
            <a:schemeClr val="dk1"/>
          </a:lnRef>
          <a:fillRef idx="1">
            <a:schemeClr val="lt1"/>
          </a:fillRef>
          <a:effectRef idx="0">
            <a:schemeClr val="dk1"/>
          </a:effectRef>
          <a:fontRef idx="minor">
            <a:schemeClr val="dk1"/>
          </a:fontRef>
        </p:style>
        <p:txBody>
          <a:bodyPr wrap="square">
            <a:spAutoFit/>
          </a:bodyPr>
          <a:lstStyle/>
          <a:p>
            <a:r>
              <a:rPr lang="en-US" sz="5400" b="1" dirty="0">
                <a:solidFill>
                  <a:schemeClr val="tx1"/>
                </a:solidFill>
                <a:latin typeface="Georgia Pro Semibold" panose="02040702050405020303" pitchFamily="18" charset="0"/>
              </a:rPr>
              <a:t>Data Collection (or Methods) </a:t>
            </a:r>
          </a:p>
          <a:p>
            <a:r>
              <a:rPr lang="en-US" sz="4800" dirty="0">
                <a:solidFill>
                  <a:schemeClr val="tx1"/>
                </a:solidFill>
                <a:latin typeface="Garamond" panose="02020404030301010803" pitchFamily="18" charset="0"/>
              </a:rPr>
              <a:t>What was your approach in conducting your research?</a:t>
            </a:r>
          </a:p>
          <a:p>
            <a:endParaRPr lang="en-US" sz="4800" dirty="0">
              <a:solidFill>
                <a:schemeClr val="tx1"/>
              </a:solidFill>
              <a:latin typeface="Garamond" panose="02020404030301010803" pitchFamily="18" charset="0"/>
            </a:endParaRPr>
          </a:p>
          <a:p>
            <a:r>
              <a:rPr lang="en-US" sz="4800" dirty="0">
                <a:solidFill>
                  <a:schemeClr val="tx1"/>
                </a:solidFill>
                <a:latin typeface="Garamond" panose="02020404030301010803" pitchFamily="18" charset="0"/>
              </a:rPr>
              <a:t>Distill your approach into a brief overview of your process </a:t>
            </a:r>
          </a:p>
          <a:p>
            <a:endParaRPr lang="en-US" sz="4800" dirty="0">
              <a:solidFill>
                <a:schemeClr val="tx1"/>
              </a:solidFill>
              <a:latin typeface="Garamond" panose="02020404030301010803" pitchFamily="18" charset="0"/>
            </a:endParaRPr>
          </a:p>
          <a:p>
            <a:r>
              <a:rPr lang="en-US" sz="4800" dirty="0">
                <a:solidFill>
                  <a:schemeClr val="tx1"/>
                </a:solidFill>
                <a:latin typeface="Garamond" panose="02020404030301010803" pitchFamily="18" charset="0"/>
              </a:rPr>
              <a:t>Include information on important materials you used or data you collected </a:t>
            </a:r>
          </a:p>
          <a:p>
            <a:endParaRPr lang="en-US" sz="5400" dirty="0">
              <a:solidFill>
                <a:schemeClr val="tx1"/>
              </a:solidFill>
            </a:endParaRPr>
          </a:p>
          <a:p>
            <a:r>
              <a:rPr lang="en-US" sz="4800" dirty="0">
                <a:solidFill>
                  <a:schemeClr val="tx1"/>
                </a:solidFill>
                <a:latin typeface="Garamond" panose="02020404030301010803" pitchFamily="18" charset="0"/>
              </a:rPr>
              <a:t>Bullet points here work nicely. </a:t>
            </a:r>
          </a:p>
          <a:p>
            <a:endParaRPr lang="en-US" sz="5400" dirty="0">
              <a:solidFill>
                <a:schemeClr val="tx1"/>
              </a:solidFill>
            </a:endParaRPr>
          </a:p>
          <a:p>
            <a:endParaRPr lang="en-US" sz="5400" dirty="0">
              <a:solidFill>
                <a:schemeClr val="tx1"/>
              </a:solidFill>
            </a:endParaRPr>
          </a:p>
          <a:p>
            <a:endParaRPr lang="en-US" sz="5400" dirty="0">
              <a:solidFill>
                <a:schemeClr val="tx1"/>
              </a:solidFill>
            </a:endParaRPr>
          </a:p>
        </p:txBody>
      </p:sp>
      <p:sp>
        <p:nvSpPr>
          <p:cNvPr id="275" name="Rectangle 274"/>
          <p:cNvSpPr/>
          <p:nvPr/>
        </p:nvSpPr>
        <p:spPr>
          <a:xfrm>
            <a:off x="15296864" y="24103584"/>
            <a:ext cx="18644015" cy="7848302"/>
          </a:xfrm>
          <a:prstGeom prst="rect">
            <a:avLst/>
          </a:prstGeom>
          <a:noFill/>
          <a:ln w="38100">
            <a:noFill/>
          </a:ln>
        </p:spPr>
        <p:style>
          <a:lnRef idx="2">
            <a:schemeClr val="dk1"/>
          </a:lnRef>
          <a:fillRef idx="1">
            <a:schemeClr val="lt1"/>
          </a:fillRef>
          <a:effectRef idx="0">
            <a:schemeClr val="dk1"/>
          </a:effectRef>
          <a:fontRef idx="minor">
            <a:schemeClr val="dk1"/>
          </a:fontRef>
        </p:style>
        <p:txBody>
          <a:bodyPr wrap="square" lIns="457200" tIns="182880" rIns="365760" bIns="182880">
            <a:spAutoFit/>
          </a:bodyPr>
          <a:lstStyle/>
          <a:p>
            <a:r>
              <a:rPr lang="en-US" sz="5400" b="1" dirty="0">
                <a:solidFill>
                  <a:srgbClr val="000000"/>
                </a:solidFill>
                <a:latin typeface="Georgia Pro Semibold" panose="02040702050405020303" pitchFamily="18" charset="0"/>
                <a:cs typeface="Calibri"/>
              </a:rPr>
              <a:t>Conclusions &amp; Next Steps  </a:t>
            </a:r>
          </a:p>
          <a:p>
            <a:r>
              <a:rPr lang="en-US" sz="5400" dirty="0">
                <a:solidFill>
                  <a:srgbClr val="000000"/>
                </a:solidFill>
                <a:latin typeface="Garamond" panose="02020404030301010803" pitchFamily="18" charset="0"/>
                <a:cs typeface="Calibri"/>
              </a:rPr>
              <a:t>What did you find? </a:t>
            </a:r>
          </a:p>
          <a:p>
            <a:endParaRPr lang="en-US" sz="5400" dirty="0">
              <a:solidFill>
                <a:srgbClr val="000000"/>
              </a:solidFill>
              <a:latin typeface="Garamond" panose="02020404030301010803" pitchFamily="18" charset="0"/>
              <a:cs typeface="Calibri"/>
            </a:endParaRPr>
          </a:p>
          <a:p>
            <a:r>
              <a:rPr lang="en-US" sz="5400" dirty="0">
                <a:solidFill>
                  <a:srgbClr val="000000"/>
                </a:solidFill>
                <a:latin typeface="Garamond" panose="02020404030301010803" pitchFamily="18" charset="0"/>
                <a:cs typeface="Calibri"/>
              </a:rPr>
              <a:t>What did you learn?</a:t>
            </a:r>
          </a:p>
          <a:p>
            <a:endParaRPr lang="en-US" sz="5400" dirty="0">
              <a:solidFill>
                <a:srgbClr val="000000"/>
              </a:solidFill>
              <a:latin typeface="Garamond" panose="02020404030301010803" pitchFamily="18" charset="0"/>
              <a:cs typeface="Calibri"/>
            </a:endParaRPr>
          </a:p>
          <a:p>
            <a:r>
              <a:rPr lang="en-US" sz="5400" dirty="0">
                <a:solidFill>
                  <a:srgbClr val="000000"/>
                </a:solidFill>
                <a:latin typeface="Garamond" panose="02020404030301010803" pitchFamily="18" charset="0"/>
                <a:cs typeface="Calibri"/>
              </a:rPr>
              <a:t>Where does the work go from here? </a:t>
            </a:r>
          </a:p>
          <a:p>
            <a:endParaRPr lang="en-US" sz="5400" b="1" dirty="0">
              <a:solidFill>
                <a:srgbClr val="000000"/>
              </a:solidFill>
              <a:cs typeface="Calibri"/>
            </a:endParaRPr>
          </a:p>
          <a:p>
            <a:endParaRPr lang="en-US" sz="5400" b="1" dirty="0">
              <a:solidFill>
                <a:srgbClr val="000000"/>
              </a:solidFill>
              <a:cs typeface="Calibri"/>
            </a:endParaRPr>
          </a:p>
          <a:p>
            <a:endParaRPr lang="en-US" sz="5400" dirty="0">
              <a:solidFill>
                <a:srgbClr val="000000"/>
              </a:solidFill>
              <a:cs typeface="Calibri"/>
            </a:endParaRPr>
          </a:p>
        </p:txBody>
      </p:sp>
      <p:pic>
        <p:nvPicPr>
          <p:cNvPr id="1026" name="Picture 2" descr="School Logo"/>
          <p:cNvPicPr>
            <a:picLocks noChangeAspect="1" noChangeArrowheads="1"/>
          </p:cNvPicPr>
          <p:nvPr/>
        </p:nvPicPr>
        <p:blipFill rotWithShape="1">
          <a:blip r:embed="rId3">
            <a:extLst>
              <a:ext uri="{28A0092B-C50C-407E-A947-70E740481C1C}">
                <a14:useLocalDpi xmlns:a14="http://schemas.microsoft.com/office/drawing/2010/main" val="0"/>
              </a:ext>
            </a:extLst>
          </a:blip>
          <a:srcRect r="11196"/>
          <a:stretch/>
        </p:blipFill>
        <p:spPr bwMode="auto">
          <a:xfrm>
            <a:off x="37759560" y="28798185"/>
            <a:ext cx="5086723" cy="3222006"/>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1550BDA3-B1F7-4ACE-A93C-919DA9E527EF}"/>
              </a:ext>
            </a:extLst>
          </p:cNvPr>
          <p:cNvSpPr/>
          <p:nvPr/>
        </p:nvSpPr>
        <p:spPr>
          <a:xfrm>
            <a:off x="1044917" y="9403131"/>
            <a:ext cx="13715999" cy="6093976"/>
          </a:xfrm>
          <a:prstGeom prst="rect">
            <a:avLst/>
          </a:prstGeom>
          <a:noFill/>
          <a:ln w="38100">
            <a:noFill/>
          </a:ln>
        </p:spPr>
        <p:style>
          <a:lnRef idx="2">
            <a:schemeClr val="dk1"/>
          </a:lnRef>
          <a:fillRef idx="1">
            <a:schemeClr val="lt1"/>
          </a:fillRef>
          <a:effectRef idx="0">
            <a:schemeClr val="dk1"/>
          </a:effectRef>
          <a:fontRef idx="minor">
            <a:schemeClr val="dk1"/>
          </a:fontRef>
        </p:style>
        <p:txBody>
          <a:bodyPr wrap="square" lIns="365760" tIns="182880" rIns="365760" bIns="182880">
            <a:spAutoFit/>
          </a:bodyPr>
          <a:lstStyle/>
          <a:p>
            <a:pPr algn="ctr"/>
            <a:endParaRPr lang="en-US" sz="1200" dirty="0"/>
          </a:p>
          <a:p>
            <a:r>
              <a:rPr lang="en-US" sz="5400" b="1" dirty="0">
                <a:latin typeface="Georgia Pro Semibold" panose="02040702050405020303" pitchFamily="18" charset="0"/>
              </a:rPr>
              <a:t>Summary</a:t>
            </a:r>
          </a:p>
          <a:p>
            <a:pPr marL="685800" indent="-685800">
              <a:buFont typeface="Arial" panose="020B0604020202020204" pitchFamily="34" charset="0"/>
              <a:buChar char="•"/>
            </a:pPr>
            <a:r>
              <a:rPr lang="en-US" sz="5400" dirty="0">
                <a:latin typeface="Garamond" panose="02020404030301010803" pitchFamily="18" charset="0"/>
              </a:rPr>
              <a:t>Provide a short bullet list or 2-3 sentences that summarize your work in a nutshell </a:t>
            </a:r>
          </a:p>
          <a:p>
            <a:endParaRPr lang="en-US" sz="5400" b="1" dirty="0"/>
          </a:p>
          <a:p>
            <a:endParaRPr lang="en-US" sz="3600" b="1" dirty="0"/>
          </a:p>
          <a:p>
            <a:endParaRPr lang="en-US" sz="3600" b="1" dirty="0"/>
          </a:p>
          <a:p>
            <a:endParaRPr lang="en-US" sz="3600" b="1" dirty="0"/>
          </a:p>
          <a:p>
            <a:endParaRPr lang="en-US" sz="3600" b="1" dirty="0"/>
          </a:p>
        </p:txBody>
      </p:sp>
      <p:cxnSp>
        <p:nvCxnSpPr>
          <p:cNvPr id="5" name="Straight Connector 4">
            <a:extLst>
              <a:ext uri="{FF2B5EF4-FFF2-40B4-BE49-F238E27FC236}">
                <a16:creationId xmlns:a16="http://schemas.microsoft.com/office/drawing/2014/main" id="{CEEFA00A-0221-4AED-AA30-7F9D442329B0}"/>
              </a:ext>
            </a:extLst>
          </p:cNvPr>
          <p:cNvCxnSpPr>
            <a:cxnSpLocks/>
          </p:cNvCxnSpPr>
          <p:nvPr/>
        </p:nvCxnSpPr>
        <p:spPr>
          <a:xfrm>
            <a:off x="1044916" y="5785039"/>
            <a:ext cx="13715999"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9A4E6653-4E7E-45B7-8627-5DDAC45120A3}"/>
              </a:ext>
            </a:extLst>
          </p:cNvPr>
          <p:cNvSpPr txBox="1"/>
          <p:nvPr/>
        </p:nvSpPr>
        <p:spPr>
          <a:xfrm>
            <a:off x="6518444" y="24587200"/>
            <a:ext cx="6858000" cy="144655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4400" dirty="0">
                <a:highlight>
                  <a:srgbClr val="FFFF00"/>
                </a:highlight>
              </a:rPr>
              <a:t>Incorporate a visual aid if possible! </a:t>
            </a:r>
          </a:p>
        </p:txBody>
      </p:sp>
      <p:sp>
        <p:nvSpPr>
          <p:cNvPr id="10" name="Rectangle 9">
            <a:extLst>
              <a:ext uri="{FF2B5EF4-FFF2-40B4-BE49-F238E27FC236}">
                <a16:creationId xmlns:a16="http://schemas.microsoft.com/office/drawing/2014/main" id="{B0F1C581-D9DF-4482-AD5D-6CDC49986EC7}"/>
              </a:ext>
            </a:extLst>
          </p:cNvPr>
          <p:cNvSpPr/>
          <p:nvPr/>
        </p:nvSpPr>
        <p:spPr>
          <a:xfrm>
            <a:off x="15296867" y="11530184"/>
            <a:ext cx="27260658" cy="12292342"/>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E26E71B-707A-4AF7-B4D9-DD0A6C93164D}"/>
              </a:ext>
            </a:extLst>
          </p:cNvPr>
          <p:cNvSpPr txBox="1"/>
          <p:nvPr/>
        </p:nvSpPr>
        <p:spPr>
          <a:xfrm>
            <a:off x="23058892" y="14740404"/>
            <a:ext cx="13503794" cy="5262979"/>
          </a:xfrm>
          <a:prstGeom prst="rect">
            <a:avLst/>
          </a:prstGeom>
          <a:noFill/>
        </p:spPr>
        <p:txBody>
          <a:bodyPr wrap="square" rtlCol="0">
            <a:spAutoFit/>
          </a:bodyPr>
          <a:lstStyle/>
          <a:p>
            <a:pPr algn="ctr"/>
            <a:r>
              <a:rPr lang="en-US" sz="4800" dirty="0">
                <a:latin typeface="Franklin Gothic Book" panose="020B0503020102020204" pitchFamily="34" charset="0"/>
              </a:rPr>
              <a:t>Incorporate one or more visuals that demonstrate the product of your work (results) in this space. </a:t>
            </a:r>
          </a:p>
          <a:p>
            <a:pPr algn="ctr"/>
            <a:endParaRPr lang="en-US" sz="4800" dirty="0">
              <a:latin typeface="Franklin Gothic Book" panose="020B0503020102020204" pitchFamily="34" charset="0"/>
            </a:endParaRPr>
          </a:p>
          <a:p>
            <a:pPr algn="ctr"/>
            <a:r>
              <a:rPr lang="en-US" sz="4800" dirty="0">
                <a:latin typeface="Franklin Gothic Book" panose="020B0503020102020204" pitchFamily="34" charset="0"/>
              </a:rPr>
              <a:t>These may be photos, graphs, diagrams, tables, etc.</a:t>
            </a:r>
          </a:p>
          <a:p>
            <a:pPr algn="ctr"/>
            <a:endParaRPr lang="en-US" sz="4800" dirty="0">
              <a:latin typeface="Franklin Gothic Book" panose="020B0503020102020204" pitchFamily="34" charset="0"/>
            </a:endParaRPr>
          </a:p>
          <a:p>
            <a:pPr algn="ctr"/>
            <a:r>
              <a:rPr lang="en-US" sz="4800" dirty="0">
                <a:latin typeface="Franklin Gothic Book" panose="020B0503020102020204" pitchFamily="34" charset="0"/>
              </a:rPr>
              <a:t>Be sure to add figure titles or captions  </a:t>
            </a:r>
          </a:p>
        </p:txBody>
      </p:sp>
      <p:sp>
        <p:nvSpPr>
          <p:cNvPr id="37" name="Oval 36">
            <a:extLst>
              <a:ext uri="{FF2B5EF4-FFF2-40B4-BE49-F238E27FC236}">
                <a16:creationId xmlns:a16="http://schemas.microsoft.com/office/drawing/2014/main" id="{09374645-7AB9-45FB-815B-47CABCF6C116}"/>
              </a:ext>
            </a:extLst>
          </p:cNvPr>
          <p:cNvSpPr/>
          <p:nvPr/>
        </p:nvSpPr>
        <p:spPr>
          <a:xfrm>
            <a:off x="34177794" y="28304930"/>
            <a:ext cx="3581767" cy="3335897"/>
          </a:xfrm>
          <a:prstGeom prst="ellipse">
            <a:avLst/>
          </a:prstGeom>
          <a:noFill/>
          <a:ln>
            <a:solidFill>
              <a:srgbClr val="23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03F3541D-7FFF-4C56-893C-904BEAFA3689}"/>
              </a:ext>
            </a:extLst>
          </p:cNvPr>
          <p:cNvSpPr txBox="1"/>
          <p:nvPr/>
        </p:nvSpPr>
        <p:spPr>
          <a:xfrm>
            <a:off x="34378962" y="29003382"/>
            <a:ext cx="3179430" cy="1938992"/>
          </a:xfrm>
          <a:prstGeom prst="rect">
            <a:avLst/>
          </a:prstGeom>
          <a:noFill/>
        </p:spPr>
        <p:txBody>
          <a:bodyPr wrap="square" rtlCol="0">
            <a:spAutoFit/>
          </a:bodyPr>
          <a:lstStyle/>
          <a:p>
            <a:pPr algn="ctr"/>
            <a:r>
              <a:rPr lang="en-US" sz="4000" dirty="0">
                <a:highlight>
                  <a:srgbClr val="FFFF00"/>
                </a:highlight>
              </a:rPr>
              <a:t>Place department logo here</a:t>
            </a:r>
          </a:p>
        </p:txBody>
      </p:sp>
      <p:sp>
        <p:nvSpPr>
          <p:cNvPr id="23" name="TextBox 22">
            <a:extLst>
              <a:ext uri="{FF2B5EF4-FFF2-40B4-BE49-F238E27FC236}">
                <a16:creationId xmlns:a16="http://schemas.microsoft.com/office/drawing/2014/main" id="{DCE2D8F8-EB60-4C43-B09C-53BB85289E3A}"/>
              </a:ext>
            </a:extLst>
          </p:cNvPr>
          <p:cNvSpPr txBox="1"/>
          <p:nvPr/>
        </p:nvSpPr>
        <p:spPr>
          <a:xfrm>
            <a:off x="34476833" y="3235785"/>
            <a:ext cx="8080688" cy="304698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a:latin typeface="Franklin Gothic Book" panose="020B0503020102020204" pitchFamily="34" charset="0"/>
              </a:rPr>
              <a:t>Incorporate one or more visuals helping you showcase materials, sources, images or data for your research here!</a:t>
            </a:r>
            <a:endParaRPr lang="en-US" sz="4800" b="1" dirty="0">
              <a:solidFill>
                <a:srgbClr val="000000"/>
              </a:solidFill>
              <a:latin typeface="Franklin Gothic Book" panose="020B0503020102020204" pitchFamily="34" charset="0"/>
              <a:cs typeface="Calibri"/>
            </a:endParaRPr>
          </a:p>
        </p:txBody>
      </p:sp>
      <p:sp>
        <p:nvSpPr>
          <p:cNvPr id="3" name="Rectangle 2">
            <a:extLst>
              <a:ext uri="{FF2B5EF4-FFF2-40B4-BE49-F238E27FC236}">
                <a16:creationId xmlns:a16="http://schemas.microsoft.com/office/drawing/2014/main" id="{550419BD-7D34-75F2-C192-E79B71EAD118}"/>
              </a:ext>
            </a:extLst>
          </p:cNvPr>
          <p:cNvSpPr/>
          <p:nvPr/>
        </p:nvSpPr>
        <p:spPr>
          <a:xfrm>
            <a:off x="33940879" y="23946356"/>
            <a:ext cx="8905404" cy="4185761"/>
          </a:xfrm>
          <a:prstGeom prst="rect">
            <a:avLst/>
          </a:prstGeom>
          <a:noFill/>
          <a:ln w="38100">
            <a:noFill/>
          </a:ln>
        </p:spPr>
        <p:style>
          <a:lnRef idx="2">
            <a:schemeClr val="dk1"/>
          </a:lnRef>
          <a:fillRef idx="1">
            <a:schemeClr val="lt1"/>
          </a:fillRef>
          <a:effectRef idx="0">
            <a:schemeClr val="dk1"/>
          </a:effectRef>
          <a:fontRef idx="minor">
            <a:schemeClr val="dk1"/>
          </a:fontRef>
        </p:style>
        <p:txBody>
          <a:bodyPr wrap="square" lIns="365760" tIns="182880" rIns="365760" bIns="182880">
            <a:spAutoFit/>
          </a:bodyPr>
          <a:lstStyle/>
          <a:p>
            <a:pPr algn="ctr"/>
            <a:endParaRPr lang="en-US" sz="1200" dirty="0"/>
          </a:p>
          <a:p>
            <a:r>
              <a:rPr lang="en-US" sz="4400" b="1" dirty="0">
                <a:latin typeface="Georgia Pro Semibold" panose="02040702050405020303" pitchFamily="18" charset="0"/>
              </a:rPr>
              <a:t>Acknowledgements</a:t>
            </a:r>
          </a:p>
          <a:p>
            <a:r>
              <a:rPr lang="en-US" sz="4000" dirty="0">
                <a:latin typeface="Garamond" panose="02020404030301010803" pitchFamily="18" charset="0"/>
              </a:rPr>
              <a:t>Non-author collaborators, fiscal administrator(s), and funding sources can be named here. </a:t>
            </a:r>
          </a:p>
          <a:p>
            <a:endParaRPr lang="en-US" sz="3600" b="1" dirty="0"/>
          </a:p>
          <a:p>
            <a:endParaRPr lang="en-US" sz="3600" b="1" dirty="0"/>
          </a:p>
        </p:txBody>
      </p:sp>
    </p:spTree>
    <p:extLst>
      <p:ext uri="{BB962C8B-B14F-4D97-AF65-F5344CB8AC3E}">
        <p14:creationId xmlns:p14="http://schemas.microsoft.com/office/powerpoint/2010/main" val="6164106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4540</TotalTime>
  <Words>811</Words>
  <Application>Microsoft Office PowerPoint</Application>
  <PresentationFormat>Custom</PresentationFormat>
  <Paragraphs>188</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Franklin Gothic Book</vt:lpstr>
      <vt:lpstr>Garamond</vt:lpstr>
      <vt:lpstr>Georgia Pro Semibold</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Rhodes, Lauren (lr8ju)</dc:creator>
  <cp:lastModifiedBy>Rhodes, Lauren (lr8ju)</cp:lastModifiedBy>
  <cp:revision>73</cp:revision>
  <cp:lastPrinted>2021-12-16T18:56:27Z</cp:lastPrinted>
  <dcterms:created xsi:type="dcterms:W3CDTF">2019-09-03T16:54:26Z</dcterms:created>
  <dcterms:modified xsi:type="dcterms:W3CDTF">2023-02-07T17:00:52Z</dcterms:modified>
</cp:coreProperties>
</file>