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282" r:id="rId7"/>
    <p:sldId id="323" r:id="rId8"/>
    <p:sldId id="307" r:id="rId9"/>
    <p:sldId id="324" r:id="rId10"/>
    <p:sldId id="326" r:id="rId11"/>
    <p:sldId id="315" r:id="rId12"/>
    <p:sldId id="325" r:id="rId13"/>
    <p:sldId id="327" r:id="rId14"/>
    <p:sldId id="314" r:id="rId15"/>
    <p:sldId id="328"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6" pos="2751"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0FE"/>
    <a:srgbClr val="202C8F"/>
    <a:srgbClr val="FDFBF6"/>
    <a:srgbClr val="AAC4E9"/>
    <a:srgbClr val="F5CDCE"/>
    <a:srgbClr val="DF8C8C"/>
    <a:srgbClr val="D4D593"/>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7057E-F44E-954E-F8BC-7FD134742F45}" v="864" dt="2024-11-30T02:39:37.252"/>
    <p1510:client id="{B7156E8B-015E-6D3E-7FB9-7F06DF76C909}" v="36" dt="2024-11-30T15:24:52.325"/>
    <p1510:client id="{CF404A21-ECAC-9991-85C2-310C34E34A8E}" v="299" dt="2024-11-30T15:48:28.132"/>
    <p1510:client id="{F9CD2AC8-592C-E900-0565-B3F3BDC0C6C3}" v="61" dt="2024-11-30T15:32:15.774"/>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5388" autoAdjust="0"/>
  </p:normalViewPr>
  <p:slideViewPr>
    <p:cSldViewPr snapToGrid="0" snapToObjects="1">
      <p:cViewPr varScale="1">
        <p:scale>
          <a:sx n="104" d="100"/>
          <a:sy n="104" d="100"/>
        </p:scale>
        <p:origin x="924" y="114"/>
      </p:cViewPr>
      <p:guideLst>
        <p:guide orient="horz" pos="2616"/>
        <p:guide orient="horz" pos="3264"/>
        <p:guide pos="6912"/>
        <p:guide orient="horz"/>
        <p:guide orient="horz" pos="4008"/>
        <p:guide orient="horz" pos="2352"/>
        <p:guide pos="6696"/>
        <p:guide pos="2751"/>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14CE27-F0D2-4982-83E1-C99F8158F32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EE7B03B5-5E1B-4EE6-A8E0-4A678BE55348}">
      <dgm:prSet phldrT="[Text]" phldr="0"/>
      <dgm:spPr/>
      <dgm:t>
        <a:bodyPr/>
        <a:lstStyle/>
        <a:p>
          <a:pPr rtl="0"/>
          <a:r>
            <a:rPr lang="en-US" dirty="0">
              <a:latin typeface="Arial Black"/>
            </a:rPr>
            <a:t>Android frontend</a:t>
          </a:r>
          <a:endParaRPr lang="en-US" dirty="0"/>
        </a:p>
      </dgm:t>
    </dgm:pt>
    <dgm:pt modelId="{EBDAB693-A6CE-49AE-9CB2-BA6D9F29A436}" type="parTrans" cxnId="{2CF9C19B-B290-4467-9F5A-3F1B02A649C8}">
      <dgm:prSet/>
      <dgm:spPr/>
      <dgm:t>
        <a:bodyPr/>
        <a:lstStyle/>
        <a:p>
          <a:endParaRPr lang="en-US"/>
        </a:p>
      </dgm:t>
    </dgm:pt>
    <dgm:pt modelId="{E6A0AA85-228D-4B57-9FA2-0D32E3E1EAC9}" type="sibTrans" cxnId="{2CF9C19B-B290-4467-9F5A-3F1B02A649C8}">
      <dgm:prSet/>
      <dgm:spPr/>
      <dgm:t>
        <a:bodyPr/>
        <a:lstStyle/>
        <a:p>
          <a:endParaRPr lang="en-US"/>
        </a:p>
      </dgm:t>
    </dgm:pt>
    <dgm:pt modelId="{57002664-7EFD-4E73-B5EA-D5CEE144104D}">
      <dgm:prSet phldrT="[Text]" phldr="0"/>
      <dgm:spPr/>
      <dgm:t>
        <a:bodyPr/>
        <a:lstStyle/>
        <a:p>
          <a:pPr rtl="0"/>
          <a:r>
            <a:rPr lang="en-US" dirty="0">
              <a:latin typeface="Arial Black"/>
            </a:rPr>
            <a:t>Spring Boot backend</a:t>
          </a:r>
          <a:endParaRPr lang="en-US" dirty="0"/>
        </a:p>
      </dgm:t>
    </dgm:pt>
    <dgm:pt modelId="{F01B932A-4313-4DF5-9131-8ACB4F45932C}" type="parTrans" cxnId="{16F2008F-EDFB-4404-9B31-2DE0DB05E083}">
      <dgm:prSet/>
      <dgm:spPr/>
      <dgm:t>
        <a:bodyPr/>
        <a:lstStyle/>
        <a:p>
          <a:endParaRPr lang="en-US"/>
        </a:p>
      </dgm:t>
    </dgm:pt>
    <dgm:pt modelId="{31684AEA-2FB7-4121-94BA-D2E7ABA5C9DB}" type="sibTrans" cxnId="{16F2008F-EDFB-4404-9B31-2DE0DB05E083}">
      <dgm:prSet/>
      <dgm:spPr/>
      <dgm:t>
        <a:bodyPr/>
        <a:lstStyle/>
        <a:p>
          <a:endParaRPr lang="en-US"/>
        </a:p>
      </dgm:t>
    </dgm:pt>
    <dgm:pt modelId="{EA129E8E-6CD0-4E97-9F68-1E0D0104AAC2}">
      <dgm:prSet phldrT="[Text]" phldr="0"/>
      <dgm:spPr/>
      <dgm:t>
        <a:bodyPr/>
        <a:lstStyle/>
        <a:p>
          <a:pPr rtl="0"/>
          <a:r>
            <a:rPr lang="en-US" dirty="0">
              <a:latin typeface="Arial Black"/>
            </a:rPr>
            <a:t>MySQL database</a:t>
          </a:r>
          <a:endParaRPr lang="en-US" dirty="0"/>
        </a:p>
      </dgm:t>
    </dgm:pt>
    <dgm:pt modelId="{63510EDA-B7FB-4C31-9643-B078BD5E1BA7}" type="parTrans" cxnId="{2412F792-E88C-4DB5-9D78-17CADC288117}">
      <dgm:prSet/>
      <dgm:spPr/>
      <dgm:t>
        <a:bodyPr/>
        <a:lstStyle/>
        <a:p>
          <a:endParaRPr lang="en-US"/>
        </a:p>
      </dgm:t>
    </dgm:pt>
    <dgm:pt modelId="{4B5788A7-0742-4DAC-BAEF-A5664109F1D0}" type="sibTrans" cxnId="{2412F792-E88C-4DB5-9D78-17CADC288117}">
      <dgm:prSet/>
      <dgm:spPr/>
      <dgm:t>
        <a:bodyPr/>
        <a:lstStyle/>
        <a:p>
          <a:endParaRPr lang="en-US"/>
        </a:p>
      </dgm:t>
    </dgm:pt>
    <dgm:pt modelId="{6BD5D6BF-4C2F-4809-A504-FB978716DDFA}" type="pres">
      <dgm:prSet presAssocID="{1A14CE27-F0D2-4982-83E1-C99F8158F32C}" presName="linearFlow" presStyleCnt="0">
        <dgm:presLayoutVars>
          <dgm:resizeHandles val="exact"/>
        </dgm:presLayoutVars>
      </dgm:prSet>
      <dgm:spPr/>
    </dgm:pt>
    <dgm:pt modelId="{536C8439-5C2B-4F0F-AF00-62EC42568A80}" type="pres">
      <dgm:prSet presAssocID="{EE7B03B5-5E1B-4EE6-A8E0-4A678BE55348}" presName="node" presStyleLbl="node1" presStyleIdx="0" presStyleCnt="3">
        <dgm:presLayoutVars>
          <dgm:bulletEnabled val="1"/>
        </dgm:presLayoutVars>
      </dgm:prSet>
      <dgm:spPr/>
    </dgm:pt>
    <dgm:pt modelId="{D5EA5B04-57F5-4549-A3EE-DEBB75324DB0}" type="pres">
      <dgm:prSet presAssocID="{E6A0AA85-228D-4B57-9FA2-0D32E3E1EAC9}" presName="sibTrans" presStyleLbl="sibTrans2D1" presStyleIdx="0" presStyleCnt="2"/>
      <dgm:spPr/>
    </dgm:pt>
    <dgm:pt modelId="{06F8DF5A-976C-4DD4-B911-BB7300A64C8A}" type="pres">
      <dgm:prSet presAssocID="{E6A0AA85-228D-4B57-9FA2-0D32E3E1EAC9}" presName="connectorText" presStyleLbl="sibTrans2D1" presStyleIdx="0" presStyleCnt="2"/>
      <dgm:spPr/>
    </dgm:pt>
    <dgm:pt modelId="{433AF8E5-03B0-4671-84D9-B5ACEF5C23E5}" type="pres">
      <dgm:prSet presAssocID="{57002664-7EFD-4E73-B5EA-D5CEE144104D}" presName="node" presStyleLbl="node1" presStyleIdx="1" presStyleCnt="3">
        <dgm:presLayoutVars>
          <dgm:bulletEnabled val="1"/>
        </dgm:presLayoutVars>
      </dgm:prSet>
      <dgm:spPr/>
    </dgm:pt>
    <dgm:pt modelId="{A54F692D-220E-4178-993B-7F95E9B27AE0}" type="pres">
      <dgm:prSet presAssocID="{31684AEA-2FB7-4121-94BA-D2E7ABA5C9DB}" presName="sibTrans" presStyleLbl="sibTrans2D1" presStyleIdx="1" presStyleCnt="2"/>
      <dgm:spPr/>
    </dgm:pt>
    <dgm:pt modelId="{F89CE8A3-D9F1-4175-B5E8-6190392E2899}" type="pres">
      <dgm:prSet presAssocID="{31684AEA-2FB7-4121-94BA-D2E7ABA5C9DB}" presName="connectorText" presStyleLbl="sibTrans2D1" presStyleIdx="1" presStyleCnt="2"/>
      <dgm:spPr/>
    </dgm:pt>
    <dgm:pt modelId="{5CE57710-0DB2-4E1F-BE1A-6F93E36FB0DD}" type="pres">
      <dgm:prSet presAssocID="{EA129E8E-6CD0-4E97-9F68-1E0D0104AAC2}" presName="node" presStyleLbl="node1" presStyleIdx="2" presStyleCnt="3">
        <dgm:presLayoutVars>
          <dgm:bulletEnabled val="1"/>
        </dgm:presLayoutVars>
      </dgm:prSet>
      <dgm:spPr/>
    </dgm:pt>
  </dgm:ptLst>
  <dgm:cxnLst>
    <dgm:cxn modelId="{4B7EBF20-CA6F-467A-8ACD-4C86C3460043}" type="presOf" srcId="{31684AEA-2FB7-4121-94BA-D2E7ABA5C9DB}" destId="{A54F692D-220E-4178-993B-7F95E9B27AE0}" srcOrd="0" destOrd="0" presId="urn:microsoft.com/office/officeart/2005/8/layout/process2"/>
    <dgm:cxn modelId="{D6E53C59-E087-4D6F-91FB-17FE616C845E}" type="presOf" srcId="{1A14CE27-F0D2-4982-83E1-C99F8158F32C}" destId="{6BD5D6BF-4C2F-4809-A504-FB978716DDFA}" srcOrd="0" destOrd="0" presId="urn:microsoft.com/office/officeart/2005/8/layout/process2"/>
    <dgm:cxn modelId="{7FED688E-1A88-4980-8A79-22FF39699E97}" type="presOf" srcId="{E6A0AA85-228D-4B57-9FA2-0D32E3E1EAC9}" destId="{D5EA5B04-57F5-4549-A3EE-DEBB75324DB0}" srcOrd="0" destOrd="0" presId="urn:microsoft.com/office/officeart/2005/8/layout/process2"/>
    <dgm:cxn modelId="{16F2008F-EDFB-4404-9B31-2DE0DB05E083}" srcId="{1A14CE27-F0D2-4982-83E1-C99F8158F32C}" destId="{57002664-7EFD-4E73-B5EA-D5CEE144104D}" srcOrd="1" destOrd="0" parTransId="{F01B932A-4313-4DF5-9131-8ACB4F45932C}" sibTransId="{31684AEA-2FB7-4121-94BA-D2E7ABA5C9DB}"/>
    <dgm:cxn modelId="{2412F792-E88C-4DB5-9D78-17CADC288117}" srcId="{1A14CE27-F0D2-4982-83E1-C99F8158F32C}" destId="{EA129E8E-6CD0-4E97-9F68-1E0D0104AAC2}" srcOrd="2" destOrd="0" parTransId="{63510EDA-B7FB-4C31-9643-B078BD5E1BA7}" sibTransId="{4B5788A7-0742-4DAC-BAEF-A5664109F1D0}"/>
    <dgm:cxn modelId="{2CF9C19B-B290-4467-9F5A-3F1B02A649C8}" srcId="{1A14CE27-F0D2-4982-83E1-C99F8158F32C}" destId="{EE7B03B5-5E1B-4EE6-A8E0-4A678BE55348}" srcOrd="0" destOrd="0" parTransId="{EBDAB693-A6CE-49AE-9CB2-BA6D9F29A436}" sibTransId="{E6A0AA85-228D-4B57-9FA2-0D32E3E1EAC9}"/>
    <dgm:cxn modelId="{B97A99B4-47CC-43A1-8503-F048ECCAC08F}" type="presOf" srcId="{57002664-7EFD-4E73-B5EA-D5CEE144104D}" destId="{433AF8E5-03B0-4671-84D9-B5ACEF5C23E5}" srcOrd="0" destOrd="0" presId="urn:microsoft.com/office/officeart/2005/8/layout/process2"/>
    <dgm:cxn modelId="{B7CAEEDC-373D-459D-8210-FBA925CB719E}" type="presOf" srcId="{E6A0AA85-228D-4B57-9FA2-0D32E3E1EAC9}" destId="{06F8DF5A-976C-4DD4-B911-BB7300A64C8A}" srcOrd="1" destOrd="0" presId="urn:microsoft.com/office/officeart/2005/8/layout/process2"/>
    <dgm:cxn modelId="{1D14A4EF-79E2-4D50-9FD4-69CA39910ABE}" type="presOf" srcId="{EA129E8E-6CD0-4E97-9F68-1E0D0104AAC2}" destId="{5CE57710-0DB2-4E1F-BE1A-6F93E36FB0DD}" srcOrd="0" destOrd="0" presId="urn:microsoft.com/office/officeart/2005/8/layout/process2"/>
    <dgm:cxn modelId="{94E8BAEF-011E-4F22-A6D5-8417E8C5C6CC}" type="presOf" srcId="{31684AEA-2FB7-4121-94BA-D2E7ABA5C9DB}" destId="{F89CE8A3-D9F1-4175-B5E8-6190392E2899}" srcOrd="1" destOrd="0" presId="urn:microsoft.com/office/officeart/2005/8/layout/process2"/>
    <dgm:cxn modelId="{CEEA7CF6-5DD1-4AE8-8A1D-3D5D21D4EED5}" type="presOf" srcId="{EE7B03B5-5E1B-4EE6-A8E0-4A678BE55348}" destId="{536C8439-5C2B-4F0F-AF00-62EC42568A80}" srcOrd="0" destOrd="0" presId="urn:microsoft.com/office/officeart/2005/8/layout/process2"/>
    <dgm:cxn modelId="{55272E6E-7F19-43B6-9C5B-E335F1A24BA5}" type="presParOf" srcId="{6BD5D6BF-4C2F-4809-A504-FB978716DDFA}" destId="{536C8439-5C2B-4F0F-AF00-62EC42568A80}" srcOrd="0" destOrd="0" presId="urn:microsoft.com/office/officeart/2005/8/layout/process2"/>
    <dgm:cxn modelId="{2D3DD7D4-8F34-451E-BB73-073B74411464}" type="presParOf" srcId="{6BD5D6BF-4C2F-4809-A504-FB978716DDFA}" destId="{D5EA5B04-57F5-4549-A3EE-DEBB75324DB0}" srcOrd="1" destOrd="0" presId="urn:microsoft.com/office/officeart/2005/8/layout/process2"/>
    <dgm:cxn modelId="{C33DACD9-3F15-4F85-93B6-55CFBD0E7656}" type="presParOf" srcId="{D5EA5B04-57F5-4549-A3EE-DEBB75324DB0}" destId="{06F8DF5A-976C-4DD4-B911-BB7300A64C8A}" srcOrd="0" destOrd="0" presId="urn:microsoft.com/office/officeart/2005/8/layout/process2"/>
    <dgm:cxn modelId="{CF368167-A296-4BCC-9CEB-934CD398E57A}" type="presParOf" srcId="{6BD5D6BF-4C2F-4809-A504-FB978716DDFA}" destId="{433AF8E5-03B0-4671-84D9-B5ACEF5C23E5}" srcOrd="2" destOrd="0" presId="urn:microsoft.com/office/officeart/2005/8/layout/process2"/>
    <dgm:cxn modelId="{1899722F-F797-4CF1-832F-6593852D3722}" type="presParOf" srcId="{6BD5D6BF-4C2F-4809-A504-FB978716DDFA}" destId="{A54F692D-220E-4178-993B-7F95E9B27AE0}" srcOrd="3" destOrd="0" presId="urn:microsoft.com/office/officeart/2005/8/layout/process2"/>
    <dgm:cxn modelId="{27C28823-39ED-40E1-A0ED-625603ADFD34}" type="presParOf" srcId="{A54F692D-220E-4178-993B-7F95E9B27AE0}" destId="{F89CE8A3-D9F1-4175-B5E8-6190392E2899}" srcOrd="0" destOrd="0" presId="urn:microsoft.com/office/officeart/2005/8/layout/process2"/>
    <dgm:cxn modelId="{832A3673-9CD0-4F49-9ABA-96CE5EC012EA}" type="presParOf" srcId="{6BD5D6BF-4C2F-4809-A504-FB978716DDFA}" destId="{5CE57710-0DB2-4E1F-BE1A-6F93E36FB0D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C8439-5C2B-4F0F-AF00-62EC42568A80}">
      <dsp:nvSpPr>
        <dsp:cNvPr id="0" name=""/>
        <dsp:cNvSpPr/>
      </dsp:nvSpPr>
      <dsp:spPr>
        <a:xfrm>
          <a:off x="1280116" y="0"/>
          <a:ext cx="2016679" cy="1120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Arial Black"/>
            </a:rPr>
            <a:t>Android frontend</a:t>
          </a:r>
          <a:endParaRPr lang="en-US" sz="2100" kern="1200" dirty="0"/>
        </a:p>
      </dsp:txBody>
      <dsp:txXfrm>
        <a:off x="1312931" y="32815"/>
        <a:ext cx="1951049" cy="1054747"/>
      </dsp:txXfrm>
    </dsp:sp>
    <dsp:sp modelId="{D5EA5B04-57F5-4549-A3EE-DEBB75324DB0}">
      <dsp:nvSpPr>
        <dsp:cNvPr id="0" name=""/>
        <dsp:cNvSpPr/>
      </dsp:nvSpPr>
      <dsp:spPr>
        <a:xfrm rot="5400000">
          <a:off x="2078385" y="1148387"/>
          <a:ext cx="420141" cy="504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137205" y="1190401"/>
        <a:ext cx="302501" cy="294099"/>
      </dsp:txXfrm>
    </dsp:sp>
    <dsp:sp modelId="{433AF8E5-03B0-4671-84D9-B5ACEF5C23E5}">
      <dsp:nvSpPr>
        <dsp:cNvPr id="0" name=""/>
        <dsp:cNvSpPr/>
      </dsp:nvSpPr>
      <dsp:spPr>
        <a:xfrm>
          <a:off x="1280116" y="1680566"/>
          <a:ext cx="2016679" cy="1120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Arial Black"/>
            </a:rPr>
            <a:t>Spring Boot backend</a:t>
          </a:r>
          <a:endParaRPr lang="en-US" sz="2100" kern="1200" dirty="0"/>
        </a:p>
      </dsp:txBody>
      <dsp:txXfrm>
        <a:off x="1312931" y="1713381"/>
        <a:ext cx="1951049" cy="1054747"/>
      </dsp:txXfrm>
    </dsp:sp>
    <dsp:sp modelId="{A54F692D-220E-4178-993B-7F95E9B27AE0}">
      <dsp:nvSpPr>
        <dsp:cNvPr id="0" name=""/>
        <dsp:cNvSpPr/>
      </dsp:nvSpPr>
      <dsp:spPr>
        <a:xfrm rot="5400000">
          <a:off x="2078385" y="2828953"/>
          <a:ext cx="420141" cy="504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137205" y="2870967"/>
        <a:ext cx="302501" cy="294099"/>
      </dsp:txXfrm>
    </dsp:sp>
    <dsp:sp modelId="{5CE57710-0DB2-4E1F-BE1A-6F93E36FB0DD}">
      <dsp:nvSpPr>
        <dsp:cNvPr id="0" name=""/>
        <dsp:cNvSpPr/>
      </dsp:nvSpPr>
      <dsp:spPr>
        <a:xfrm>
          <a:off x="1280116" y="3361133"/>
          <a:ext cx="2016679" cy="1120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Arial Black"/>
            </a:rPr>
            <a:t>MySQL database</a:t>
          </a:r>
          <a:endParaRPr lang="en-US" sz="2100" kern="1200" dirty="0"/>
        </a:p>
      </dsp:txBody>
      <dsp:txXfrm>
        <a:off x="1312931" y="3393948"/>
        <a:ext cx="1951049" cy="10547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ea typeface="Calibri"/>
                <a:cs typeface="Calibri"/>
              </a:rPr>
              <a:t>The main outcome of our project is quickly demo-ed here. The landing page of the application allows users to define the destination and duration of their trip. Each drop down menu queries the database and presents results to the next drop down menu. Once the trip has been created, the database is queried for places to automatically populate the itinerary for each day. These initial entries consist of one hotel, two restaurants, and four tourist attractions per day. At this stage, the user's trip has been added to the trip table in our relational schema. The user has the ability to alter this table further by manually deleting the generated entries, as well as adding entries themselves using the "Add location" button. The user can choose from the entire database to select and add places to their trip.</a:t>
            </a:r>
            <a:endParaRPr lang="en-US" dirty="0"/>
          </a:p>
        </p:txBody>
      </p:sp>
    </p:spTree>
    <p:extLst>
      <p:ext uri="{BB962C8B-B14F-4D97-AF65-F5344CB8AC3E}">
        <p14:creationId xmlns:p14="http://schemas.microsoft.com/office/powerpoint/2010/main" val="4062841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t>As for the reflection, our</a:t>
            </a:r>
            <a:r>
              <a:rPr lang="en-US" dirty="0"/>
              <a:t> project has provided valuable learning experiences</a:t>
            </a:r>
            <a:r>
              <a:rPr lang="en-US"/>
              <a:t>.</a:t>
            </a:r>
            <a:endParaRPr lang="en-US" dirty="0"/>
          </a:p>
          <a:p>
            <a:pPr marL="171450" indent="-171450">
              <a:buFont typeface="Arial"/>
              <a:buChar char="•"/>
            </a:pPr>
            <a:r>
              <a:rPr lang="en-US"/>
              <a:t>First, we</a:t>
            </a:r>
            <a:r>
              <a:rPr lang="en-US" dirty="0"/>
              <a:t> learned how to create a relational database from scratch</a:t>
            </a:r>
            <a:r>
              <a:rPr lang="en-US"/>
              <a:t> and how to make it</a:t>
            </a:r>
            <a:r>
              <a:rPr lang="en-US" dirty="0"/>
              <a:t> applicable to real-world scenarios.</a:t>
            </a:r>
            <a:endParaRPr lang="en-US" dirty="0">
              <a:ea typeface="Calibri"/>
              <a:cs typeface="Calibri"/>
            </a:endParaRPr>
          </a:p>
          <a:p>
            <a:pPr marL="171450" indent="-171450">
              <a:buFont typeface="Arial"/>
              <a:buChar char="•"/>
            </a:pPr>
            <a:r>
              <a:rPr lang="en-US"/>
              <a:t>And we also apply database</a:t>
            </a:r>
            <a:r>
              <a:rPr lang="en-US" dirty="0"/>
              <a:t> design principles</a:t>
            </a:r>
            <a:r>
              <a:rPr lang="en-US"/>
              <a:t> from</a:t>
            </a:r>
            <a:r>
              <a:rPr lang="en-US" dirty="0"/>
              <a:t> </a:t>
            </a:r>
            <a:r>
              <a:rPr lang="en-US"/>
              <a:t>our lectures and optimize</a:t>
            </a:r>
            <a:r>
              <a:rPr lang="en-US" dirty="0"/>
              <a:t> our schema for </a:t>
            </a:r>
            <a:r>
              <a:rPr lang="en-US"/>
              <a:t>better</a:t>
            </a:r>
            <a:r>
              <a:rPr lang="en-US" dirty="0"/>
              <a:t> scalability</a:t>
            </a:r>
            <a:r>
              <a:rPr lang="en-US"/>
              <a:t>.</a:t>
            </a:r>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87667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t>For the future works,</a:t>
            </a:r>
            <a:endParaRPr lang="en-US" dirty="0"/>
          </a:p>
          <a:p>
            <a:pPr marL="171450" indent="-171450">
              <a:buFont typeface="Arial"/>
              <a:buChar char="•"/>
            </a:pPr>
            <a:r>
              <a:rPr lang="en-US">
                <a:ea typeface="Calibri"/>
                <a:cs typeface="Calibri"/>
              </a:rPr>
              <a:t>First, we want to </a:t>
            </a:r>
            <a:r>
              <a:rPr lang="en-US"/>
              <a:t>develop more sophisticated algorithms beyond simple sorting in order to achieve personalized recommendations for travelers.</a:t>
            </a:r>
            <a:endParaRPr lang="en-US">
              <a:ea typeface="Calibri"/>
              <a:cs typeface="Calibri"/>
            </a:endParaRPr>
          </a:p>
          <a:p>
            <a:pPr marL="171450" indent="-171450">
              <a:buFont typeface="Arial"/>
              <a:buChar char="•"/>
            </a:pPr>
            <a:r>
              <a:rPr lang="en-US">
                <a:ea typeface="Calibri"/>
                <a:cs typeface="Calibri"/>
              </a:rPr>
              <a:t>And we </a:t>
            </a:r>
            <a:r>
              <a:rPr lang="en-US"/>
              <a:t>also want to implement indexing strategies to handle larger datasets efficiently and improve data retrieval performance for real-world applications.</a:t>
            </a:r>
            <a:endParaRPr lang="en-US">
              <a:ea typeface="Calibri"/>
              <a:cs typeface="Calibri"/>
            </a:endParaRPr>
          </a:p>
          <a:p>
            <a:pPr marL="171450" indent="-171450">
              <a:buFont typeface="Arial,Sans-Serif"/>
              <a:buChar char="•"/>
            </a:pPr>
            <a:endParaRPr lang="en-US">
              <a:ea typeface="Calibri"/>
              <a:cs typeface="Calibri"/>
            </a:endParaRPr>
          </a:p>
        </p:txBody>
      </p:sp>
    </p:spTree>
    <p:extLst>
      <p:ext uri="{BB962C8B-B14F-4D97-AF65-F5344CB8AC3E}">
        <p14:creationId xmlns:p14="http://schemas.microsoft.com/office/powerpoint/2010/main" val="328937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project centers on building a relational database tailored for travel planning. Its primary purpose is to consolidate fragmented travel information into a centralized system, enabling efficient retrieval and trip planning. The target audience includes travelers who like to plan ahead, looking for a streamlined tool to manage their trips.</a:t>
            </a:r>
          </a:p>
          <a:p>
            <a:r>
              <a:rPr lang="en-US" dirty="0"/>
              <a:t>The database structure has been fully implemented and populated with sample data to demonstrate functionality. Additionally, a simple front-end UI provides an accessible interface for querying and exploring the system."</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08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ER diagram illustrates the design of our travel information database, which organizes data into structured entities and relationships to support efficient interactions.</a:t>
            </a:r>
          </a:p>
          <a:p>
            <a:pPr marL="171450" indent="-171450">
              <a:buFont typeface="Arial"/>
              <a:buChar char="•"/>
            </a:pPr>
            <a:r>
              <a:rPr lang="en-US" b="1" dirty="0"/>
              <a:t>Core Entities:</a:t>
            </a:r>
            <a:endParaRPr lang="en-US" dirty="0"/>
          </a:p>
          <a:p>
            <a:pPr marL="400050" lvl="1" indent="-171450">
              <a:buFont typeface="Arial"/>
              <a:buChar char="•"/>
            </a:pPr>
            <a:r>
              <a:rPr lang="en-US" b="1" dirty="0"/>
              <a:t>Country, State, and City:</a:t>
            </a:r>
            <a:r>
              <a:rPr lang="en-US" dirty="0"/>
              <a:t> These tables represent the hierarchical geographical structure. Each Country includes multiple States, and each State includes multiple Cities. This ensures a clear representation of location data.</a:t>
            </a:r>
            <a:endParaRPr lang="en-US" dirty="0">
              <a:ea typeface="Calibri"/>
              <a:cs typeface="Calibri"/>
            </a:endParaRPr>
          </a:p>
          <a:p>
            <a:pPr marL="400050" lvl="1" indent="-171450">
              <a:buFont typeface="Arial"/>
              <a:buChar char="•"/>
            </a:pPr>
            <a:r>
              <a:rPr lang="en-US" b="1" dirty="0"/>
              <a:t>Place:</a:t>
            </a:r>
            <a:r>
              <a:rPr lang="en-US" dirty="0"/>
              <a:t> The Place table contains detailed information about points of interest, including attributes such as latitude, longitude, name, description, category (e.g., attractions, dining), rating, cost ranges, duration, and photo URLs. Each Place is associated with a specific City.</a:t>
            </a:r>
            <a:endParaRPr lang="en-US" dirty="0">
              <a:ea typeface="Calibri"/>
              <a:cs typeface="Calibri"/>
            </a:endParaRPr>
          </a:p>
          <a:p>
            <a:pPr marL="171450" indent="-171450">
              <a:buFont typeface="Arial"/>
              <a:buChar char="•"/>
            </a:pPr>
            <a:r>
              <a:rPr lang="en-US" b="1" dirty="0"/>
              <a:t>User and Trip Management:</a:t>
            </a:r>
            <a:endParaRPr lang="en-US" dirty="0"/>
          </a:p>
          <a:p>
            <a:pPr marL="400050" lvl="1" indent="-171450">
              <a:buFont typeface="Arial"/>
              <a:buChar char="•"/>
            </a:pPr>
            <a:r>
              <a:rPr lang="en-US" b="1" dirty="0"/>
              <a:t>User:</a:t>
            </a:r>
            <a:r>
              <a:rPr lang="en-US" dirty="0"/>
              <a:t> The User table stores user information, including a unique ID, username, and password, ensuring secure and individualized access.</a:t>
            </a:r>
            <a:endParaRPr lang="en-US" dirty="0">
              <a:ea typeface="Calibri"/>
              <a:cs typeface="Calibri"/>
            </a:endParaRPr>
          </a:p>
          <a:p>
            <a:pPr marL="400050" lvl="1" indent="-171450">
              <a:buFont typeface="Arial"/>
              <a:buChar char="•"/>
            </a:pPr>
            <a:r>
              <a:rPr lang="en-US" b="1" dirty="0"/>
              <a:t>Trip:</a:t>
            </a:r>
            <a:r>
              <a:rPr lang="en-US" dirty="0"/>
              <a:t> Each User can create multiple trips, as shown in the one-to-many relationship between User and Trip. Each trip serves as a collection of planned visits in the unit of days or in database language through the day table.</a:t>
            </a:r>
            <a:endParaRPr lang="en-US" dirty="0">
              <a:ea typeface="Calibri"/>
              <a:cs typeface="Calibri"/>
            </a:endParaRPr>
          </a:p>
          <a:p>
            <a:pPr marL="171450" indent="-171450">
              <a:buFont typeface="Arial"/>
              <a:buChar char="•"/>
            </a:pPr>
            <a:r>
              <a:rPr lang="en-US" b="1" dirty="0"/>
              <a:t>Day and Trip Itineraries:</a:t>
            </a:r>
            <a:endParaRPr lang="en-US" dirty="0"/>
          </a:p>
          <a:p>
            <a:pPr marL="400050" lvl="1" indent="-171450">
              <a:buFont typeface="Arial"/>
              <a:buChar char="•"/>
            </a:pPr>
            <a:r>
              <a:rPr lang="en-US" b="1" dirty="0"/>
              <a:t>Day:</a:t>
            </a:r>
            <a:r>
              <a:rPr lang="en-US" dirty="0"/>
              <a:t> The Day table represents the individual days within a trip. Each trip can consist of multiple days, and the relationship is one-to-many.</a:t>
            </a:r>
            <a:endParaRPr lang="en-US" dirty="0">
              <a:ea typeface="Calibri"/>
              <a:cs typeface="Calibri"/>
            </a:endParaRPr>
          </a:p>
          <a:p>
            <a:pPr marL="400050" lvl="1" indent="-171450">
              <a:buFont typeface="Arial"/>
              <a:buChar char="•"/>
            </a:pPr>
            <a:r>
              <a:rPr lang="en-US" b="1" dirty="0"/>
              <a:t>Day-Place Relationship:</a:t>
            </a:r>
            <a:r>
              <a:rPr lang="en-US" dirty="0"/>
              <a:t> Days have a many-to-many relationship with Places, enabling users to associate multiple places with each day and visit the same place on different days. To add or delete a place in to a trip plan is actually adding a or deleting a row from the Day table.  </a:t>
            </a:r>
            <a:endParaRPr lang="en-US" dirty="0">
              <a:ea typeface="Calibri"/>
              <a:cs typeface="Calibri"/>
            </a:endParaRPr>
          </a:p>
          <a:p>
            <a:pPr marL="171450" indent="-171450">
              <a:buFont typeface="Arial"/>
              <a:buChar char="•"/>
            </a:pPr>
            <a:r>
              <a:rPr lang="en-US" b="1" dirty="0"/>
              <a:t>Key Relationships:</a:t>
            </a:r>
            <a:endParaRPr lang="en-US" dirty="0"/>
          </a:p>
          <a:p>
            <a:pPr marL="400050" lvl="1" indent="-171450">
              <a:buFont typeface="Arial"/>
              <a:buChar char="•"/>
            </a:pPr>
            <a:r>
              <a:rPr lang="en-US" dirty="0"/>
              <a:t>The </a:t>
            </a:r>
            <a:r>
              <a:rPr lang="en-US" b="1" dirty="0"/>
              <a:t>Includes</a:t>
            </a:r>
            <a:r>
              <a:rPr lang="en-US" dirty="0"/>
              <a:t> relationships between Country, State, and City ensure geographic data is consistently organized.</a:t>
            </a:r>
            <a:endParaRPr lang="en-US" dirty="0">
              <a:ea typeface="Calibri"/>
              <a:cs typeface="Calibri"/>
            </a:endParaRPr>
          </a:p>
          <a:p>
            <a:pPr marL="400050" lvl="1" indent="-171450">
              <a:buFont typeface="Arial"/>
              <a:buChar char="•"/>
            </a:pPr>
            <a:r>
              <a:rPr lang="en-US" dirty="0"/>
              <a:t>The </a:t>
            </a:r>
            <a:r>
              <a:rPr lang="en-US" b="1" dirty="0"/>
              <a:t>Visits</a:t>
            </a:r>
            <a:r>
              <a:rPr lang="en-US" dirty="0"/>
              <a:t> many-to-many relationship between Day and Place supports flexible itinerary planning.</a:t>
            </a:r>
            <a:endParaRPr lang="en-US" dirty="0">
              <a:ea typeface="Calibri"/>
              <a:cs typeface="Calibri"/>
            </a:endParaRPr>
          </a:p>
          <a:p>
            <a:pPr marL="400050" lvl="1" indent="-171450">
              <a:buFont typeface="Arial"/>
              <a:buChar char="•"/>
            </a:pPr>
            <a:r>
              <a:rPr lang="en-US" dirty="0"/>
              <a:t>The </a:t>
            </a:r>
            <a:r>
              <a:rPr lang="en-US" b="1" dirty="0"/>
              <a:t>Creates</a:t>
            </a:r>
            <a:r>
              <a:rPr lang="en-US" dirty="0"/>
              <a:t> one-to-many relationship between User and Trip establishes user ownership of trip data.</a:t>
            </a:r>
            <a:endParaRPr lang="en-US" dirty="0">
              <a:ea typeface="Calibri"/>
              <a:cs typeface="Calibri"/>
            </a:endParaRPr>
          </a:p>
          <a:p>
            <a:pPr marL="171450" indent="-171450">
              <a:buFont typeface="Arial"/>
              <a:buChar char="•"/>
            </a:pPr>
            <a:endParaRPr lang="en-US" dirty="0">
              <a:ea typeface="Calibri"/>
              <a:cs typeface="Calibri"/>
            </a:endParaRPr>
          </a:p>
        </p:txBody>
      </p:sp>
    </p:spTree>
    <p:extLst>
      <p:ext uri="{BB962C8B-B14F-4D97-AF65-F5344CB8AC3E}">
        <p14:creationId xmlns:p14="http://schemas.microsoft.com/office/powerpoint/2010/main" val="32949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171450" indent="-171450">
              <a:buFont typeface="Arial,Sans-Serif"/>
              <a:buChar char="•"/>
            </a:pPr>
            <a:r>
              <a:rPr lang="en-US" b="1" dirty="0"/>
              <a:t>Relational Integrity:</a:t>
            </a:r>
            <a:endParaRPr lang="en-US" dirty="0"/>
          </a:p>
          <a:p>
            <a:pPr marL="400050" lvl="1" indent="-171450">
              <a:buFont typeface="Arial,Sans-Serif"/>
              <a:buChar char="•"/>
            </a:pPr>
            <a:r>
              <a:rPr lang="en-US" dirty="0"/>
              <a:t>Each table has a clearly defined primary key (e.g., </a:t>
            </a:r>
            <a:r>
              <a:rPr lang="en-US" dirty="0" err="1"/>
              <a:t>place_id</a:t>
            </a:r>
            <a:r>
              <a:rPr lang="en-US" dirty="0"/>
              <a:t>, </a:t>
            </a:r>
            <a:r>
              <a:rPr lang="en-US" dirty="0" err="1"/>
              <a:t>user_id</a:t>
            </a:r>
            <a:r>
              <a:rPr lang="en-US" dirty="0"/>
              <a:t>) to ensure unique identification of records.</a:t>
            </a:r>
            <a:endParaRPr lang="en-US" dirty="0">
              <a:ea typeface="Calibri"/>
              <a:cs typeface="Calibri"/>
            </a:endParaRPr>
          </a:p>
          <a:p>
            <a:pPr marL="400050" lvl="1" indent="-171450">
              <a:buFont typeface="Arial,Sans-Serif"/>
              <a:buChar char="•"/>
            </a:pPr>
            <a:r>
              <a:rPr lang="en-US" dirty="0"/>
              <a:t>Foreign keys, such as </a:t>
            </a:r>
            <a:r>
              <a:rPr lang="en-US" dirty="0" err="1"/>
              <a:t>city_id</a:t>
            </a:r>
            <a:r>
              <a:rPr lang="en-US" dirty="0"/>
              <a:t> in Place or </a:t>
            </a:r>
            <a:r>
              <a:rPr lang="en-US" dirty="0" err="1"/>
              <a:t>trip_id</a:t>
            </a:r>
            <a:r>
              <a:rPr lang="en-US" dirty="0"/>
              <a:t> in Day, enforce relationships and maintain data consistency.</a:t>
            </a:r>
            <a:endParaRPr lang="en-US" dirty="0">
              <a:ea typeface="Calibri"/>
              <a:cs typeface="Calibri"/>
            </a:endParaRPr>
          </a:p>
          <a:p>
            <a:pPr lvl="1"/>
            <a:r>
              <a:rPr lang="en-US" dirty="0"/>
              <a:t>This schema does not only support efficient data retrieval and storage but also lay foundation for complex queries for itinerary generation, personalized recommendations, and detailed exploration of travel options."</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33245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ea typeface="Calibri"/>
                <a:cs typeface="Calibri"/>
              </a:rPr>
              <a:t>To support our relational schema, we decided to create a dataset of locations in a popular tourist destination, the island state of Hawaii. Thankfully, we were able to leverage Google Maps' Places API to obtain all of the necessary information. Using this API, we scraped 60 results from each of three place types as tagged by Google: tourist attractions, restaurants, and lodging. Once a response was obtained from the API, the fields relevant to our relational schema were extracted and formatted into a single row added to our CSV. The columns were name, place ID, address, description, type, rating, </a:t>
            </a:r>
            <a:r>
              <a:rPr lang="en-US" err="1">
                <a:ea typeface="Calibri"/>
                <a:cs typeface="Calibri"/>
              </a:rPr>
              <a:t>price_level</a:t>
            </a:r>
            <a:r>
              <a:rPr lang="en-US">
                <a:ea typeface="Calibri"/>
                <a:cs typeface="Calibri"/>
              </a:rPr>
              <a:t>, latitude, longitude, city, state, and country. </a:t>
            </a:r>
          </a:p>
          <a:p>
            <a:r>
              <a:rPr lang="en-US">
                <a:ea typeface="Calibri"/>
                <a:cs typeface="Calibri"/>
              </a:rPr>
              <a:t>While the dataset is relatively small, it is sufficient for our full demonstration of our system; a larger dataset can be obtained by requesting additional information from the API. </a:t>
            </a:r>
          </a:p>
        </p:txBody>
      </p:sp>
    </p:spTree>
    <p:extLst>
      <p:ext uri="{BB962C8B-B14F-4D97-AF65-F5344CB8AC3E}">
        <p14:creationId xmlns:p14="http://schemas.microsoft.com/office/powerpoint/2010/main" val="1766381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a:t>
            </a:r>
            <a:r>
              <a:rPr lang="en-US"/>
              <a:t>tech stack architecture</a:t>
            </a:r>
            <a:r>
              <a:rPr lang="en-US" dirty="0"/>
              <a:t> </a:t>
            </a:r>
            <a:r>
              <a:rPr lang="en-US"/>
              <a:t>are outlined here</a:t>
            </a:r>
            <a:r>
              <a:rPr lang="en-US" dirty="0"/>
              <a:t>:</a:t>
            </a:r>
          </a:p>
          <a:p>
            <a:pPr marL="171450" indent="-171450">
              <a:buFont typeface="Arial"/>
              <a:buChar char="•"/>
            </a:pPr>
            <a:r>
              <a:rPr lang="en-US" dirty="0"/>
              <a:t>The </a:t>
            </a:r>
            <a:r>
              <a:rPr lang="en-US" b="1" dirty="0"/>
              <a:t>Android frontend</a:t>
            </a:r>
            <a:r>
              <a:rPr lang="en-US" dirty="0"/>
              <a:t> provides an interactive interface for users to plan trips, set preferences, and explore recommendations.</a:t>
            </a:r>
            <a:endParaRPr lang="en-US" dirty="0">
              <a:ea typeface="Calibri"/>
              <a:cs typeface="Calibri"/>
            </a:endParaRPr>
          </a:p>
          <a:p>
            <a:pPr marL="171450" indent="-171450">
              <a:buFont typeface="Arial"/>
              <a:buChar char="•"/>
            </a:pPr>
            <a:r>
              <a:rPr lang="en-US" dirty="0"/>
              <a:t>The </a:t>
            </a:r>
            <a:r>
              <a:rPr lang="en-US" b="1" dirty="0"/>
              <a:t>Spring Boot backend</a:t>
            </a:r>
            <a:r>
              <a:rPr lang="en-US" dirty="0"/>
              <a:t> is the core processing unit, handling user requests, business logic, and API interactions.</a:t>
            </a:r>
            <a:endParaRPr lang="en-US" dirty="0">
              <a:ea typeface="Calibri"/>
              <a:cs typeface="Calibri"/>
            </a:endParaRPr>
          </a:p>
          <a:p>
            <a:pPr marL="171450" indent="-171450">
              <a:buFont typeface="Arial"/>
              <a:buChar char="•"/>
            </a:pPr>
            <a:r>
              <a:rPr lang="en-US" dirty="0"/>
              <a:t>The </a:t>
            </a:r>
            <a:r>
              <a:rPr lang="en-US" b="1" dirty="0"/>
              <a:t>MySQL database</a:t>
            </a:r>
            <a:r>
              <a:rPr lang="en-US" dirty="0"/>
              <a:t> is responsible for securely storing and retrieving data, supporting all trip-related workflows.</a:t>
            </a:r>
            <a:endParaRPr lang="en-US" dirty="0">
              <a:ea typeface="Calibri"/>
              <a:cs typeface="Calibri"/>
            </a:endParaRPr>
          </a:p>
          <a:p>
            <a:r>
              <a:rPr lang="en-US" dirty="0"/>
              <a:t>The system's modular design ensures scalability and ease of maintenance, with well-defined interactions between each layer."</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t>Designing the data structure turned out to be more complicated than expected and took a lot of discussion and iteration. To solve this, we focused on following database normalization and other principles from class to make sure it would be scalable and efficient.</a:t>
            </a:r>
            <a:endParaRPr lang="en-US" b="1">
              <a:ea typeface="Calibri"/>
              <a:cs typeface="Calibri"/>
            </a:endParaRPr>
          </a:p>
          <a:p>
            <a:endParaRPr lang="en-US" b="1">
              <a:ea typeface="Calibri"/>
              <a:cs typeface="Calibri"/>
            </a:endParaRPr>
          </a:p>
          <a:p>
            <a:r>
              <a:rPr lang="en-US"/>
              <a:t>Gathering and integrating travel-related data from different web sources was pretty time-consuming. To solve this, we used the Google Maps API to get place data and a GitHub Countries States Cities database for location information.</a:t>
            </a:r>
            <a:endParaRPr lang="en-US">
              <a:ea typeface="Calibri"/>
              <a:cs typeface="Calibri"/>
            </a:endParaRPr>
          </a:p>
          <a:p>
            <a:endParaRPr lang="en-US" b="1">
              <a:ea typeface="Calibri"/>
              <a:cs typeface="Calibri"/>
            </a:endParaRPr>
          </a:p>
          <a:p>
            <a:r>
              <a:rPr lang="en-US"/>
              <a:t>Building the Android UI wasn’t the main focus of the project, but it still took a lot of time. To make it manageable, we focused on adding the essential features and moved some of the more complex queries to the backend.</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412413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QFiF62XQonc?feature=oembed" TargetMode="Externa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299130"/>
            <a:ext cx="6392421" cy="2855490"/>
          </a:xfrm>
        </p:spPr>
        <p:txBody>
          <a:bodyPr anchor="ctr"/>
          <a:lstStyle/>
          <a:p>
            <a:r>
              <a:rPr lang="en-US" b="0" dirty="0">
                <a:ea typeface="+mj-lt"/>
                <a:cs typeface="+mj-lt"/>
              </a:rPr>
              <a:t>Travel Info Relational Database for Search, Planning, and Recommendations</a:t>
            </a:r>
            <a:endParaRPr lang="en-US" dirty="0"/>
          </a:p>
        </p:txBody>
      </p:sp>
      <p:sp>
        <p:nvSpPr>
          <p:cNvPr id="4" name="Content Placeholder 2">
            <a:extLst>
              <a:ext uri="{FF2B5EF4-FFF2-40B4-BE49-F238E27FC236}">
                <a16:creationId xmlns:a16="http://schemas.microsoft.com/office/drawing/2014/main" id="{89179EFF-3B55-889E-F42C-241F5A61BED2}"/>
              </a:ext>
            </a:extLst>
          </p:cNvPr>
          <p:cNvSpPr txBox="1">
            <a:spLocks/>
          </p:cNvSpPr>
          <p:nvPr/>
        </p:nvSpPr>
        <p:spPr>
          <a:xfrm>
            <a:off x="1704279" y="5241443"/>
            <a:ext cx="6583680" cy="1609003"/>
          </a:xfrm>
          <a:prstGeom prst="rect">
            <a:avLst/>
          </a:prstGeom>
        </p:spPr>
        <p:txBody>
          <a:bodyPr lIns="91440" tIns="45720" rIns="91440" bIns="45720" anchor="t"/>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cs typeface="Sabon Next LT"/>
              </a:rPr>
              <a:t>Group 15</a:t>
            </a:r>
          </a:p>
          <a:p>
            <a:pPr marL="0" indent="0">
              <a:buNone/>
            </a:pPr>
            <a:r>
              <a:rPr lang="en-US" sz="1600" dirty="0">
                <a:solidFill>
                  <a:schemeClr val="bg1"/>
                </a:solidFill>
                <a:ea typeface="+mn-lt"/>
                <a:cs typeface="+mn-lt"/>
              </a:rPr>
              <a:t>Yushi She        yshe7@gatech.edu </a:t>
            </a:r>
          </a:p>
          <a:p>
            <a:pPr marL="0" indent="0">
              <a:buNone/>
            </a:pPr>
            <a:r>
              <a:rPr lang="en-US" sz="1600" dirty="0">
                <a:solidFill>
                  <a:schemeClr val="bg1"/>
                </a:solidFill>
                <a:ea typeface="+mn-lt"/>
                <a:cs typeface="+mn-lt"/>
              </a:rPr>
              <a:t>Zihao Zhao    zzh628@gatech.edu </a:t>
            </a:r>
          </a:p>
          <a:p>
            <a:pPr marL="0" indent="0">
              <a:buNone/>
            </a:pPr>
            <a:r>
              <a:rPr lang="en-US" sz="1600" dirty="0">
                <a:solidFill>
                  <a:schemeClr val="bg1"/>
                </a:solidFill>
                <a:ea typeface="+mn-lt"/>
                <a:cs typeface="+mn-lt"/>
              </a:rPr>
              <a:t>Yifan Zhao      yifanzhao@gatech.edu </a:t>
            </a:r>
          </a:p>
          <a:p>
            <a:pPr marL="0" indent="0">
              <a:buNone/>
            </a:pPr>
            <a:r>
              <a:rPr lang="en-US" sz="1600" dirty="0">
                <a:solidFill>
                  <a:schemeClr val="bg1"/>
                </a:solidFill>
                <a:ea typeface="+mn-lt"/>
                <a:cs typeface="+mn-lt"/>
              </a:rPr>
              <a:t>Tiffany Ma      tma304@gatech.edu</a:t>
            </a:r>
            <a:endParaRPr lang="en-US" sz="1600" dirty="0">
              <a:solidFill>
                <a:schemeClr val="bg1"/>
              </a:solidFill>
              <a:cs typeface="Sabon Next L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338254" y="-76433"/>
            <a:ext cx="6583680" cy="1531357"/>
          </a:xfrm>
        </p:spPr>
        <p:txBody>
          <a:bodyPr/>
          <a:lstStyle/>
          <a:p>
            <a:r>
              <a:rPr lang="en-US" dirty="0">
                <a:solidFill>
                  <a:srgbClr val="1F2C8F"/>
                </a:solidFill>
                <a:latin typeface="Arial Black"/>
              </a:rPr>
              <a:t>Project outcomes</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7" name="Online Media 6" title="TravelRec App Demonstration">
            <a:hlinkClick r:id="" action="ppaction://media"/>
            <a:extLst>
              <a:ext uri="{FF2B5EF4-FFF2-40B4-BE49-F238E27FC236}">
                <a16:creationId xmlns:a16="http://schemas.microsoft.com/office/drawing/2014/main" id="{9A358251-887A-5B19-A924-66BE26C28810}"/>
              </a:ext>
            </a:extLst>
          </p:cNvPr>
          <p:cNvPicPr>
            <a:picLocks noGrp="1" noRot="1" noChangeAspect="1"/>
          </p:cNvPicPr>
          <p:nvPr>
            <p:ph idx="1"/>
            <a:videoFile r:link="rId1"/>
          </p:nvPr>
        </p:nvPicPr>
        <p:blipFill>
          <a:blip r:embed="rId4"/>
          <a:stretch>
            <a:fillRect/>
          </a:stretch>
        </p:blipFill>
        <p:spPr>
          <a:xfrm>
            <a:off x="535159" y="1710861"/>
            <a:ext cx="2508288" cy="4442676"/>
          </a:xfrm>
        </p:spPr>
      </p:pic>
      <p:sp>
        <p:nvSpPr>
          <p:cNvPr id="9" name="Content Placeholder 4">
            <a:extLst>
              <a:ext uri="{FF2B5EF4-FFF2-40B4-BE49-F238E27FC236}">
                <a16:creationId xmlns:a16="http://schemas.microsoft.com/office/drawing/2014/main" id="{8C660F46-BB57-BD15-9007-AC2EB51C6715}"/>
              </a:ext>
            </a:extLst>
          </p:cNvPr>
          <p:cNvSpPr txBox="1">
            <a:spLocks/>
          </p:cNvSpPr>
          <p:nvPr/>
        </p:nvSpPr>
        <p:spPr>
          <a:xfrm>
            <a:off x="3275162" y="2170758"/>
            <a:ext cx="4637849" cy="2912135"/>
          </a:xfrm>
          <a:prstGeom prst="rect">
            <a:avLst/>
          </a:prstGeom>
        </p:spPr>
        <p:txBody>
          <a:bodyPr vert="horz" lIns="91440" tIns="0" rIns="91440" bIns="0" rtlCol="0" anchor="t">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7345" indent="-347345"/>
            <a:r>
              <a:rPr lang="en-US" sz="2000" dirty="0">
                <a:ea typeface="+mn-lt"/>
                <a:cs typeface="+mn-lt"/>
              </a:rPr>
              <a:t>Complete relational database with sample data</a:t>
            </a:r>
            <a:endParaRPr lang="en-US" sz="2000">
              <a:cs typeface="Sabon Next LT"/>
            </a:endParaRPr>
          </a:p>
          <a:p>
            <a:pPr marL="347345" indent="-347345"/>
            <a:endParaRPr lang="en-US" sz="2000" dirty="0">
              <a:ea typeface="+mn-lt"/>
              <a:cs typeface="+mn-lt"/>
            </a:endParaRPr>
          </a:p>
          <a:p>
            <a:pPr marL="347345" indent="-347345"/>
            <a:r>
              <a:rPr lang="en-US" sz="2000" dirty="0">
                <a:ea typeface="+mn-lt"/>
                <a:cs typeface="+mn-lt"/>
              </a:rPr>
              <a:t>Interactive UI for CRUD operations</a:t>
            </a:r>
            <a:r>
              <a:rPr lang="en-US" sz="2000" b="1" dirty="0">
                <a:cs typeface="Sabon Next LT"/>
              </a:rPr>
              <a:t> </a:t>
            </a:r>
          </a:p>
          <a:p>
            <a:pPr marL="347345" indent="-347345"/>
            <a:endParaRPr lang="en-US" sz="2000" b="1" dirty="0">
              <a:ea typeface="+mn-lt"/>
              <a:cs typeface="+mn-lt"/>
            </a:endParaRPr>
          </a:p>
          <a:p>
            <a:pPr marL="347345" indent="-347345"/>
            <a:r>
              <a:rPr lang="en-US" sz="2000" dirty="0">
                <a:ea typeface="+mn-lt"/>
                <a:cs typeface="+mn-lt"/>
              </a:rPr>
              <a:t>Advanced queries and backend logic will be showcased on demo day</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61063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95289" y="634"/>
            <a:ext cx="7043617" cy="2520217"/>
          </a:xfrm>
        </p:spPr>
        <p:txBody>
          <a:bodyPr/>
          <a:lstStyle/>
          <a:p>
            <a:r>
              <a:rPr lang="en-US" dirty="0">
                <a:solidFill>
                  <a:srgbClr val="1F2C8F"/>
                </a:solidFill>
                <a:latin typeface="Arial Black"/>
              </a:rPr>
              <a:t>Reflection </a:t>
            </a:r>
            <a:br>
              <a:rPr lang="en-US" dirty="0"/>
            </a:br>
            <a:endParaRPr lang="en-US"/>
          </a:p>
          <a:p>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94115" y="2066310"/>
            <a:ext cx="7824375" cy="4326193"/>
          </a:xfrm>
        </p:spPr>
        <p:txBody>
          <a:bodyPr vert="horz" lIns="91440" tIns="0" rIns="91440" bIns="0" rtlCol="0" anchor="t">
            <a:normAutofit fontScale="92500"/>
          </a:bodyPr>
          <a:lstStyle/>
          <a:p>
            <a:pPr marL="285750" indent="-285750">
              <a:lnSpc>
                <a:spcPct val="170000"/>
              </a:lnSpc>
              <a:buFont typeface="Arial"/>
              <a:buChar char="•"/>
            </a:pPr>
            <a:r>
              <a:rPr lang="en-US" b="1" dirty="0">
                <a:ea typeface="+mn-lt"/>
                <a:cs typeface="+mn-lt"/>
              </a:rPr>
              <a:t>Database Creation:</a:t>
            </a:r>
            <a:endParaRPr lang="en-US" dirty="0">
              <a:cs typeface="Sabon Next LT"/>
            </a:endParaRPr>
          </a:p>
          <a:p>
            <a:pPr>
              <a:lnSpc>
                <a:spcPct val="170000"/>
              </a:lnSpc>
            </a:pPr>
            <a:r>
              <a:rPr lang="en-US" dirty="0">
                <a:ea typeface="+mn-lt"/>
                <a:cs typeface="+mn-lt"/>
              </a:rPr>
              <a:t>Designed and implemented a real-world applicable relational database from scratch, including schema design and integration with backend and frontend.</a:t>
            </a:r>
            <a:endParaRPr lang="en-US" dirty="0">
              <a:cs typeface="Sabon Next LT"/>
            </a:endParaRPr>
          </a:p>
          <a:p>
            <a:pPr marL="285750" indent="-285750">
              <a:lnSpc>
                <a:spcPct val="170000"/>
              </a:lnSpc>
              <a:buFont typeface="Arial"/>
              <a:buChar char="•"/>
            </a:pPr>
            <a:r>
              <a:rPr lang="en-US" b="1" dirty="0">
                <a:ea typeface="+mn-lt"/>
                <a:cs typeface="+mn-lt"/>
              </a:rPr>
              <a:t>Application of Principles:</a:t>
            </a:r>
            <a:endParaRPr lang="en-US" dirty="0">
              <a:cs typeface="Sabon Next LT"/>
            </a:endParaRPr>
          </a:p>
          <a:p>
            <a:pPr>
              <a:lnSpc>
                <a:spcPct val="170000"/>
              </a:lnSpc>
            </a:pPr>
            <a:r>
              <a:rPr lang="en-US" dirty="0">
                <a:ea typeface="+mn-lt"/>
                <a:cs typeface="+mn-lt"/>
              </a:rPr>
              <a:t>Successfully applied database design principles from class, to enable efficient relationship management and ensure scalability.</a:t>
            </a:r>
            <a:endParaRPr lang="en-US" dirty="0">
              <a:cs typeface="Sabon Next LT"/>
            </a:endParaRPr>
          </a:p>
          <a:p>
            <a:pPr>
              <a:lnSpc>
                <a:spcPct val="170000"/>
              </a:lnSpc>
            </a:pPr>
            <a:endParaRPr lang="en-US" b="1">
              <a:cs typeface="Sabon Next LT"/>
            </a:endParaRPr>
          </a:p>
          <a:p>
            <a:endParaRPr lang="en-US" dirty="0">
              <a:cs typeface="Sabon Next LT"/>
            </a:endParaRPr>
          </a:p>
          <a:p>
            <a:endParaRPr lang="en-US" dirty="0">
              <a:cs typeface="Sabon Next LT"/>
            </a:endParaRPr>
          </a:p>
        </p:txBody>
      </p:sp>
    </p:spTree>
    <p:extLst>
      <p:ext uri="{BB962C8B-B14F-4D97-AF65-F5344CB8AC3E}">
        <p14:creationId xmlns:p14="http://schemas.microsoft.com/office/powerpoint/2010/main" val="113171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634"/>
            <a:ext cx="7043617" cy="2520217"/>
          </a:xfrm>
        </p:spPr>
        <p:txBody>
          <a:bodyPr/>
          <a:lstStyle/>
          <a:p>
            <a:r>
              <a:rPr lang="en-US" dirty="0">
                <a:solidFill>
                  <a:srgbClr val="1F2C8F"/>
                </a:solidFill>
                <a:latin typeface="Arial Black"/>
              </a:rPr>
              <a:t>Future </a:t>
            </a:r>
            <a:r>
              <a:rPr lang="en-US" dirty="0"/>
              <a:t>Works</a:t>
            </a:r>
            <a:br>
              <a:rPr lang="en-US" dirty="0"/>
            </a:br>
            <a:endParaRPr lang="en-US"/>
          </a:p>
          <a:p>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956113"/>
            <a:ext cx="7419928" cy="4326193"/>
          </a:xfrm>
        </p:spPr>
        <p:txBody>
          <a:bodyPr vert="horz" lIns="91440" tIns="0" rIns="91440" bIns="0" rtlCol="0" anchor="t">
            <a:normAutofit fontScale="85000" lnSpcReduction="10000"/>
          </a:bodyPr>
          <a:lstStyle/>
          <a:p>
            <a:pPr>
              <a:lnSpc>
                <a:spcPct val="170000"/>
              </a:lnSpc>
            </a:pPr>
            <a:endParaRPr lang="en-US" b="1" dirty="0">
              <a:cs typeface="Sabon Next LT"/>
            </a:endParaRPr>
          </a:p>
          <a:p>
            <a:pPr marL="285750" indent="-285750">
              <a:lnSpc>
                <a:spcPct val="170000"/>
              </a:lnSpc>
              <a:buFont typeface="Arial"/>
              <a:buChar char="•"/>
            </a:pPr>
            <a:r>
              <a:rPr lang="en-US" sz="2600" b="1">
                <a:ea typeface="+mn-lt"/>
                <a:cs typeface="+mn-lt"/>
              </a:rPr>
              <a:t>Advanced Recommendation Algorithms:</a:t>
            </a:r>
          </a:p>
          <a:p>
            <a:pPr marL="0" lvl="1" indent="0">
              <a:lnSpc>
                <a:spcPct val="170000"/>
              </a:lnSpc>
              <a:buNone/>
            </a:pPr>
            <a:r>
              <a:rPr lang="en-US" dirty="0">
                <a:ea typeface="+mn-lt"/>
                <a:cs typeface="+mn-lt"/>
              </a:rPr>
              <a:t>Develop more sophisticated algorithms beyond simple sorting by attributes to enhance personalized recommendations.</a:t>
            </a:r>
            <a:endParaRPr lang="en-US" dirty="0">
              <a:cs typeface="Sabon Next LT"/>
            </a:endParaRPr>
          </a:p>
          <a:p>
            <a:pPr marL="285750" indent="-285750">
              <a:lnSpc>
                <a:spcPct val="170000"/>
              </a:lnSpc>
              <a:buFont typeface="Arial"/>
              <a:buChar char="•"/>
            </a:pPr>
            <a:r>
              <a:rPr lang="en-US" sz="2600" b="1">
                <a:ea typeface="+mn-lt"/>
                <a:cs typeface="+mn-lt"/>
              </a:rPr>
              <a:t>Indexing for Larger Datasets:</a:t>
            </a:r>
          </a:p>
          <a:p>
            <a:pPr marL="0" lvl="1" indent="0">
              <a:lnSpc>
                <a:spcPct val="170000"/>
              </a:lnSpc>
              <a:buNone/>
            </a:pPr>
            <a:r>
              <a:rPr lang="en-US" dirty="0">
                <a:ea typeface="+mn-lt"/>
                <a:cs typeface="+mn-lt"/>
              </a:rPr>
              <a:t>Implement indexing strategies to handle larger datasets efficiently</a:t>
            </a:r>
            <a:r>
              <a:rPr lang="en-US">
                <a:ea typeface="+mn-lt"/>
                <a:cs typeface="+mn-lt"/>
              </a:rPr>
              <a:t> and</a:t>
            </a:r>
            <a:r>
              <a:rPr lang="en-US" dirty="0">
                <a:ea typeface="+mn-lt"/>
                <a:cs typeface="+mn-lt"/>
              </a:rPr>
              <a:t> </a:t>
            </a:r>
            <a:r>
              <a:rPr lang="en-US">
                <a:ea typeface="+mn-lt"/>
                <a:cs typeface="+mn-lt"/>
              </a:rPr>
              <a:t>improve data</a:t>
            </a:r>
            <a:r>
              <a:rPr lang="en-US" dirty="0">
                <a:ea typeface="+mn-lt"/>
                <a:cs typeface="+mn-lt"/>
              </a:rPr>
              <a:t> retrieval performance for real-world applications.</a:t>
            </a:r>
            <a:endParaRPr lang="en-US" dirty="0">
              <a:cs typeface="Sabon Next LT"/>
            </a:endParaRPr>
          </a:p>
          <a:p>
            <a:endParaRPr lang="en-US" dirty="0">
              <a:cs typeface="Sabon Next LT"/>
            </a:endParaRPr>
          </a:p>
          <a:p>
            <a:endParaRPr lang="en-US" dirty="0">
              <a:cs typeface="Sabon Next LT"/>
            </a:endParaRPr>
          </a:p>
        </p:txBody>
      </p:sp>
    </p:spTree>
    <p:extLst>
      <p:ext uri="{BB962C8B-B14F-4D97-AF65-F5344CB8AC3E}">
        <p14:creationId xmlns:p14="http://schemas.microsoft.com/office/powerpoint/2010/main" val="166267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812182" y="701099"/>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normAutofit/>
          </a:bodyPr>
          <a:lstStyle/>
          <a:p>
            <a:pPr>
              <a:spcBef>
                <a:spcPts val="360"/>
              </a:spcBef>
            </a:pPr>
            <a:r>
              <a:rPr lang="en-US" sz="1600" b="1" dirty="0">
                <a:solidFill>
                  <a:srgbClr val="202C8F"/>
                </a:solidFill>
              </a:rPr>
              <a:t>Group 15</a:t>
            </a:r>
            <a:endParaRPr lang="en-US" sz="1600" b="1">
              <a:solidFill>
                <a:srgbClr val="202C8F"/>
              </a:solidFill>
              <a:cs typeface="Sabon Next LT"/>
            </a:endParaRPr>
          </a:p>
          <a:p>
            <a:pPr>
              <a:spcBef>
                <a:spcPts val="360"/>
              </a:spcBef>
            </a:pPr>
            <a:r>
              <a:rPr lang="en-US" sz="1600" dirty="0">
                <a:solidFill>
                  <a:srgbClr val="202C8F"/>
                </a:solidFill>
              </a:rPr>
              <a:t>Yushi She </a:t>
            </a:r>
          </a:p>
          <a:p>
            <a:pPr>
              <a:spcBef>
                <a:spcPts val="360"/>
              </a:spcBef>
            </a:pPr>
            <a:r>
              <a:rPr lang="en-US" sz="1600" dirty="0">
                <a:solidFill>
                  <a:srgbClr val="202C8F"/>
                </a:solidFill>
              </a:rPr>
              <a:t>Zihao Zhao </a:t>
            </a:r>
            <a:endParaRPr lang="en-US" sz="1600" dirty="0">
              <a:solidFill>
                <a:srgbClr val="202C8F"/>
              </a:solidFill>
              <a:cs typeface="Sabon Next LT"/>
            </a:endParaRPr>
          </a:p>
          <a:p>
            <a:pPr>
              <a:spcBef>
                <a:spcPts val="360"/>
              </a:spcBef>
            </a:pPr>
            <a:r>
              <a:rPr lang="en-US" sz="1600" dirty="0">
                <a:solidFill>
                  <a:srgbClr val="202C8F"/>
                </a:solidFill>
              </a:rPr>
              <a:t>Yifan Zhao </a:t>
            </a:r>
          </a:p>
          <a:p>
            <a:pPr>
              <a:spcBef>
                <a:spcPts val="360"/>
              </a:spcBef>
            </a:pPr>
            <a:r>
              <a:rPr lang="en-US" sz="1600" dirty="0">
                <a:solidFill>
                  <a:srgbClr val="202C8F"/>
                </a:solidFill>
              </a:rPr>
              <a:t>Tiffany Ma </a:t>
            </a:r>
            <a:endParaRPr lang="en-US" sz="1600" dirty="0">
              <a:solidFill>
                <a:srgbClr val="202C8F"/>
              </a:solidFill>
              <a:cs typeface="Sabon Next LT"/>
            </a:endParaRP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vert="horz" lIns="91440" tIns="0" rIns="91440" bIns="0" rtlCol="0" anchor="t">
            <a:normAutofit/>
          </a:bodyPr>
          <a:lstStyle/>
          <a:p>
            <a:r>
              <a:rPr lang="en-US" dirty="0"/>
              <a:t>Introduction</a:t>
            </a:r>
          </a:p>
          <a:p>
            <a:r>
              <a:rPr lang="en-US" dirty="0"/>
              <a:t>Technical Implementation</a:t>
            </a:r>
            <a:endParaRPr lang="en-US" dirty="0">
              <a:cs typeface="Sabon Next LT"/>
            </a:endParaRPr>
          </a:p>
          <a:p>
            <a:pPr>
              <a:lnSpc>
                <a:spcPct val="130000"/>
              </a:lnSpc>
            </a:pPr>
            <a:r>
              <a:rPr lang="en-US" dirty="0">
                <a:solidFill>
                  <a:srgbClr val="1F2C8F"/>
                </a:solidFill>
                <a:latin typeface="Sabon Next LT"/>
                <a:cs typeface="Sabon Next LT"/>
              </a:rPr>
              <a:t>Project </a:t>
            </a:r>
            <a:r>
              <a:rPr lang="en-US" dirty="0">
                <a:cs typeface="Sabon Next LT"/>
              </a:rPr>
              <a:t>Outcomes</a:t>
            </a:r>
            <a:endParaRPr lang="en-US" dirty="0"/>
          </a:p>
          <a:p>
            <a:r>
              <a:rPr lang="en-US" dirty="0">
                <a:solidFill>
                  <a:srgbClr val="1F2C8F"/>
                </a:solidFill>
                <a:latin typeface="Sabon Next LT"/>
                <a:cs typeface="Sabon Next LT"/>
              </a:rPr>
              <a:t>Reflection and Future Works</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cs typeface="Arial"/>
              </a:rPr>
              <a:t>Introduction</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vert="horz" lIns="91440" tIns="0" rIns="91440" bIns="0" rtlCol="0" anchor="t">
            <a:normAutofit/>
          </a:bodyPr>
          <a:lstStyle/>
          <a:p>
            <a:pPr marL="347345" indent="-347345"/>
            <a:r>
              <a:rPr lang="en-US" dirty="0">
                <a:ea typeface="+mn-lt"/>
                <a:cs typeface="+mn-lt"/>
              </a:rPr>
              <a:t>A Travel Information Relational Database</a:t>
            </a:r>
          </a:p>
          <a:p>
            <a:pPr marL="347345" indent="-347345"/>
            <a:r>
              <a:rPr lang="en-US" b="1" dirty="0">
                <a:ea typeface="+mn-lt"/>
                <a:cs typeface="+mn-lt"/>
              </a:rPr>
              <a:t>Purpose:</a:t>
            </a:r>
            <a:r>
              <a:rPr lang="en-US" dirty="0">
                <a:ea typeface="+mn-lt"/>
                <a:cs typeface="+mn-lt"/>
              </a:rPr>
              <a:t> Centralized system for travel information retrieval and trip planning.</a:t>
            </a:r>
            <a:endParaRPr lang="en-US" dirty="0">
              <a:cs typeface="Sabon Next LT"/>
            </a:endParaRPr>
          </a:p>
          <a:p>
            <a:pPr marL="347345" indent="-347345"/>
            <a:r>
              <a:rPr lang="en-US" b="1" dirty="0">
                <a:ea typeface="+mn-lt"/>
                <a:cs typeface="+mn-lt"/>
              </a:rPr>
              <a:t>Target Audience:</a:t>
            </a:r>
            <a:r>
              <a:rPr lang="en-US" dirty="0">
                <a:ea typeface="+mn-lt"/>
                <a:cs typeface="+mn-lt"/>
              </a:rPr>
              <a:t> Travelers who plan ahead.</a:t>
            </a:r>
            <a:endParaRPr lang="en-US" dirty="0"/>
          </a:p>
          <a:p>
            <a:pPr marL="347345" indent="-347345"/>
            <a:r>
              <a:rPr lang="en-US" b="1" dirty="0">
                <a:ea typeface="+mn-lt"/>
                <a:cs typeface="+mn-lt"/>
              </a:rPr>
              <a:t>Project Status:</a:t>
            </a:r>
            <a:r>
              <a:rPr lang="en-US" dirty="0">
                <a:ea typeface="+mn-lt"/>
                <a:cs typeface="+mn-lt"/>
              </a:rPr>
              <a:t> Fully implemented database structure with sample data and basic front-end UI.</a:t>
            </a:r>
            <a:endParaRPr lang="en-US" dirty="0"/>
          </a:p>
          <a:p>
            <a:pPr marL="347345" indent="-347345"/>
            <a:endParaRPr lang="en-US" dirty="0">
              <a:cs typeface="Sabon Next LT"/>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solidFill>
                  <a:srgbClr val="1F2C8F"/>
                </a:solidFill>
                <a:latin typeface="Arial Black"/>
              </a:rPr>
              <a:t>Technical Implementation</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
        <p:nvSpPr>
          <p:cNvPr id="6" name="Content Placeholder 5">
            <a:extLst>
              <a:ext uri="{FF2B5EF4-FFF2-40B4-BE49-F238E27FC236}">
                <a16:creationId xmlns:a16="http://schemas.microsoft.com/office/drawing/2014/main" id="{D2F2E9D2-73CA-B3C9-2426-80071F9388B3}"/>
              </a:ext>
            </a:extLst>
          </p:cNvPr>
          <p:cNvSpPr>
            <a:spLocks noGrp="1"/>
          </p:cNvSpPr>
          <p:nvPr>
            <p:ph idx="1"/>
          </p:nvPr>
        </p:nvSpPr>
        <p:spPr/>
        <p:txBody>
          <a:bodyPr vert="horz" lIns="91440" tIns="0" rIns="91440" bIns="0" rtlCol="0" anchor="t">
            <a:normAutofit/>
          </a:bodyPr>
          <a:lstStyle/>
          <a:p>
            <a:r>
              <a:rPr lang="en-US" dirty="0">
                <a:cs typeface="Sabon Next LT"/>
              </a:rPr>
              <a:t>ER diagram</a:t>
            </a:r>
          </a:p>
          <a:p>
            <a:r>
              <a:rPr lang="en-US" dirty="0">
                <a:cs typeface="Sabon Next LT"/>
              </a:rPr>
              <a:t>Datasets</a:t>
            </a:r>
          </a:p>
          <a:p>
            <a:r>
              <a:rPr lang="en-US" dirty="0">
                <a:cs typeface="Sabon Next LT"/>
              </a:rPr>
              <a:t>Technical stack</a:t>
            </a:r>
          </a:p>
          <a:p>
            <a:r>
              <a:rPr lang="en-US" dirty="0">
                <a:cs typeface="Sabon Next LT"/>
              </a:rPr>
              <a:t>Challenges</a:t>
            </a:r>
          </a:p>
        </p:txBody>
      </p:sp>
    </p:spTree>
    <p:extLst>
      <p:ext uri="{BB962C8B-B14F-4D97-AF65-F5344CB8AC3E}">
        <p14:creationId xmlns:p14="http://schemas.microsoft.com/office/powerpoint/2010/main" val="350521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90201" y="299623"/>
            <a:ext cx="3610306" cy="1721584"/>
          </a:xfrm>
        </p:spPr>
        <p:txBody>
          <a:bodyPr/>
          <a:lstStyle/>
          <a:p>
            <a:r>
              <a:rPr lang="en-US" dirty="0"/>
              <a:t>ER Diagram</a:t>
            </a:r>
          </a:p>
        </p:txBody>
      </p:sp>
      <p:pic>
        <p:nvPicPr>
          <p:cNvPr id="3" name="Picture 2">
            <a:extLst>
              <a:ext uri="{FF2B5EF4-FFF2-40B4-BE49-F238E27FC236}">
                <a16:creationId xmlns:a16="http://schemas.microsoft.com/office/drawing/2014/main" id="{23669C45-88F2-6307-F296-758E44A48BBA}"/>
              </a:ext>
            </a:extLst>
          </p:cNvPr>
          <p:cNvPicPr>
            <a:picLocks noChangeAspect="1"/>
          </p:cNvPicPr>
          <p:nvPr/>
        </p:nvPicPr>
        <p:blipFill>
          <a:blip r:embed="rId3"/>
          <a:srcRect/>
          <a:stretch/>
        </p:blipFill>
        <p:spPr>
          <a:xfrm>
            <a:off x="0" y="3374370"/>
            <a:ext cx="12191999" cy="1895855"/>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44261" y="178916"/>
            <a:ext cx="3812901" cy="1452269"/>
          </a:xfrm>
        </p:spPr>
        <p:txBody>
          <a:bodyPr/>
          <a:lstStyle/>
          <a:p>
            <a:r>
              <a:rPr lang="en-US" dirty="0">
                <a:solidFill>
                  <a:srgbClr val="1F2C8F"/>
                </a:solidFill>
                <a:latin typeface="Arial Black"/>
              </a:rPr>
              <a:t>relational schema</a:t>
            </a:r>
            <a:endParaRPr lang="en-US" dirty="0"/>
          </a:p>
        </p:txBody>
      </p:sp>
      <p:pic>
        <p:nvPicPr>
          <p:cNvPr id="9" name="Picture 8" descr="A screenshot of a computer code&#10;&#10;Description automatically generated">
            <a:extLst>
              <a:ext uri="{FF2B5EF4-FFF2-40B4-BE49-F238E27FC236}">
                <a16:creationId xmlns:a16="http://schemas.microsoft.com/office/drawing/2014/main" id="{33DB404E-E041-8093-B316-76AE274D6D7E}"/>
              </a:ext>
            </a:extLst>
          </p:cNvPr>
          <p:cNvPicPr>
            <a:picLocks noChangeAspect="1"/>
          </p:cNvPicPr>
          <p:nvPr/>
        </p:nvPicPr>
        <p:blipFill>
          <a:blip r:embed="rId3"/>
          <a:stretch>
            <a:fillRect/>
          </a:stretch>
        </p:blipFill>
        <p:spPr>
          <a:xfrm>
            <a:off x="443552" y="1960007"/>
            <a:ext cx="5655543" cy="1959138"/>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9143A108-97FB-319C-088B-AA6708511298}"/>
              </a:ext>
            </a:extLst>
          </p:cNvPr>
          <p:cNvPicPr>
            <a:picLocks noChangeAspect="1"/>
          </p:cNvPicPr>
          <p:nvPr/>
        </p:nvPicPr>
        <p:blipFill>
          <a:blip r:embed="rId4"/>
          <a:stretch>
            <a:fillRect/>
          </a:stretch>
        </p:blipFill>
        <p:spPr>
          <a:xfrm>
            <a:off x="6091299" y="3467007"/>
            <a:ext cx="5642516" cy="2873723"/>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C49B6469-EA0D-0490-A8CC-D329C165E988}"/>
              </a:ext>
            </a:extLst>
          </p:cNvPr>
          <p:cNvPicPr>
            <a:picLocks noChangeAspect="1"/>
          </p:cNvPicPr>
          <p:nvPr/>
        </p:nvPicPr>
        <p:blipFill>
          <a:blip r:embed="rId5"/>
          <a:stretch>
            <a:fillRect/>
          </a:stretch>
        </p:blipFill>
        <p:spPr>
          <a:xfrm>
            <a:off x="443552" y="3931523"/>
            <a:ext cx="5655543" cy="2419481"/>
          </a:xfrm>
          <a:prstGeom prst="rect">
            <a:avLst/>
          </a:prstGeom>
        </p:spPr>
      </p:pic>
    </p:spTree>
    <p:extLst>
      <p:ext uri="{BB962C8B-B14F-4D97-AF65-F5344CB8AC3E}">
        <p14:creationId xmlns:p14="http://schemas.microsoft.com/office/powerpoint/2010/main" val="209321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550564" y="1057274"/>
            <a:ext cx="9875463" cy="999746"/>
          </a:xfrm>
        </p:spPr>
        <p:txBody>
          <a:bodyPr anchor="b">
            <a:normAutofit/>
          </a:bodyPr>
          <a:lstStyle/>
          <a:p>
            <a:r>
              <a:rPr lang="en-US"/>
              <a:t>Datasets</a:t>
            </a:r>
          </a:p>
        </p:txBody>
      </p:sp>
      <p:pic>
        <p:nvPicPr>
          <p:cNvPr id="8" name="Picture 7" descr="A map of the island&#10;&#10;Description automatically generated">
            <a:extLst>
              <a:ext uri="{FF2B5EF4-FFF2-40B4-BE49-F238E27FC236}">
                <a16:creationId xmlns:a16="http://schemas.microsoft.com/office/drawing/2014/main" id="{5562446A-D685-F161-A5C8-E0C5E8170930}"/>
              </a:ext>
            </a:extLst>
          </p:cNvPr>
          <p:cNvPicPr>
            <a:picLocks noChangeAspect="1"/>
          </p:cNvPicPr>
          <p:nvPr/>
        </p:nvPicPr>
        <p:blipFill>
          <a:blip r:embed="rId3"/>
          <a:srcRect l="3622" r="3" b="3"/>
          <a:stretch/>
        </p:blipFill>
        <p:spPr>
          <a:xfrm>
            <a:off x="1550564" y="2303028"/>
            <a:ext cx="5829147" cy="3961593"/>
          </a:xfrm>
          <a:prstGeom prst="rect">
            <a:avLst/>
          </a:prstGeom>
          <a:noFill/>
        </p:spPr>
      </p:pic>
      <p:sp>
        <p:nvSpPr>
          <p:cNvPr id="5" name="Content Placeholder 4">
            <a:extLst>
              <a:ext uri="{FF2B5EF4-FFF2-40B4-BE49-F238E27FC236}">
                <a16:creationId xmlns:a16="http://schemas.microsoft.com/office/drawing/2014/main" id="{B75673F9-8358-CD7C-AFF8-69F256DB53EA}"/>
              </a:ext>
            </a:extLst>
          </p:cNvPr>
          <p:cNvSpPr>
            <a:spLocks noGrp="1"/>
          </p:cNvSpPr>
          <p:nvPr>
            <p:ph sz="half" idx="15"/>
          </p:nvPr>
        </p:nvSpPr>
        <p:spPr>
          <a:xfrm>
            <a:off x="7940842" y="2303028"/>
            <a:ext cx="3485184" cy="3961593"/>
          </a:xfrm>
        </p:spPr>
        <p:txBody>
          <a:bodyPr vert="horz" lIns="91440" tIns="0" rIns="91440" bIns="0" rtlCol="0" anchor="t">
            <a:normAutofit/>
          </a:bodyPr>
          <a:lstStyle/>
          <a:p>
            <a:pPr marL="285750" indent="-285750">
              <a:buChar char="•"/>
            </a:pPr>
            <a:r>
              <a:rPr lang="en-US" b="1"/>
              <a:t>Google Maps Places API</a:t>
            </a:r>
          </a:p>
          <a:p>
            <a:pPr marL="568960" lvl="1" indent="-285750">
              <a:buFont typeface="Courier New" panose="020B0604020202020204" pitchFamily="34" charset="0"/>
              <a:buChar char="o"/>
            </a:pPr>
            <a:r>
              <a:rPr lang="en-US">
                <a:cs typeface="Sabon Next LT"/>
              </a:rPr>
              <a:t>Centered on Hawaii</a:t>
            </a:r>
            <a:endParaRPr lang="en-US"/>
          </a:p>
          <a:p>
            <a:pPr marL="568960" lvl="1" indent="-285750">
              <a:buFont typeface="Courier New" panose="020B0604020202020204" pitchFamily="34" charset="0"/>
              <a:buChar char="o"/>
            </a:pPr>
            <a:r>
              <a:rPr lang="en-US"/>
              <a:t>Tourist attractions, restaurants, and lodging</a:t>
            </a:r>
            <a:endParaRPr lang="en-US">
              <a:cs typeface="Sabon Next LT"/>
            </a:endParaRPr>
          </a:p>
          <a:p>
            <a:pPr marL="568960" lvl="1" indent="-285750">
              <a:buFont typeface="Courier New" panose="020B0604020202020204" pitchFamily="34" charset="0"/>
              <a:buChar char="o"/>
            </a:pPr>
            <a:r>
              <a:rPr lang="en-US"/>
              <a:t>60 results scraped per category</a:t>
            </a:r>
            <a:endParaRPr lang="en-US">
              <a:cs typeface="Sabon Next LT"/>
            </a:endParaRPr>
          </a:p>
          <a:p>
            <a:pPr marL="568960" lvl="1" indent="-285750">
              <a:buFont typeface="Courier New" panose="020B0604020202020204" pitchFamily="34" charset="0"/>
              <a:buChar char="o"/>
            </a:pPr>
            <a:r>
              <a:rPr lang="en-US">
                <a:cs typeface="Sabon Next LT"/>
              </a:rPr>
              <a:t>Name, </a:t>
            </a:r>
            <a:r>
              <a:rPr lang="en-US" err="1">
                <a:cs typeface="Sabon Next LT"/>
              </a:rPr>
              <a:t>place_id</a:t>
            </a:r>
            <a:r>
              <a:rPr lang="en-US">
                <a:cs typeface="Sabon Next LT"/>
              </a:rPr>
              <a:t>, address, description, type, rating, </a:t>
            </a:r>
            <a:r>
              <a:rPr lang="en-US" err="1">
                <a:cs typeface="Sabon Next LT"/>
              </a:rPr>
              <a:t>price_level</a:t>
            </a:r>
            <a:r>
              <a:rPr lang="en-US">
                <a:cs typeface="Sabon Next LT"/>
              </a:rPr>
              <a:t>, latitude, longitude, city, state, country</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sp>
        <p:nvSpPr>
          <p:cNvPr id="9" name="Rectangle: Rounded Corners 8">
            <a:extLst>
              <a:ext uri="{FF2B5EF4-FFF2-40B4-BE49-F238E27FC236}">
                <a16:creationId xmlns:a16="http://schemas.microsoft.com/office/drawing/2014/main" id="{42362537-B1B1-C70A-7CF4-B4C81FD81946}"/>
              </a:ext>
            </a:extLst>
          </p:cNvPr>
          <p:cNvSpPr/>
          <p:nvPr/>
        </p:nvSpPr>
        <p:spPr>
          <a:xfrm>
            <a:off x="4269827" y="2824655"/>
            <a:ext cx="2548758" cy="354724"/>
          </a:xfrm>
          <a:prstGeom prst="roundRect">
            <a:avLst/>
          </a:prstGeom>
          <a:solidFill>
            <a:srgbClr val="E6F0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21.289373, -157.917480</a:t>
            </a:r>
            <a:endParaRPr lang="en-US">
              <a:solidFill>
                <a:schemeClr val="tx1"/>
              </a:solidFill>
              <a:cs typeface="Sabon Next LT"/>
            </a:endParaRPr>
          </a:p>
        </p:txBody>
      </p:sp>
    </p:spTree>
    <p:extLst>
      <p:ext uri="{BB962C8B-B14F-4D97-AF65-F5344CB8AC3E}">
        <p14:creationId xmlns:p14="http://schemas.microsoft.com/office/powerpoint/2010/main" val="337666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latin typeface="Arial Black"/>
                <a:cs typeface="Sabon Next LT"/>
              </a:rPr>
              <a:t>Technical stack</a:t>
            </a:r>
            <a:endParaRPr lang="en-US">
              <a:latin typeface="Arial Black"/>
              <a:cs typeface="Sabon Next LT"/>
            </a:endParaRPr>
          </a:p>
          <a:p>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graphicFrame>
        <p:nvGraphicFramePr>
          <p:cNvPr id="8" name="Content Placeholder 7">
            <a:extLst>
              <a:ext uri="{FF2B5EF4-FFF2-40B4-BE49-F238E27FC236}">
                <a16:creationId xmlns:a16="http://schemas.microsoft.com/office/drawing/2014/main" id="{7CB7A950-D246-63FD-5036-A1699368FED6}"/>
              </a:ext>
            </a:extLst>
          </p:cNvPr>
          <p:cNvGraphicFramePr>
            <a:graphicFrameLocks noGrp="1"/>
          </p:cNvGraphicFramePr>
          <p:nvPr>
            <p:ph sz="half" idx="2"/>
            <p:extLst>
              <p:ext uri="{D42A27DB-BD31-4B8C-83A1-F6EECF244321}">
                <p14:modId xmlns:p14="http://schemas.microsoft.com/office/powerpoint/2010/main" val="3688659531"/>
              </p:ext>
            </p:extLst>
          </p:nvPr>
        </p:nvGraphicFramePr>
        <p:xfrm>
          <a:off x="1173192" y="1886520"/>
          <a:ext cx="4576912" cy="4481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latin typeface="Arial Black"/>
                <a:cs typeface="Sabon Next LT"/>
              </a:rPr>
              <a:t>Challenges</a:t>
            </a:r>
            <a:endParaRPr lang="en-US" dirty="0"/>
          </a:p>
          <a:p>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84362" y="1713558"/>
            <a:ext cx="7797609" cy="4913655"/>
          </a:xfrm>
        </p:spPr>
        <p:txBody>
          <a:bodyPr vert="horz" lIns="91440" tIns="0" rIns="91440" bIns="0" rtlCol="0" anchor="t">
            <a:normAutofit lnSpcReduction="10000"/>
          </a:bodyPr>
          <a:lstStyle/>
          <a:p>
            <a:r>
              <a:rPr lang="en-US" b="1" dirty="0">
                <a:ea typeface="+mn-lt"/>
                <a:cs typeface="+mn-lt"/>
              </a:rPr>
              <a:t>Designing an Efficient Data Structure:</a:t>
            </a:r>
            <a:endParaRPr lang="en-US" dirty="0">
              <a:cs typeface="Sabon Next LT"/>
            </a:endParaRPr>
          </a:p>
          <a:p>
            <a:pPr marL="285750" indent="-285750">
              <a:buFont typeface="Arial"/>
              <a:buChar char="•"/>
            </a:pPr>
            <a:r>
              <a:rPr lang="en-US" dirty="0">
                <a:ea typeface="+mn-lt"/>
                <a:cs typeface="+mn-lt"/>
              </a:rPr>
              <a:t>The seemingly simple data structure required extensive discussion and iteration.</a:t>
            </a:r>
          </a:p>
          <a:p>
            <a:pPr marL="285750" indent="-285750">
              <a:buFont typeface="Arial"/>
              <a:buChar char="•"/>
            </a:pPr>
            <a:r>
              <a:rPr lang="en-US" dirty="0">
                <a:ea typeface="+mn-lt"/>
                <a:cs typeface="+mn-lt"/>
              </a:rPr>
              <a:t>Focus was on aligning the design with database normalization and other principles learned in class to ensure scalability and efficiency.</a:t>
            </a:r>
          </a:p>
          <a:p>
            <a:pPr marL="285750" indent="-285750">
              <a:buFont typeface="Arial"/>
            </a:pPr>
            <a:r>
              <a:rPr lang="en-US" b="1" dirty="0">
                <a:ea typeface="+mn-lt"/>
                <a:cs typeface="+mn-lt"/>
              </a:rPr>
              <a:t>Data Retrieval Efforts:</a:t>
            </a:r>
            <a:endParaRPr lang="en-US" dirty="0"/>
          </a:p>
          <a:p>
            <a:pPr marL="285750" indent="-285750">
              <a:buFont typeface="Arial"/>
              <a:buChar char="•"/>
            </a:pPr>
            <a:r>
              <a:rPr lang="en-US" dirty="0">
                <a:ea typeface="+mn-lt"/>
                <a:cs typeface="+mn-lt"/>
              </a:rPr>
              <a:t>Collecting and integrating travel-related data from web sources proved time-consuming.</a:t>
            </a:r>
          </a:p>
          <a:p>
            <a:pPr marL="285750" indent="-285750">
              <a:buFont typeface="Arial"/>
              <a:buChar char="•"/>
            </a:pPr>
            <a:r>
              <a:rPr lang="en-US" b="1" dirty="0">
                <a:ea typeface="+mn-lt"/>
                <a:cs typeface="+mn-lt"/>
              </a:rPr>
              <a:t>Google Maps API</a:t>
            </a:r>
            <a:r>
              <a:rPr lang="en-US" dirty="0">
                <a:ea typeface="+mn-lt"/>
                <a:cs typeface="+mn-lt"/>
              </a:rPr>
              <a:t> to retrieve Place data + a </a:t>
            </a:r>
            <a:r>
              <a:rPr lang="en-US" dirty="0" err="1">
                <a:ea typeface="+mn-lt"/>
                <a:cs typeface="+mn-lt"/>
              </a:rPr>
              <a:t>Github</a:t>
            </a:r>
            <a:r>
              <a:rPr lang="en-US" dirty="0">
                <a:ea typeface="+mn-lt"/>
                <a:cs typeface="+mn-lt"/>
              </a:rPr>
              <a:t> Countries States Cities Database </a:t>
            </a:r>
          </a:p>
          <a:p>
            <a:r>
              <a:rPr lang="en-US" b="1" dirty="0">
                <a:ea typeface="+mn-lt"/>
                <a:cs typeface="+mn-lt"/>
              </a:rPr>
              <a:t>Frontend UI Development:</a:t>
            </a:r>
            <a:endParaRPr lang="en-US" dirty="0">
              <a:cs typeface="Sabon Next LT"/>
            </a:endParaRPr>
          </a:p>
          <a:p>
            <a:pPr marL="285750" indent="-285750">
              <a:buFont typeface="Arial"/>
              <a:buChar char="•"/>
            </a:pPr>
            <a:r>
              <a:rPr lang="en-US" dirty="0">
                <a:ea typeface="+mn-lt"/>
                <a:cs typeface="+mn-lt"/>
              </a:rPr>
              <a:t>Creating a Android UI, while not the primary focus of the project, was time-intensive.</a:t>
            </a:r>
          </a:p>
          <a:p>
            <a:pPr marL="285750" indent="-285750">
              <a:buFont typeface="Arial"/>
              <a:buChar char="•"/>
            </a:pPr>
            <a:r>
              <a:rPr lang="en-US" dirty="0">
                <a:ea typeface="+mn-lt"/>
                <a:cs typeface="+mn-lt"/>
              </a:rPr>
              <a:t>Focused on implementing essential features and some queries are only written in backend functionalities.</a:t>
            </a: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297731452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E99543C-82E8-4821-93BD-5A60BEB423E2}">
  <ds:schemaRefs>
    <ds:schemaRef ds:uri="http://schemas.microsoft.com/sharepoint/v3/contenttype/forms"/>
  </ds:schemaRefs>
</ds:datastoreItem>
</file>

<file path=customXml/itemProps2.xml><?xml version="1.0" encoding="utf-8"?>
<ds:datastoreItem xmlns:ds="http://schemas.openxmlformats.org/officeDocument/2006/customXml" ds:itemID="{5D7B7F6F-2C08-4296-B7AB-C2C3F4219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FA76D1-3C6D-40BC-A42D-496B6EDE8B8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1538</Words>
  <Application>Microsoft Office PowerPoint</Application>
  <PresentationFormat>Widescreen</PresentationFormat>
  <Paragraphs>116</Paragraphs>
  <Slides>13</Slides>
  <Notes>13</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Arial,Sans-Serif</vt:lpstr>
      <vt:lpstr>Arial</vt:lpstr>
      <vt:lpstr>Arial Black</vt:lpstr>
      <vt:lpstr>Calibri</vt:lpstr>
      <vt:lpstr>Courier New</vt:lpstr>
      <vt:lpstr>Sabon Next LT</vt:lpstr>
      <vt:lpstr>Custom</vt:lpstr>
      <vt:lpstr>Travel Info Relational Database for Search, Planning, and Recommendations</vt:lpstr>
      <vt:lpstr>agenda</vt:lpstr>
      <vt:lpstr>Introduction</vt:lpstr>
      <vt:lpstr>Technical Implementation</vt:lpstr>
      <vt:lpstr>ER Diagram</vt:lpstr>
      <vt:lpstr>relational schema</vt:lpstr>
      <vt:lpstr>Datasets</vt:lpstr>
      <vt:lpstr>Technical stack </vt:lpstr>
      <vt:lpstr>Challenges </vt:lpstr>
      <vt:lpstr>Project outcomes</vt:lpstr>
      <vt:lpstr>Reflection   </vt:lpstr>
      <vt:lpstr>Future Works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yifan zhao</cp:lastModifiedBy>
  <cp:revision>610</cp:revision>
  <dcterms:created xsi:type="dcterms:W3CDTF">2024-11-30T01:17:02Z</dcterms:created>
  <dcterms:modified xsi:type="dcterms:W3CDTF">2024-11-30T16:19:56Z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