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4" r:id="rId3"/>
    <p:sldId id="265" r:id="rId4"/>
    <p:sldId id="267" r:id="rId5"/>
    <p:sldId id="266" r:id="rId6"/>
    <p:sldId id="257" r:id="rId7"/>
    <p:sldId id="258" r:id="rId8"/>
    <p:sldId id="262" r:id="rId9"/>
    <p:sldId id="259" r:id="rId10"/>
    <p:sldId id="260" r:id="rId11"/>
    <p:sldId id="261" r:id="rId12"/>
    <p:sldId id="26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3/22/2022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4D4597-1759-4F25-B4E3-F06985B33C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第二組</a:t>
            </a: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sz="4400" b="0" i="0" dirty="0">
                <a:solidFill>
                  <a:srgbClr val="333333"/>
                </a:solidFill>
                <a:effectLst/>
                <a:latin typeface="+mj-ea"/>
              </a:rPr>
              <a:t>程式作業</a:t>
            </a:r>
            <a:r>
              <a:rPr lang="en-US" altLang="zh-TW" sz="4400" b="0" i="0" dirty="0">
                <a:solidFill>
                  <a:srgbClr val="333333"/>
                </a:solidFill>
                <a:effectLst/>
                <a:latin typeface="+mj-ea"/>
              </a:rPr>
              <a:t>(3)</a:t>
            </a:r>
            <a:r>
              <a:rPr lang="zh-TW" altLang="en-US" sz="4400" b="0" i="0" dirty="0">
                <a:solidFill>
                  <a:srgbClr val="333333"/>
                </a:solidFill>
                <a:effectLst/>
                <a:latin typeface="+mj-ea"/>
              </a:rPr>
              <a:t>小題 </a:t>
            </a:r>
            <a:r>
              <a:rPr lang="en-US" altLang="zh-TW" sz="4400" b="0" i="0" dirty="0">
                <a:solidFill>
                  <a:srgbClr val="333333"/>
                </a:solidFill>
                <a:effectLst/>
                <a:latin typeface="+mj-ea"/>
              </a:rPr>
              <a:t>Number sort</a:t>
            </a:r>
            <a:endParaRPr lang="zh-TW" altLang="en-US" sz="44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9BD7C8E-1C00-4B1E-881C-1A924CCE05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109602508 </a:t>
            </a:r>
            <a:r>
              <a:rPr lang="zh-TW" altLang="en-US" dirty="0"/>
              <a:t>地科二 林芳伃</a:t>
            </a:r>
            <a:endParaRPr lang="en-US" altLang="zh-TW" dirty="0"/>
          </a:p>
          <a:p>
            <a:r>
              <a:rPr lang="en-US" altLang="zh-TW" dirty="0"/>
              <a:t>108503009</a:t>
            </a:r>
            <a:r>
              <a:rPr lang="zh-TW" altLang="en-US" dirty="0"/>
              <a:t> 通訊三 李正文</a:t>
            </a:r>
            <a:endParaRPr lang="en-US" altLang="zh-TW" dirty="0"/>
          </a:p>
          <a:p>
            <a:r>
              <a:rPr lang="en-US" altLang="zh-TW" dirty="0"/>
              <a:t>107503301 </a:t>
            </a:r>
            <a:r>
              <a:rPr lang="zh-TW" altLang="en-US" dirty="0"/>
              <a:t>通訊四 鐘志堯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189843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47819E-7A05-41CA-8610-2745A53A6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rgbClr val="0070C0"/>
                </a:solidFill>
              </a:rPr>
              <a:t>藍色區塊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78F46679-B244-496B-9157-9C7E861CF4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1905" y="651933"/>
            <a:ext cx="3724983" cy="5554133"/>
          </a:xfrm>
        </p:spPr>
      </p:pic>
    </p:spTree>
    <p:extLst>
      <p:ext uri="{BB962C8B-B14F-4D97-AF65-F5344CB8AC3E}">
        <p14:creationId xmlns:p14="http://schemas.microsoft.com/office/powerpoint/2010/main" val="9303658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3CECD1-7E2A-4D12-B3AF-EF251AE7D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tx1"/>
                </a:solidFill>
              </a:rPr>
              <a:t>黑色區塊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C635372D-D78C-4AE9-9CFA-9AC659B89D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53490" y="1117600"/>
            <a:ext cx="7269205" cy="5026578"/>
          </a:xfrm>
        </p:spPr>
      </p:pic>
    </p:spTree>
    <p:extLst>
      <p:ext uri="{BB962C8B-B14F-4D97-AF65-F5344CB8AC3E}">
        <p14:creationId xmlns:p14="http://schemas.microsoft.com/office/powerpoint/2010/main" val="3671958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E9127B-2189-4422-B6B5-1B510CDF2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E8C565-87A0-4B12-AA21-FD1E5E3DFD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760133"/>
            <a:ext cx="8596668" cy="328122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TW" sz="4800" dirty="0"/>
              <a:t>Thanks for listening</a:t>
            </a:r>
            <a:endParaRPr lang="zh-TW" altLang="en-US" sz="4800" dirty="0"/>
          </a:p>
        </p:txBody>
      </p:sp>
    </p:spTree>
    <p:extLst>
      <p:ext uri="{BB962C8B-B14F-4D97-AF65-F5344CB8AC3E}">
        <p14:creationId xmlns:p14="http://schemas.microsoft.com/office/powerpoint/2010/main" val="2614077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585D18D-E581-4ECE-9B07-655D39028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tx1"/>
                </a:solidFill>
              </a:rPr>
              <a:t>題目敘述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DE8195F-92BA-4BBB-98A9-C10EFA14B2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sz="2400" dirty="0" err="1">
                <a:solidFill>
                  <a:srgbClr val="000000"/>
                </a:solidFill>
                <a:effectLst/>
                <a:latin typeface="+mn-ea"/>
                <a:cs typeface="Gungsuh" panose="02030600000101010101" pitchFamily="18" charset="-127"/>
              </a:rPr>
              <a:t>在一個字串中</a:t>
            </a:r>
            <a:r>
              <a:rPr lang="en-US" altLang="zh-TW" sz="2400" dirty="0">
                <a:solidFill>
                  <a:srgbClr val="000000"/>
                </a:solidFill>
                <a:effectLst/>
                <a:latin typeface="+mn-ea"/>
                <a:cs typeface="Gungsuh" panose="02030600000101010101" pitchFamily="18" charset="-127"/>
              </a:rPr>
              <a:t>，「</a:t>
            </a:r>
            <a:r>
              <a:rPr lang="en-US" altLang="zh-TW" sz="2400" dirty="0" err="1">
                <a:solidFill>
                  <a:srgbClr val="000000"/>
                </a:solidFill>
                <a:effectLst/>
                <a:latin typeface="+mn-ea"/>
                <a:cs typeface="Gungsuh" panose="02030600000101010101" pitchFamily="18" charset="-127"/>
              </a:rPr>
              <a:t>未排序」的程度是以各字元間彼此的大小關係來計算的。例如在字串</a:t>
            </a:r>
            <a:r>
              <a:rPr lang="en-US" altLang="zh-TW" sz="2400" dirty="0">
                <a:solidFill>
                  <a:srgbClr val="000000"/>
                </a:solidFill>
                <a:effectLst/>
                <a:latin typeface="+mn-ea"/>
                <a:cs typeface="Gungsuh" panose="02030600000101010101" pitchFamily="18" charset="-127"/>
              </a:rPr>
              <a:t> </a:t>
            </a:r>
            <a:r>
              <a:rPr lang="en-US" altLang="zh-TW" sz="2400" dirty="0" err="1">
                <a:solidFill>
                  <a:srgbClr val="000000"/>
                </a:solidFill>
                <a:effectLst/>
                <a:latin typeface="+mn-ea"/>
                <a:cs typeface="Gungsuh" panose="02030600000101010101" pitchFamily="18" charset="-127"/>
              </a:rPr>
              <a:t>DAABEC中</a:t>
            </a:r>
            <a:r>
              <a:rPr lang="en-US" altLang="zh-TW" sz="2400" dirty="0">
                <a:solidFill>
                  <a:srgbClr val="000000"/>
                </a:solidFill>
                <a:effectLst/>
                <a:latin typeface="+mn-ea"/>
                <a:cs typeface="Gungsuh" panose="02030600000101010101" pitchFamily="18" charset="-127"/>
              </a:rPr>
              <a:t>，「</a:t>
            </a:r>
            <a:r>
              <a:rPr lang="en-US" altLang="zh-TW" sz="2400" dirty="0" err="1">
                <a:solidFill>
                  <a:srgbClr val="000000"/>
                </a:solidFill>
                <a:effectLst/>
                <a:latin typeface="+mn-ea"/>
                <a:cs typeface="Gungsuh" panose="02030600000101010101" pitchFamily="18" charset="-127"/>
              </a:rPr>
              <a:t>未排序」的程度為</a:t>
            </a:r>
            <a:r>
              <a:rPr lang="en-US" altLang="zh-TW" sz="2400" dirty="0">
                <a:solidFill>
                  <a:srgbClr val="000000"/>
                </a:solidFill>
                <a:effectLst/>
                <a:latin typeface="+mn-ea"/>
                <a:cs typeface="Gungsuh" panose="02030600000101010101" pitchFamily="18" charset="-127"/>
              </a:rPr>
              <a:t> 5，因為D比它右邊的4個字元大，E比它右邊的1個字元大。而字串AACEDGG「未排序」的程度為 1</a:t>
            </a:r>
            <a:r>
              <a:rPr lang="zh-TW" altLang="en-US" sz="2400" dirty="0">
                <a:solidFill>
                  <a:srgbClr val="000000"/>
                </a:solidFill>
                <a:effectLst/>
                <a:latin typeface="+mn-ea"/>
                <a:cs typeface="Gungsuh" panose="02030600000101010101" pitchFamily="18" charset="-127"/>
              </a:rPr>
              <a:t>，簡單來說就是需要幾次交換才能排序完成，就是一個字串的未排序程度</a:t>
            </a:r>
            <a:endParaRPr lang="en-US" altLang="zh-TW" sz="2400" dirty="0">
              <a:solidFill>
                <a:srgbClr val="000000"/>
              </a:solidFill>
              <a:effectLst/>
              <a:latin typeface="+mn-ea"/>
              <a:cs typeface="Gungsuh" panose="02030600000101010101" pitchFamily="18" charset="-127"/>
            </a:endParaRPr>
          </a:p>
          <a:p>
            <a:pPr marL="0" indent="0">
              <a:buNone/>
            </a:pPr>
            <a:endParaRPr lang="en-US" altLang="zh-TW" sz="2400" dirty="0">
              <a:solidFill>
                <a:srgbClr val="000000"/>
              </a:solidFill>
              <a:latin typeface="+mn-ea"/>
              <a:cs typeface="Gungsuh" panose="02030600000101010101" pitchFamily="18" charset="-127"/>
            </a:endParaRPr>
          </a:p>
          <a:p>
            <a:pPr marL="0" indent="0">
              <a:buNone/>
            </a:pPr>
            <a:r>
              <a:rPr lang="zh-TW" altLang="en-US" sz="2400" dirty="0">
                <a:solidFill>
                  <a:srgbClr val="000000"/>
                </a:solidFill>
                <a:latin typeface="+mn-ea"/>
                <a:cs typeface="Gungsuh" panose="02030600000101010101" pitchFamily="18" charset="-127"/>
              </a:rPr>
              <a:t>題目</a:t>
            </a:r>
            <a:r>
              <a:rPr lang="en-US" altLang="zh-TW" sz="2400" dirty="0">
                <a:solidFill>
                  <a:srgbClr val="000000"/>
                </a:solidFill>
                <a:effectLst/>
                <a:latin typeface="+mn-ea"/>
                <a:cs typeface="Gungsuh" panose="02030600000101010101" pitchFamily="18" charset="-127"/>
              </a:rPr>
              <a:t>是為許多的字串來做排序。每個字串中僅含有A,C,G和T這4種字元。排序的原則是根據各字串「未排序」的程度，由小到大輸出。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18736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DE1277-8569-4418-BC60-DB2A6013E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tx1"/>
                </a:solidFill>
              </a:rPr>
              <a:t>題目敘述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EAEA8FC-CAD6-4F3C-8BAC-A6DFFC672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62667"/>
            <a:ext cx="9194799" cy="4724400"/>
          </a:xfrm>
        </p:spPr>
        <p:txBody>
          <a:bodyPr>
            <a:normAutofit/>
          </a:bodyPr>
          <a:lstStyle/>
          <a:p>
            <a:r>
              <a:rPr lang="en-US" altLang="zh-TW" sz="2600" dirty="0">
                <a:solidFill>
                  <a:srgbClr val="FF0000"/>
                </a:solidFill>
                <a:effectLst/>
                <a:latin typeface="+mn-ea"/>
              </a:rPr>
              <a:t>Input</a:t>
            </a:r>
            <a:endParaRPr lang="zh-TW" altLang="zh-TW" sz="2600" dirty="0">
              <a:effectLst/>
              <a:latin typeface="+mn-ea"/>
            </a:endParaRPr>
          </a:p>
          <a:p>
            <a:pPr marL="0" indent="0">
              <a:buNone/>
            </a:pPr>
            <a:r>
              <a:rPr lang="en-US" altLang="zh-TW" sz="2600" dirty="0">
                <a:solidFill>
                  <a:srgbClr val="000000"/>
                </a:solidFill>
                <a:effectLst/>
                <a:latin typeface="+mn-ea"/>
                <a:cs typeface="Gungsuh" panose="02030600000101010101" pitchFamily="18" charset="-127"/>
              </a:rPr>
              <a:t>輸入的第一列有一個整數代表以下有幾組測試資料。每組測試資料的第一列含有2個正整數 </a:t>
            </a:r>
            <a:r>
              <a:rPr lang="en-US" altLang="zh-TW" sz="2600" dirty="0" err="1">
                <a:solidFill>
                  <a:srgbClr val="000000"/>
                </a:solidFill>
                <a:effectLst/>
                <a:latin typeface="+mn-ea"/>
                <a:cs typeface="Gungsuh" panose="02030600000101010101" pitchFamily="18" charset="-127"/>
              </a:rPr>
              <a:t>n和</a:t>
            </a:r>
            <a:r>
              <a:rPr lang="en-US" altLang="zh-TW" sz="2600" dirty="0">
                <a:solidFill>
                  <a:srgbClr val="000000"/>
                </a:solidFill>
                <a:effectLst/>
                <a:latin typeface="+mn-ea"/>
                <a:cs typeface="Gungsuh" panose="02030600000101010101" pitchFamily="18" charset="-127"/>
              </a:rPr>
              <a:t> m</a:t>
            </a:r>
            <a:r>
              <a:rPr lang="zh-TW" altLang="en-US" sz="2600" dirty="0">
                <a:solidFill>
                  <a:srgbClr val="000000"/>
                </a:solidFill>
                <a:effectLst/>
                <a:latin typeface="+mn-ea"/>
                <a:cs typeface="Gungsuh" panose="02030600000101010101" pitchFamily="18" charset="-127"/>
              </a:rPr>
              <a:t>，</a:t>
            </a:r>
            <a:r>
              <a:rPr lang="en-US" altLang="zh-TW" sz="2600" dirty="0">
                <a:solidFill>
                  <a:srgbClr val="000000"/>
                </a:solidFill>
                <a:effectLst/>
                <a:latin typeface="+mn-ea"/>
                <a:cs typeface="Gungsuh" panose="02030600000101010101" pitchFamily="18" charset="-127"/>
              </a:rPr>
              <a:t>n </a:t>
            </a:r>
            <a:r>
              <a:rPr lang="en-US" altLang="zh-TW" sz="2600" dirty="0" err="1">
                <a:solidFill>
                  <a:srgbClr val="000000"/>
                </a:solidFill>
                <a:effectLst/>
                <a:latin typeface="+mn-ea"/>
                <a:cs typeface="Gungsuh" panose="02030600000101010101" pitchFamily="18" charset="-127"/>
              </a:rPr>
              <a:t>代表字串的長度，m</a:t>
            </a:r>
            <a:r>
              <a:rPr lang="en-US" altLang="zh-TW" sz="2600" dirty="0">
                <a:solidFill>
                  <a:srgbClr val="000000"/>
                </a:solidFill>
                <a:effectLst/>
                <a:latin typeface="+mn-ea"/>
                <a:cs typeface="Gungsuh" panose="02030600000101010101" pitchFamily="18" charset="-127"/>
              </a:rPr>
              <a:t> </a:t>
            </a:r>
            <a:r>
              <a:rPr lang="en-US" altLang="zh-TW" sz="2600" dirty="0" err="1">
                <a:solidFill>
                  <a:srgbClr val="000000"/>
                </a:solidFill>
                <a:effectLst/>
                <a:latin typeface="+mn-ea"/>
                <a:cs typeface="Gungsuh" panose="02030600000101010101" pitchFamily="18" charset="-127"/>
              </a:rPr>
              <a:t>代表字串的數目。接下來的</a:t>
            </a:r>
            <a:r>
              <a:rPr lang="en-US" altLang="zh-TW" sz="2600" dirty="0">
                <a:solidFill>
                  <a:srgbClr val="000000"/>
                </a:solidFill>
                <a:effectLst/>
                <a:latin typeface="+mn-ea"/>
                <a:cs typeface="Gungsuh" panose="02030600000101010101" pitchFamily="18" charset="-127"/>
              </a:rPr>
              <a:t> m </a:t>
            </a:r>
            <a:r>
              <a:rPr lang="en-US" altLang="zh-TW" sz="2600" dirty="0" err="1">
                <a:solidFill>
                  <a:srgbClr val="000000"/>
                </a:solidFill>
                <a:effectLst/>
                <a:latin typeface="+mn-ea"/>
                <a:cs typeface="Gungsuh" panose="02030600000101010101" pitchFamily="18" charset="-127"/>
              </a:rPr>
              <a:t>列，每列有一個長度為</a:t>
            </a:r>
            <a:r>
              <a:rPr lang="en-US" altLang="zh-TW" sz="2600" dirty="0">
                <a:solidFill>
                  <a:srgbClr val="000000"/>
                </a:solidFill>
                <a:effectLst/>
                <a:latin typeface="+mn-ea"/>
                <a:cs typeface="Gungsuh" panose="02030600000101010101" pitchFamily="18" charset="-127"/>
              </a:rPr>
              <a:t> n </a:t>
            </a:r>
            <a:r>
              <a:rPr lang="en-US" altLang="zh-TW" sz="2600" dirty="0" err="1">
                <a:solidFill>
                  <a:srgbClr val="000000"/>
                </a:solidFill>
                <a:effectLst/>
                <a:latin typeface="+mn-ea"/>
                <a:cs typeface="Gungsuh" panose="02030600000101010101" pitchFamily="18" charset="-127"/>
              </a:rPr>
              <a:t>的字串</a:t>
            </a:r>
            <a:r>
              <a:rPr lang="en-US" altLang="zh-TW" sz="2600" dirty="0">
                <a:solidFill>
                  <a:srgbClr val="000000"/>
                </a:solidFill>
                <a:effectLst/>
                <a:latin typeface="+mn-ea"/>
                <a:cs typeface="Gungsuh" panose="02030600000101010101" pitchFamily="18" charset="-127"/>
              </a:rPr>
              <a:t>。</a:t>
            </a:r>
            <a:endParaRPr lang="zh-TW" altLang="zh-TW" sz="2600" dirty="0">
              <a:effectLst/>
              <a:latin typeface="+mn-ea"/>
            </a:endParaRPr>
          </a:p>
          <a:p>
            <a:r>
              <a:rPr lang="en-US" altLang="zh-TW" sz="2600" dirty="0">
                <a:solidFill>
                  <a:srgbClr val="FF0000"/>
                </a:solidFill>
                <a:effectLst/>
                <a:latin typeface="+mn-ea"/>
              </a:rPr>
              <a:t>Output</a:t>
            </a:r>
            <a:endParaRPr lang="zh-TW" altLang="zh-TW" sz="2600" dirty="0">
              <a:effectLst/>
              <a:latin typeface="+mn-ea"/>
            </a:endParaRPr>
          </a:p>
          <a:p>
            <a:pPr marL="0" indent="0">
              <a:buNone/>
            </a:pPr>
            <a:r>
              <a:rPr lang="en-US" altLang="zh-TW" sz="2600" dirty="0">
                <a:solidFill>
                  <a:srgbClr val="000000"/>
                </a:solidFill>
                <a:effectLst/>
                <a:latin typeface="+mn-ea"/>
                <a:cs typeface="Gungsuh" panose="02030600000101010101" pitchFamily="18" charset="-127"/>
              </a:rPr>
              <a:t>對每組測試資料按照「未排序」的程度，由小到大輸出各字串。假如有不只2個字串「未排序」的程度相同，則按照它們在輸入中的順序輸出。</a:t>
            </a:r>
            <a:endParaRPr lang="zh-TW" altLang="zh-TW" sz="2600" dirty="0">
              <a:effectLst/>
              <a:latin typeface="+mn-ea"/>
            </a:endParaRP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0484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B69055-F4CA-482C-A4C2-DF65EBEA7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tx1"/>
                </a:solidFill>
              </a:rPr>
              <a:t>題目敘述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4CFB61F-9C07-40C9-91CA-8594068956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03867"/>
            <a:ext cx="8596668" cy="5037666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sz="18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</a:rPr>
              <a:t>Sample Input</a:t>
            </a:r>
            <a:endParaRPr lang="zh-TW" altLang="zh-TW" sz="1800" dirty="0">
              <a:effectLst/>
              <a:latin typeface="Calibri" panose="020F0502020204030204" pitchFamily="34" charset="0"/>
              <a:ea typeface="新細明體" panose="02020500000000000000" pitchFamily="18" charset="-120"/>
            </a:endParaRPr>
          </a:p>
          <a:p>
            <a:r>
              <a:rPr lang="en-US" altLang="zh-TW" sz="1800" dirty="0">
                <a:effectLst/>
                <a:latin typeface="Calibri" panose="020F0502020204030204" pitchFamily="34" charset="0"/>
                <a:ea typeface="新細明體" panose="02020500000000000000" pitchFamily="18" charset="-120"/>
              </a:rPr>
              <a:t>2</a:t>
            </a:r>
            <a:r>
              <a:rPr lang="zh-TW" altLang="en-US" sz="1800" dirty="0">
                <a:effectLst/>
                <a:latin typeface="Calibri" panose="020F0502020204030204" pitchFamily="34" charset="0"/>
                <a:ea typeface="新細明體" panose="02020500000000000000" pitchFamily="18" charset="-120"/>
              </a:rPr>
              <a:t>                                    </a:t>
            </a:r>
            <a:r>
              <a:rPr lang="en-US" altLang="zh-TW" sz="1800" dirty="0">
                <a:effectLst/>
                <a:latin typeface="Calibri" panose="020F0502020204030204" pitchFamily="34" charset="0"/>
                <a:ea typeface="新細明體" panose="02020500000000000000" pitchFamily="18" charset="-120"/>
              </a:rPr>
              <a:t>!</a:t>
            </a:r>
            <a:r>
              <a:rPr lang="zh-TW" altLang="en-US" sz="1800" dirty="0">
                <a:effectLst/>
                <a:latin typeface="Calibri" panose="020F0502020204030204" pitchFamily="34" charset="0"/>
                <a:ea typeface="新細明體" panose="02020500000000000000" pitchFamily="18" charset="-120"/>
              </a:rPr>
              <a:t>有兩組測資</a:t>
            </a:r>
            <a:endParaRPr lang="zh-TW" altLang="zh-TW" sz="1800" dirty="0">
              <a:effectLst/>
              <a:latin typeface="Calibri" panose="020F0502020204030204" pitchFamily="34" charset="0"/>
              <a:ea typeface="新細明體" panose="02020500000000000000" pitchFamily="18" charset="-120"/>
            </a:endParaRPr>
          </a:p>
          <a:p>
            <a:r>
              <a:rPr lang="en-US" altLang="zh-TW" sz="1800" dirty="0">
                <a:effectLst/>
                <a:latin typeface="Calibri" panose="020F0502020204030204" pitchFamily="34" charset="0"/>
                <a:ea typeface="新細明體" panose="02020500000000000000" pitchFamily="18" charset="-120"/>
              </a:rPr>
              <a:t>10 6</a:t>
            </a:r>
            <a:r>
              <a:rPr lang="zh-TW" altLang="en-US" sz="1800" dirty="0">
                <a:effectLst/>
                <a:latin typeface="Calibri" panose="020F0502020204030204" pitchFamily="34" charset="0"/>
                <a:ea typeface="新細明體" panose="02020500000000000000" pitchFamily="18" charset="-120"/>
              </a:rPr>
              <a:t>                              </a:t>
            </a:r>
            <a:r>
              <a:rPr lang="en-US" altLang="zh-TW" dirty="0">
                <a:latin typeface="Calibri" panose="020F0502020204030204" pitchFamily="34" charset="0"/>
                <a:ea typeface="新細明體" panose="02020500000000000000" pitchFamily="18" charset="-120"/>
              </a:rPr>
              <a:t>!</a:t>
            </a:r>
            <a:r>
              <a:rPr lang="zh-TW" altLang="en-US" dirty="0">
                <a:latin typeface="Calibri" panose="020F0502020204030204" pitchFamily="34" charset="0"/>
                <a:ea typeface="新細明體" panose="02020500000000000000" pitchFamily="18" charset="-120"/>
              </a:rPr>
              <a:t>有</a:t>
            </a:r>
            <a:r>
              <a:rPr lang="en-US" altLang="zh-TW" dirty="0">
                <a:latin typeface="Calibri" panose="020F0502020204030204" pitchFamily="34" charset="0"/>
                <a:ea typeface="新細明體" panose="02020500000000000000" pitchFamily="18" charset="-120"/>
              </a:rPr>
              <a:t>6</a:t>
            </a:r>
            <a:r>
              <a:rPr lang="zh-TW" altLang="en-US" dirty="0">
                <a:latin typeface="Calibri" panose="020F0502020204030204" pitchFamily="34" charset="0"/>
                <a:ea typeface="新細明體" panose="02020500000000000000" pitchFamily="18" charset="-120"/>
              </a:rPr>
              <a:t>組</a:t>
            </a:r>
            <a:r>
              <a:rPr lang="en-US" altLang="zh-TW" dirty="0">
                <a:latin typeface="Calibri" panose="020F0502020204030204" pitchFamily="34" charset="0"/>
                <a:ea typeface="新細明體" panose="02020500000000000000" pitchFamily="18" charset="-120"/>
              </a:rPr>
              <a:t>10</a:t>
            </a:r>
            <a:r>
              <a:rPr lang="zh-TW" altLang="en-US" dirty="0">
                <a:latin typeface="Calibri" panose="020F0502020204030204" pitchFamily="34" charset="0"/>
                <a:ea typeface="新細明體" panose="02020500000000000000" pitchFamily="18" charset="-120"/>
              </a:rPr>
              <a:t>個字元的字串</a:t>
            </a:r>
            <a:endParaRPr lang="zh-TW" altLang="zh-TW" sz="1800" dirty="0">
              <a:effectLst/>
              <a:latin typeface="Calibri" panose="020F0502020204030204" pitchFamily="34" charset="0"/>
              <a:ea typeface="新細明體" panose="02020500000000000000" pitchFamily="18" charset="-120"/>
            </a:endParaRPr>
          </a:p>
          <a:p>
            <a:r>
              <a:rPr lang="en-US" altLang="zh-TW" sz="1800" dirty="0">
                <a:effectLst/>
                <a:latin typeface="Calibri" panose="020F0502020204030204" pitchFamily="34" charset="0"/>
                <a:ea typeface="新細明體" panose="02020500000000000000" pitchFamily="18" charset="-120"/>
              </a:rPr>
              <a:t>AACATGAAGG</a:t>
            </a:r>
            <a:endParaRPr lang="zh-TW" altLang="zh-TW" sz="1800" dirty="0">
              <a:effectLst/>
              <a:latin typeface="Calibri" panose="020F0502020204030204" pitchFamily="34" charset="0"/>
              <a:ea typeface="新細明體" panose="02020500000000000000" pitchFamily="18" charset="-120"/>
            </a:endParaRPr>
          </a:p>
          <a:p>
            <a:r>
              <a:rPr lang="en-US" altLang="zh-TW" sz="1800" dirty="0">
                <a:effectLst/>
                <a:latin typeface="Calibri" panose="020F0502020204030204" pitchFamily="34" charset="0"/>
                <a:ea typeface="新細明體" panose="02020500000000000000" pitchFamily="18" charset="-120"/>
              </a:rPr>
              <a:t>TTTTGGCCAA</a:t>
            </a:r>
            <a:endParaRPr lang="zh-TW" altLang="zh-TW" sz="1800" dirty="0">
              <a:effectLst/>
              <a:latin typeface="Calibri" panose="020F0502020204030204" pitchFamily="34" charset="0"/>
              <a:ea typeface="新細明體" panose="02020500000000000000" pitchFamily="18" charset="-120"/>
            </a:endParaRPr>
          </a:p>
          <a:p>
            <a:r>
              <a:rPr lang="en-US" altLang="zh-TW" sz="1800" dirty="0">
                <a:effectLst/>
                <a:latin typeface="Calibri" panose="020F0502020204030204" pitchFamily="34" charset="0"/>
                <a:ea typeface="新細明體" panose="02020500000000000000" pitchFamily="18" charset="-120"/>
              </a:rPr>
              <a:t>TTTGGCCAAA</a:t>
            </a:r>
            <a:endParaRPr lang="zh-TW" altLang="zh-TW" sz="1800" dirty="0">
              <a:effectLst/>
              <a:latin typeface="Calibri" panose="020F0502020204030204" pitchFamily="34" charset="0"/>
              <a:ea typeface="新細明體" panose="02020500000000000000" pitchFamily="18" charset="-120"/>
            </a:endParaRPr>
          </a:p>
          <a:p>
            <a:r>
              <a:rPr lang="en-US" altLang="zh-TW" sz="1800" dirty="0">
                <a:effectLst/>
                <a:latin typeface="Calibri" panose="020F0502020204030204" pitchFamily="34" charset="0"/>
                <a:ea typeface="新細明體" panose="02020500000000000000" pitchFamily="18" charset="-120"/>
              </a:rPr>
              <a:t>GATCAGATTT</a:t>
            </a:r>
            <a:endParaRPr lang="zh-TW" altLang="zh-TW" sz="1800" dirty="0">
              <a:effectLst/>
              <a:latin typeface="Calibri" panose="020F0502020204030204" pitchFamily="34" charset="0"/>
              <a:ea typeface="新細明體" panose="02020500000000000000" pitchFamily="18" charset="-120"/>
            </a:endParaRPr>
          </a:p>
          <a:p>
            <a:r>
              <a:rPr lang="en-US" altLang="zh-TW" sz="1800" dirty="0">
                <a:effectLst/>
                <a:latin typeface="Calibri" panose="020F0502020204030204" pitchFamily="34" charset="0"/>
                <a:ea typeface="新細明體" panose="02020500000000000000" pitchFamily="18" charset="-120"/>
              </a:rPr>
              <a:t>CCCGGGGGGA</a:t>
            </a:r>
            <a:endParaRPr lang="zh-TW" altLang="zh-TW" sz="1800" dirty="0">
              <a:effectLst/>
              <a:latin typeface="Calibri" panose="020F0502020204030204" pitchFamily="34" charset="0"/>
              <a:ea typeface="新細明體" panose="02020500000000000000" pitchFamily="18" charset="-120"/>
            </a:endParaRPr>
          </a:p>
          <a:p>
            <a:r>
              <a:rPr lang="en-US" altLang="zh-TW" sz="1800" dirty="0">
                <a:effectLst/>
                <a:latin typeface="Calibri" panose="020F0502020204030204" pitchFamily="34" charset="0"/>
                <a:ea typeface="新細明體" panose="02020500000000000000" pitchFamily="18" charset="-120"/>
              </a:rPr>
              <a:t>ATCGATGCAT</a:t>
            </a:r>
            <a:endParaRPr lang="zh-TW" altLang="zh-TW" sz="1800" dirty="0">
              <a:effectLst/>
              <a:latin typeface="Calibri" panose="020F0502020204030204" pitchFamily="34" charset="0"/>
              <a:ea typeface="新細明體" panose="02020500000000000000" pitchFamily="18" charset="-120"/>
            </a:endParaRPr>
          </a:p>
          <a:p>
            <a:r>
              <a:rPr lang="en-US" altLang="zh-TW" sz="1800" dirty="0">
                <a:effectLst/>
                <a:latin typeface="Calibri" panose="020F0502020204030204" pitchFamily="34" charset="0"/>
                <a:ea typeface="新細明體" panose="02020500000000000000" pitchFamily="18" charset="-120"/>
              </a:rPr>
              <a:t> </a:t>
            </a:r>
            <a:endParaRPr lang="zh-TW" altLang="zh-TW" sz="1800" dirty="0">
              <a:effectLst/>
              <a:latin typeface="Calibri" panose="020F0502020204030204" pitchFamily="34" charset="0"/>
              <a:ea typeface="新細明體" panose="02020500000000000000" pitchFamily="18" charset="-120"/>
            </a:endParaRPr>
          </a:p>
          <a:p>
            <a:r>
              <a:rPr lang="en-US" altLang="zh-TW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</a:rPr>
              <a:t>2 3</a:t>
            </a:r>
            <a:r>
              <a:rPr lang="zh-TW" alt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</a:rPr>
              <a:t>                              </a:t>
            </a:r>
            <a:r>
              <a:rPr lang="en-US" altLang="zh-TW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</a:rPr>
              <a:t>!</a:t>
            </a:r>
            <a:r>
              <a:rPr lang="zh-TW" altLang="en-US" dirty="0">
                <a:latin typeface="Calibri" panose="020F0502020204030204" pitchFamily="34" charset="0"/>
                <a:ea typeface="新細明體" panose="02020500000000000000" pitchFamily="18" charset="-120"/>
              </a:rPr>
              <a:t>有</a:t>
            </a:r>
            <a:r>
              <a:rPr lang="en-US" altLang="zh-TW" dirty="0">
                <a:latin typeface="Calibri" panose="020F0502020204030204" pitchFamily="34" charset="0"/>
                <a:ea typeface="新細明體" panose="02020500000000000000" pitchFamily="18" charset="-120"/>
              </a:rPr>
              <a:t>3</a:t>
            </a:r>
            <a:r>
              <a:rPr lang="zh-TW" altLang="en-US" dirty="0">
                <a:latin typeface="Calibri" panose="020F0502020204030204" pitchFamily="34" charset="0"/>
                <a:ea typeface="新細明體" panose="02020500000000000000" pitchFamily="18" charset="-120"/>
              </a:rPr>
              <a:t>組</a:t>
            </a:r>
            <a:r>
              <a:rPr lang="en-US" altLang="zh-TW" dirty="0">
                <a:latin typeface="Calibri" panose="020F0502020204030204" pitchFamily="34" charset="0"/>
                <a:ea typeface="新細明體" panose="02020500000000000000" pitchFamily="18" charset="-120"/>
              </a:rPr>
              <a:t>2</a:t>
            </a:r>
            <a:r>
              <a:rPr lang="zh-TW" altLang="en-US" dirty="0">
                <a:latin typeface="Calibri" panose="020F0502020204030204" pitchFamily="34" charset="0"/>
                <a:ea typeface="新細明體" panose="02020500000000000000" pitchFamily="18" charset="-120"/>
              </a:rPr>
              <a:t>個字元的字串</a:t>
            </a:r>
            <a:endParaRPr lang="zh-TW" altLang="zh-TW" sz="1800" dirty="0">
              <a:effectLst/>
              <a:latin typeface="Calibri" panose="020F0502020204030204" pitchFamily="34" charset="0"/>
              <a:ea typeface="新細明體" panose="02020500000000000000" pitchFamily="18" charset="-120"/>
            </a:endParaRPr>
          </a:p>
          <a:p>
            <a:r>
              <a:rPr lang="en-US" altLang="zh-TW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</a:rPr>
              <a:t>TC</a:t>
            </a:r>
            <a:endParaRPr lang="zh-TW" altLang="zh-TW" sz="1800" dirty="0">
              <a:effectLst/>
              <a:latin typeface="Calibri" panose="020F0502020204030204" pitchFamily="34" charset="0"/>
              <a:ea typeface="新細明體" panose="02020500000000000000" pitchFamily="18" charset="-120"/>
            </a:endParaRPr>
          </a:p>
          <a:p>
            <a:r>
              <a:rPr lang="en-US" altLang="zh-TW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</a:rPr>
              <a:t>TT</a:t>
            </a:r>
            <a:endParaRPr lang="zh-TW" altLang="zh-TW" sz="1800" dirty="0">
              <a:effectLst/>
              <a:latin typeface="Calibri" panose="020F0502020204030204" pitchFamily="34" charset="0"/>
              <a:ea typeface="新細明體" panose="02020500000000000000" pitchFamily="18" charset="-120"/>
            </a:endParaRPr>
          </a:p>
          <a:p>
            <a:r>
              <a:rPr lang="en-US" altLang="zh-TW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</a:rPr>
              <a:t>TA</a:t>
            </a:r>
            <a:endParaRPr lang="zh-TW" altLang="zh-TW" sz="1800" dirty="0">
              <a:effectLst/>
              <a:latin typeface="Calibri" panose="020F0502020204030204" pitchFamily="34" charset="0"/>
              <a:ea typeface="新細明體" panose="02020500000000000000" pitchFamily="18" charset="-12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9759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ED34B1-D1FF-46E6-93A4-A3526D946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tx1"/>
                </a:solidFill>
              </a:rPr>
              <a:t>題目敘述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8873DCF-7B1A-4383-B7BB-077C16E99D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61533"/>
            <a:ext cx="8596668" cy="5350934"/>
          </a:xfrm>
        </p:spPr>
        <p:txBody>
          <a:bodyPr>
            <a:noAutofit/>
          </a:bodyPr>
          <a:lstStyle/>
          <a:p>
            <a:r>
              <a:rPr lang="en-US" altLang="zh-TW" sz="18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</a:rPr>
              <a:t>Sample Output</a:t>
            </a:r>
            <a:endParaRPr lang="zh-TW" altLang="zh-TW" sz="1800" dirty="0">
              <a:effectLst/>
              <a:latin typeface="Calibri" panose="020F0502020204030204" pitchFamily="34" charset="0"/>
              <a:ea typeface="新細明體" panose="02020500000000000000" pitchFamily="18" charset="-120"/>
            </a:endParaRPr>
          </a:p>
          <a:p>
            <a:pPr marL="0" indent="0">
              <a:buNone/>
            </a:pPr>
            <a:r>
              <a:rPr lang="en-US" altLang="zh-TW" sz="1800" dirty="0">
                <a:effectLst/>
                <a:latin typeface="Calibri" panose="020F0502020204030204" pitchFamily="34" charset="0"/>
                <a:ea typeface="新細明體" panose="02020500000000000000" pitchFamily="18" charset="-120"/>
              </a:rPr>
              <a:t>CCCGGGGGGA</a:t>
            </a:r>
            <a:endParaRPr lang="zh-TW" altLang="zh-TW" sz="1800" dirty="0">
              <a:effectLst/>
              <a:latin typeface="Calibri" panose="020F0502020204030204" pitchFamily="34" charset="0"/>
              <a:ea typeface="新細明體" panose="02020500000000000000" pitchFamily="18" charset="-120"/>
            </a:endParaRPr>
          </a:p>
          <a:p>
            <a:pPr marL="0" indent="0">
              <a:buNone/>
            </a:pPr>
            <a:r>
              <a:rPr lang="en-US" altLang="zh-TW" sz="1800" dirty="0">
                <a:effectLst/>
                <a:latin typeface="Calibri" panose="020F0502020204030204" pitchFamily="34" charset="0"/>
                <a:ea typeface="新細明體" panose="02020500000000000000" pitchFamily="18" charset="-120"/>
              </a:rPr>
              <a:t>AACATGAAGG</a:t>
            </a:r>
            <a:endParaRPr lang="zh-TW" altLang="zh-TW" sz="1800" dirty="0">
              <a:effectLst/>
              <a:latin typeface="Calibri" panose="020F0502020204030204" pitchFamily="34" charset="0"/>
              <a:ea typeface="新細明體" panose="02020500000000000000" pitchFamily="18" charset="-120"/>
            </a:endParaRPr>
          </a:p>
          <a:p>
            <a:pPr marL="0" indent="0">
              <a:buNone/>
            </a:pPr>
            <a:r>
              <a:rPr lang="en-US" altLang="zh-TW" sz="1800" dirty="0">
                <a:effectLst/>
                <a:latin typeface="Calibri" panose="020F0502020204030204" pitchFamily="34" charset="0"/>
                <a:ea typeface="新細明體" panose="02020500000000000000" pitchFamily="18" charset="-120"/>
              </a:rPr>
              <a:t>GATCAGATTT</a:t>
            </a:r>
            <a:endParaRPr lang="zh-TW" altLang="zh-TW" sz="1800" dirty="0">
              <a:effectLst/>
              <a:latin typeface="Calibri" panose="020F0502020204030204" pitchFamily="34" charset="0"/>
              <a:ea typeface="新細明體" panose="02020500000000000000" pitchFamily="18" charset="-120"/>
            </a:endParaRPr>
          </a:p>
          <a:p>
            <a:pPr marL="0" indent="0">
              <a:buNone/>
            </a:pPr>
            <a:r>
              <a:rPr lang="en-US" altLang="zh-TW" sz="1800" dirty="0">
                <a:effectLst/>
                <a:latin typeface="Calibri" panose="020F0502020204030204" pitchFamily="34" charset="0"/>
                <a:ea typeface="新細明體" panose="02020500000000000000" pitchFamily="18" charset="-120"/>
              </a:rPr>
              <a:t>ATCGATGCAT</a:t>
            </a:r>
            <a:endParaRPr lang="zh-TW" altLang="zh-TW" sz="1800" dirty="0">
              <a:effectLst/>
              <a:latin typeface="Calibri" panose="020F0502020204030204" pitchFamily="34" charset="0"/>
              <a:ea typeface="新細明體" panose="02020500000000000000" pitchFamily="18" charset="-120"/>
            </a:endParaRPr>
          </a:p>
          <a:p>
            <a:pPr marL="0" indent="0">
              <a:buNone/>
            </a:pPr>
            <a:r>
              <a:rPr lang="en-US" altLang="zh-TW" sz="1800" dirty="0">
                <a:effectLst/>
                <a:latin typeface="Calibri" panose="020F0502020204030204" pitchFamily="34" charset="0"/>
                <a:ea typeface="新細明體" panose="02020500000000000000" pitchFamily="18" charset="-120"/>
              </a:rPr>
              <a:t>TTTTGGCCAA</a:t>
            </a:r>
            <a:endParaRPr lang="zh-TW" altLang="zh-TW" sz="1800" dirty="0">
              <a:effectLst/>
              <a:latin typeface="Calibri" panose="020F0502020204030204" pitchFamily="34" charset="0"/>
              <a:ea typeface="新細明體" panose="02020500000000000000" pitchFamily="18" charset="-120"/>
            </a:endParaRPr>
          </a:p>
          <a:p>
            <a:pPr marL="0" indent="0">
              <a:buNone/>
            </a:pPr>
            <a:r>
              <a:rPr lang="en-US" altLang="zh-TW" sz="1800" dirty="0">
                <a:effectLst/>
                <a:latin typeface="Calibri" panose="020F0502020204030204" pitchFamily="34" charset="0"/>
                <a:ea typeface="新細明體" panose="02020500000000000000" pitchFamily="18" charset="-120"/>
              </a:rPr>
              <a:t>TTTGGCCAAA</a:t>
            </a:r>
            <a:endParaRPr lang="zh-TW" altLang="zh-TW" sz="1800" dirty="0">
              <a:effectLst/>
              <a:latin typeface="Calibri" panose="020F0502020204030204" pitchFamily="34" charset="0"/>
              <a:ea typeface="新細明體" panose="02020500000000000000" pitchFamily="18" charset="-120"/>
            </a:endParaRPr>
          </a:p>
          <a:p>
            <a:pPr marL="0" indent="0">
              <a:buNone/>
            </a:pPr>
            <a:r>
              <a:rPr lang="en-US" altLang="zh-TW" sz="1800" dirty="0">
                <a:effectLst/>
                <a:latin typeface="Calibri" panose="020F0502020204030204" pitchFamily="34" charset="0"/>
                <a:ea typeface="新細明體" panose="02020500000000000000" pitchFamily="18" charset="-120"/>
              </a:rPr>
              <a:t> </a:t>
            </a:r>
            <a:endParaRPr lang="zh-TW" altLang="zh-TW" sz="1800" dirty="0">
              <a:effectLst/>
              <a:latin typeface="Calibri" panose="020F0502020204030204" pitchFamily="34" charset="0"/>
              <a:ea typeface="新細明體" panose="02020500000000000000" pitchFamily="18" charset="-120"/>
            </a:endParaRPr>
          </a:p>
          <a:p>
            <a:pPr marL="0" indent="0">
              <a:buNone/>
            </a:pPr>
            <a:r>
              <a:rPr lang="en-US" altLang="zh-TW" sz="1800" dirty="0">
                <a:effectLst/>
                <a:latin typeface="Calibri" panose="020F0502020204030204" pitchFamily="34" charset="0"/>
                <a:ea typeface="新細明體" panose="02020500000000000000" pitchFamily="18" charset="-120"/>
              </a:rPr>
              <a:t>TT</a:t>
            </a:r>
            <a:endParaRPr lang="zh-TW" altLang="zh-TW" sz="1800" dirty="0">
              <a:effectLst/>
              <a:latin typeface="Calibri" panose="020F0502020204030204" pitchFamily="34" charset="0"/>
              <a:ea typeface="新細明體" panose="02020500000000000000" pitchFamily="18" charset="-120"/>
            </a:endParaRPr>
          </a:p>
          <a:p>
            <a:pPr marL="0" indent="0">
              <a:buNone/>
            </a:pPr>
            <a:r>
              <a:rPr lang="en-US" altLang="zh-TW" sz="1800" dirty="0">
                <a:effectLst/>
                <a:latin typeface="Calibri" panose="020F0502020204030204" pitchFamily="34" charset="0"/>
                <a:ea typeface="新細明體" panose="02020500000000000000" pitchFamily="18" charset="-120"/>
              </a:rPr>
              <a:t>TC</a:t>
            </a:r>
            <a:endParaRPr lang="zh-TW" altLang="zh-TW" sz="1800" dirty="0">
              <a:effectLst/>
              <a:latin typeface="Calibri" panose="020F0502020204030204" pitchFamily="34" charset="0"/>
              <a:ea typeface="新細明體" panose="02020500000000000000" pitchFamily="18" charset="-120"/>
            </a:endParaRPr>
          </a:p>
          <a:p>
            <a:pPr marL="0" indent="0">
              <a:buNone/>
            </a:pPr>
            <a:r>
              <a:rPr lang="en-US" altLang="zh-TW" sz="1800" dirty="0">
                <a:effectLst/>
                <a:latin typeface="Calibri" panose="020F0502020204030204" pitchFamily="34" charset="0"/>
                <a:ea typeface="新細明體" panose="02020500000000000000" pitchFamily="18" charset="-120"/>
              </a:rPr>
              <a:t>TA</a:t>
            </a:r>
            <a:endParaRPr lang="zh-TW" altLang="zh-TW" sz="1800" dirty="0">
              <a:effectLst/>
              <a:latin typeface="Calibri" panose="020F0502020204030204" pitchFamily="34" charset="0"/>
              <a:ea typeface="新細明體" panose="02020500000000000000" pitchFamily="18" charset="-120"/>
            </a:endParaRPr>
          </a:p>
          <a:p>
            <a:pPr marL="0" indent="0">
              <a:buNone/>
            </a:pP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038156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F697C8-5089-4537-BDE3-F955B167F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>
                <a:solidFill>
                  <a:schemeClr val="tx1"/>
                </a:solidFill>
              </a:rPr>
              <a:t>Pseudo code</a:t>
            </a:r>
            <a:endParaRPr lang="zh-TW" altLang="en-US" sz="4800" dirty="0">
              <a:solidFill>
                <a:schemeClr val="tx1"/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1D9E582-1DA5-42F3-B6EC-E30AF7FA28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10582338" cy="4255977"/>
          </a:xfrm>
        </p:spPr>
        <p:txBody>
          <a:bodyPr>
            <a:normAutofit/>
          </a:bodyPr>
          <a:lstStyle/>
          <a:p>
            <a:r>
              <a:rPr lang="en-US" altLang="zh-TW" sz="1800" kern="100" dirty="0">
                <a:effectLst/>
                <a:latin typeface="Arial Unicode MS"/>
                <a:ea typeface="新細明體" panose="02020500000000000000" pitchFamily="18" charset="-120"/>
                <a:cs typeface="Times New Roman" panose="02020603050405020304" pitchFamily="18" charset="0"/>
              </a:rPr>
              <a:t>Algorithm </a:t>
            </a:r>
            <a:r>
              <a:rPr lang="en-US" altLang="zh-TW" sz="1800" kern="100" dirty="0" err="1">
                <a:effectLst/>
                <a:latin typeface="Arial Unicode MS"/>
                <a:ea typeface="新細明體" panose="02020500000000000000" pitchFamily="18" charset="-120"/>
                <a:cs typeface="Times New Roman" panose="02020603050405020304" pitchFamily="18" charset="0"/>
              </a:rPr>
              <a:t>Number_sort</a:t>
            </a:r>
            <a:r>
              <a:rPr lang="en-US" altLang="zh-TW" sz="1800" kern="100" dirty="0">
                <a:effectLst/>
                <a:latin typeface="Arial Unicode MS"/>
                <a:ea typeface="新細明體" panose="02020500000000000000" pitchFamily="18" charset="-120"/>
                <a:cs typeface="Times New Roman" panose="02020603050405020304" pitchFamily="18" charset="0"/>
              </a:rPr>
              <a:t>(</a:t>
            </a:r>
            <a:r>
              <a:rPr lang="en-US" altLang="zh-TW" sz="1800" kern="100" dirty="0" err="1">
                <a:effectLst/>
                <a:latin typeface="Arial Unicode MS"/>
                <a:ea typeface="新細明體" panose="02020500000000000000" pitchFamily="18" charset="-120"/>
                <a:cs typeface="Times New Roman" panose="02020603050405020304" pitchFamily="18" charset="0"/>
              </a:rPr>
              <a:t>n,m,test</a:t>
            </a:r>
            <a:r>
              <a:rPr lang="en-US" altLang="zh-TW" sz="1800" kern="100" dirty="0">
                <a:effectLst/>
                <a:latin typeface="Arial Unicode MS"/>
                <a:ea typeface="新細明體" panose="02020500000000000000" pitchFamily="18" charset="-120"/>
                <a:cs typeface="Times New Roman" panose="02020603050405020304" pitchFamily="18" charset="0"/>
              </a:rPr>
              <a:t>[])					</a:t>
            </a:r>
            <a:r>
              <a:rPr lang="en-US" altLang="zh-TW" kern="100" dirty="0">
                <a:latin typeface="Calibri" panose="020F0502020204030204" pitchFamily="34" charset="0"/>
                <a:ea typeface="Arial Unicode MS"/>
                <a:cs typeface="Times New Roman" panose="02020603050405020304" pitchFamily="18" charset="0"/>
              </a:rPr>
              <a:t> </a:t>
            </a:r>
            <a:r>
              <a:rPr lang="en-US" altLang="zh-TW" kern="100" dirty="0">
                <a:latin typeface="Arial Unicode MS"/>
                <a:ea typeface="新細明體" panose="02020500000000000000" pitchFamily="18" charset="-120"/>
                <a:cs typeface="Times New Roman" panose="02020603050405020304" pitchFamily="18" charset="0"/>
              </a:rPr>
              <a:t>!</a:t>
            </a:r>
            <a:r>
              <a:rPr lang="zh-TW" altLang="en-US" kern="100" dirty="0">
                <a:latin typeface="Arial Unicode MS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kern="100" dirty="0">
                <a:latin typeface="Arial Unicode MS"/>
                <a:ea typeface="新細明體" panose="02020500000000000000" pitchFamily="18" charset="-120"/>
                <a:cs typeface="Times New Roman" panose="02020603050405020304" pitchFamily="18" charset="0"/>
              </a:rPr>
              <a:t>test ={ string data, int </a:t>
            </a:r>
            <a:r>
              <a:rPr lang="en-US" altLang="zh-TW" kern="100" dirty="0" err="1">
                <a:latin typeface="Arial Unicode MS"/>
                <a:ea typeface="新細明體" panose="02020500000000000000" pitchFamily="18" charset="-120"/>
                <a:cs typeface="Times New Roman" panose="02020603050405020304" pitchFamily="18" charset="0"/>
              </a:rPr>
              <a:t>sort_sum</a:t>
            </a:r>
            <a:r>
              <a:rPr lang="en-US" altLang="zh-TW" kern="100" dirty="0">
                <a:latin typeface="Arial Unicode MS"/>
                <a:ea typeface="新細明體" panose="02020500000000000000" pitchFamily="18" charset="-120"/>
                <a:cs typeface="Times New Roman" panose="02020603050405020304" pitchFamily="18" charset="0"/>
              </a:rPr>
              <a:t> }</a:t>
            </a:r>
            <a:endParaRPr lang="zh-TW" altLang="zh-TW" kern="100" dirty="0">
              <a:latin typeface="Arial Unicode MS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en-US" altLang="zh-TW" sz="1800" kern="100" dirty="0">
                <a:effectLst/>
                <a:latin typeface="Arial Unicode MS"/>
                <a:ea typeface="新細明體" panose="02020500000000000000" pitchFamily="18" charset="-120"/>
                <a:cs typeface="Times New Roman" panose="02020603050405020304" pitchFamily="18" charset="0"/>
              </a:rPr>
              <a:t>-------------------------------------------------------------------------------------------------------</a:t>
            </a:r>
            <a:endParaRPr lang="zh-TW" altLang="zh-TW" sz="1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en-US" altLang="zh-TW" sz="1800" kern="100" dirty="0">
                <a:effectLst/>
                <a:latin typeface="Arial Unicode MS"/>
                <a:ea typeface="新細明體" panose="02020500000000000000" pitchFamily="18" charset="-120"/>
                <a:cs typeface="Times New Roman" panose="02020603050405020304" pitchFamily="18" charset="0"/>
              </a:rPr>
              <a:t>Input: m</a:t>
            </a:r>
            <a:r>
              <a:rPr lang="zh-TW" altLang="zh-TW" sz="1800" kern="100" dirty="0">
                <a:effectLst/>
                <a:latin typeface="Calibri" panose="020F0502020204030204" pitchFamily="34" charset="0"/>
                <a:ea typeface="Arial Unicode MS"/>
                <a:cs typeface="Times New Roman" panose="02020603050405020304" pitchFamily="18" charset="0"/>
              </a:rPr>
              <a:t>列有</a:t>
            </a:r>
            <a:r>
              <a:rPr lang="en-US" altLang="zh-TW" sz="1800" kern="100" dirty="0">
                <a:effectLst/>
                <a:latin typeface="Calibri" panose="020F0502020204030204" pitchFamily="34" charset="0"/>
                <a:ea typeface="Arial Unicode MS"/>
                <a:cs typeface="Times New Roman" panose="02020603050405020304" pitchFamily="18" charset="0"/>
              </a:rPr>
              <a:t>n</a:t>
            </a:r>
            <a:r>
              <a:rPr lang="zh-TW" altLang="zh-TW" sz="1800" kern="100" dirty="0">
                <a:effectLst/>
                <a:latin typeface="Calibri" panose="020F0502020204030204" pitchFamily="34" charset="0"/>
                <a:ea typeface="Arial Unicode MS"/>
                <a:cs typeface="Times New Roman" panose="02020603050405020304" pitchFamily="18" charset="0"/>
              </a:rPr>
              <a:t>個字母的字串</a:t>
            </a:r>
            <a:endParaRPr lang="zh-TW" altLang="zh-TW" sz="1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en-US" altLang="zh-TW" sz="1800" kern="100" dirty="0">
                <a:effectLst/>
                <a:latin typeface="Arial Unicode MS"/>
                <a:ea typeface="新細明體" panose="02020500000000000000" pitchFamily="18" charset="-120"/>
                <a:cs typeface="Times New Roman" panose="02020603050405020304" pitchFamily="18" charset="0"/>
              </a:rPr>
              <a:t>Output: </a:t>
            </a:r>
            <a:r>
              <a:rPr lang="zh-TW" altLang="zh-TW" sz="1800" kern="100" dirty="0">
                <a:effectLst/>
                <a:latin typeface="Calibri" panose="020F0502020204030204" pitchFamily="34" charset="0"/>
                <a:ea typeface="Arial Unicode MS"/>
                <a:cs typeface="Times New Roman" panose="02020603050405020304" pitchFamily="18" charset="0"/>
              </a:rPr>
              <a:t>按照每列字串的未排序程度由小到大輸出各字串</a:t>
            </a:r>
            <a:endParaRPr lang="zh-TW" altLang="zh-TW" sz="1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en-US" altLang="zh-TW" sz="1800" kern="100" dirty="0">
                <a:effectLst/>
                <a:latin typeface="Arial Unicode MS"/>
                <a:ea typeface="新細明體" panose="02020500000000000000" pitchFamily="18" charset="-120"/>
                <a:cs typeface="Times New Roman" panose="02020603050405020304" pitchFamily="18" charset="0"/>
              </a:rPr>
              <a:t>1:  for p </a:t>
            </a:r>
            <a:r>
              <a:rPr lang="zh-TW" altLang="zh-TW" sz="1800" kern="100" dirty="0">
                <a:effectLst/>
                <a:latin typeface="Calibri" panose="020F0502020204030204" pitchFamily="34" charset="0"/>
                <a:ea typeface="Arial Unicode MS"/>
                <a:cs typeface="Times New Roman" panose="02020603050405020304" pitchFamily="18" charset="0"/>
              </a:rPr>
              <a:t>←</a:t>
            </a:r>
            <a:r>
              <a:rPr lang="en-US" altLang="zh-TW" sz="1800" kern="100" dirty="0">
                <a:effectLst/>
                <a:latin typeface="Calibri" panose="020F0502020204030204" pitchFamily="34" charset="0"/>
                <a:ea typeface="Arial Unicode MS"/>
                <a:cs typeface="Times New Roman" panose="02020603050405020304" pitchFamily="18" charset="0"/>
              </a:rPr>
              <a:t> 0 to m-1									</a:t>
            </a:r>
            <a:endParaRPr lang="zh-TW" altLang="zh-TW" sz="1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en-US" altLang="zh-TW" sz="1800" kern="100" dirty="0">
                <a:effectLst/>
                <a:latin typeface="Arial Unicode MS"/>
                <a:ea typeface="新細明體" panose="02020500000000000000" pitchFamily="18" charset="-120"/>
                <a:cs typeface="Times New Roman" panose="02020603050405020304" pitchFamily="18" charset="0"/>
              </a:rPr>
              <a:t>2:		</a:t>
            </a:r>
            <a:r>
              <a:rPr lang="en-US" altLang="zh-TW" sz="1800" kern="100" dirty="0" err="1">
                <a:effectLst/>
                <a:latin typeface="Arial Unicode MS"/>
                <a:ea typeface="新細明體" panose="02020500000000000000" pitchFamily="18" charset="-120"/>
                <a:cs typeface="Times New Roman" panose="02020603050405020304" pitchFamily="18" charset="0"/>
              </a:rPr>
              <a:t>memset</a:t>
            </a:r>
            <a:r>
              <a:rPr lang="en-US" altLang="zh-TW" sz="1800" kern="100" dirty="0">
                <a:effectLst/>
                <a:latin typeface="Arial Unicode MS"/>
                <a:ea typeface="新細明體" panose="02020500000000000000" pitchFamily="18" charset="-120"/>
                <a:cs typeface="Times New Roman" panose="02020603050405020304" pitchFamily="18" charset="0"/>
              </a:rPr>
              <a:t>(counting,0,sizeof(counting</a:t>
            </a:r>
            <a:r>
              <a:rPr lang="en-US" altLang="zh-TW" kern="100" dirty="0">
                <a:latin typeface="Arial Unicode MS"/>
                <a:ea typeface="新細明體" panose="02020500000000000000" pitchFamily="18" charset="-120"/>
                <a:cs typeface="Times New Roman" panose="02020603050405020304" pitchFamily="18" charset="0"/>
              </a:rPr>
              <a:t>))		!</a:t>
            </a:r>
            <a:r>
              <a:rPr lang="zh-TW" altLang="en-US" kern="100" dirty="0">
                <a:latin typeface="Arial Unicode MS"/>
                <a:ea typeface="新細明體" panose="02020500000000000000" pitchFamily="18" charset="-120"/>
                <a:cs typeface="Times New Roman" panose="02020603050405020304" pitchFamily="18" charset="0"/>
              </a:rPr>
              <a:t> 初始化</a:t>
            </a:r>
            <a:r>
              <a:rPr lang="en-US" altLang="zh-TW" kern="100" dirty="0">
                <a:latin typeface="Arial Unicode MS"/>
                <a:ea typeface="新細明體" panose="02020500000000000000" pitchFamily="18" charset="-120"/>
                <a:cs typeface="Times New Roman" panose="02020603050405020304" pitchFamily="18" charset="0"/>
              </a:rPr>
              <a:t>initialize</a:t>
            </a:r>
            <a:endParaRPr lang="zh-TW" altLang="zh-TW" sz="1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en-US" altLang="zh-TW" sz="1800" kern="100" dirty="0">
                <a:effectLst/>
                <a:latin typeface="Arial Unicode MS"/>
                <a:ea typeface="新細明體" panose="02020500000000000000" pitchFamily="18" charset="-120"/>
                <a:cs typeface="Times New Roman" panose="02020603050405020304" pitchFamily="18" charset="0"/>
              </a:rPr>
              <a:t>3:		sum </a:t>
            </a:r>
            <a:r>
              <a:rPr lang="zh-TW" altLang="zh-TW" sz="1800" kern="100" dirty="0">
                <a:effectLst/>
                <a:latin typeface="Calibri" panose="020F0502020204030204" pitchFamily="34" charset="0"/>
                <a:ea typeface="Arial Unicode MS"/>
                <a:cs typeface="Times New Roman" panose="02020603050405020304" pitchFamily="18" charset="0"/>
              </a:rPr>
              <a:t>←</a:t>
            </a:r>
            <a:r>
              <a:rPr lang="en-US" altLang="zh-TW" sz="1800" kern="100" dirty="0">
                <a:effectLst/>
                <a:latin typeface="Calibri" panose="020F0502020204030204" pitchFamily="34" charset="0"/>
                <a:ea typeface="Arial Unicode MS"/>
                <a:cs typeface="Times New Roman" panose="02020603050405020304" pitchFamily="18" charset="0"/>
              </a:rPr>
              <a:t> 0 								</a:t>
            </a:r>
            <a:endParaRPr lang="zh-TW" altLang="zh-TW" sz="1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en-US" altLang="zh-TW" sz="1800" kern="100" dirty="0">
                <a:effectLst/>
                <a:latin typeface="Arial Unicode MS"/>
                <a:ea typeface="新細明體" panose="02020500000000000000" pitchFamily="18" charset="-120"/>
                <a:cs typeface="Times New Roman" panose="02020603050405020304" pitchFamily="18" charset="0"/>
              </a:rPr>
              <a:t>4:		for </a:t>
            </a:r>
            <a:r>
              <a:rPr lang="en-US" altLang="zh-TW" sz="1800" kern="100" dirty="0" err="1">
                <a:effectLst/>
                <a:latin typeface="Arial Unicode MS"/>
                <a:ea typeface="新細明體" panose="02020500000000000000" pitchFamily="18" charset="-120"/>
                <a:cs typeface="Times New Roman" panose="02020603050405020304" pitchFamily="18" charset="0"/>
              </a:rPr>
              <a:t>i</a:t>
            </a:r>
            <a:r>
              <a:rPr lang="en-US" altLang="zh-TW" sz="1800" kern="100" dirty="0">
                <a:effectLst/>
                <a:latin typeface="Arial Unicode MS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zh-TW" altLang="zh-TW" sz="1800" kern="100" dirty="0">
                <a:effectLst/>
                <a:latin typeface="Calibri" panose="020F0502020204030204" pitchFamily="34" charset="0"/>
                <a:ea typeface="Arial Unicode MS"/>
                <a:cs typeface="Times New Roman" panose="02020603050405020304" pitchFamily="18" charset="0"/>
              </a:rPr>
              <a:t>←</a:t>
            </a:r>
            <a:r>
              <a:rPr lang="en-US" altLang="zh-TW" sz="1800" kern="100" dirty="0">
                <a:effectLst/>
                <a:latin typeface="Calibri" panose="020F0502020204030204" pitchFamily="34" charset="0"/>
                <a:ea typeface="Arial Unicode MS"/>
                <a:cs typeface="Times New Roman" panose="02020603050405020304" pitchFamily="18" charset="0"/>
              </a:rPr>
              <a:t> n-1 to 0							!</a:t>
            </a:r>
            <a:r>
              <a:rPr lang="zh-TW" altLang="en-US" sz="1800" kern="100" dirty="0">
                <a:effectLst/>
                <a:latin typeface="Calibri" panose="020F0502020204030204" pitchFamily="34" charset="0"/>
                <a:ea typeface="Arial Unicode MS"/>
                <a:cs typeface="Times New Roman" panose="02020603050405020304" pitchFamily="18" charset="0"/>
              </a:rPr>
              <a:t> 將字串從尾跑到頭</a:t>
            </a:r>
            <a:endParaRPr lang="zh-TW" altLang="zh-TW" sz="1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en-US" altLang="zh-TW" sz="1800" kern="100" dirty="0">
                <a:effectLst/>
                <a:latin typeface="Arial Unicode MS"/>
                <a:ea typeface="新細明體" panose="02020500000000000000" pitchFamily="18" charset="-120"/>
                <a:cs typeface="Times New Roman" panose="02020603050405020304" pitchFamily="18" charset="0"/>
              </a:rPr>
              <a:t>5:  			</a:t>
            </a:r>
            <a:r>
              <a:rPr lang="en-US" altLang="zh-TW" sz="1800" kern="100" dirty="0" err="1">
                <a:effectLst/>
                <a:latin typeface="Arial Unicode MS"/>
                <a:ea typeface="新細明體" panose="02020500000000000000" pitchFamily="18" charset="-120"/>
                <a:cs typeface="Times New Roman" panose="02020603050405020304" pitchFamily="18" charset="0"/>
              </a:rPr>
              <a:t>tt</a:t>
            </a:r>
            <a:r>
              <a:rPr lang="zh-TW" altLang="zh-TW" sz="1800" kern="100" dirty="0">
                <a:effectLst/>
                <a:latin typeface="Calibri" panose="020F0502020204030204" pitchFamily="34" charset="0"/>
                <a:ea typeface="Arial Unicode MS"/>
                <a:cs typeface="Times New Roman" panose="02020603050405020304" pitchFamily="18" charset="0"/>
              </a:rPr>
              <a:t>←</a:t>
            </a:r>
            <a:r>
              <a:rPr lang="en-US" altLang="zh-TW" sz="1800" kern="100" dirty="0">
                <a:effectLst/>
                <a:latin typeface="Calibri" panose="020F0502020204030204" pitchFamily="34" charset="0"/>
                <a:ea typeface="Arial Unicode MS"/>
                <a:cs typeface="Times New Roman" panose="02020603050405020304" pitchFamily="18" charset="0"/>
              </a:rPr>
              <a:t>test[p].data[</a:t>
            </a:r>
            <a:r>
              <a:rPr lang="en-US" altLang="zh-TW" sz="1800" kern="100" dirty="0" err="1">
                <a:effectLst/>
                <a:latin typeface="Calibri" panose="020F0502020204030204" pitchFamily="34" charset="0"/>
                <a:ea typeface="Arial Unicode MS"/>
                <a:cs typeface="Times New Roman" panose="02020603050405020304" pitchFamily="18" charset="0"/>
              </a:rPr>
              <a:t>i</a:t>
            </a:r>
            <a:r>
              <a:rPr lang="en-US" altLang="zh-TW" sz="1800" kern="100" dirty="0">
                <a:effectLst/>
                <a:latin typeface="Calibri" panose="020F0502020204030204" pitchFamily="34" charset="0"/>
                <a:ea typeface="Arial Unicode MS"/>
                <a:cs typeface="Times New Roman" panose="02020603050405020304" pitchFamily="18" charset="0"/>
              </a:rPr>
              <a:t>]-64					! </a:t>
            </a:r>
            <a:r>
              <a:rPr lang="en-US" altLang="zh-TW" kern="100" dirty="0" err="1">
                <a:latin typeface="Calibri" panose="020F0502020204030204" pitchFamily="34" charset="0"/>
                <a:ea typeface="Arial Unicode MS"/>
                <a:cs typeface="Times New Roman" panose="02020603050405020304" pitchFamily="18" charset="0"/>
              </a:rPr>
              <a:t>tt</a:t>
            </a:r>
            <a:r>
              <a:rPr lang="zh-TW" altLang="en-US" kern="100" dirty="0">
                <a:latin typeface="Calibri" panose="020F0502020204030204" pitchFamily="34" charset="0"/>
                <a:ea typeface="Arial Unicode MS"/>
                <a:cs typeface="Times New Roman" panose="02020603050405020304" pitchFamily="18" charset="0"/>
              </a:rPr>
              <a:t>儲存此格字元的字母序</a:t>
            </a:r>
            <a:r>
              <a:rPr lang="en-US" altLang="zh-TW" kern="100" dirty="0" err="1">
                <a:latin typeface="Calibri" panose="020F0502020204030204" pitchFamily="34" charset="0"/>
                <a:ea typeface="Arial Unicode MS"/>
                <a:cs typeface="Times New Roman" panose="02020603050405020304" pitchFamily="18" charset="0"/>
              </a:rPr>
              <a:t>ex.A</a:t>
            </a:r>
            <a:r>
              <a:rPr lang="en-US" altLang="zh-TW" kern="100" dirty="0">
                <a:latin typeface="Calibri" panose="020F0502020204030204" pitchFamily="34" charset="0"/>
                <a:ea typeface="Arial Unicode MS"/>
                <a:cs typeface="Times New Roman" panose="02020603050405020304" pitchFamily="18" charset="0"/>
              </a:rPr>
              <a:t>=1</a:t>
            </a:r>
            <a:endParaRPr lang="zh-TW" altLang="zh-TW" sz="1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en-US" altLang="zh-TW" sz="1800" kern="100" dirty="0">
                <a:effectLst/>
                <a:latin typeface="Arial Unicode MS"/>
                <a:ea typeface="新細明體" panose="02020500000000000000" pitchFamily="18" charset="-120"/>
                <a:cs typeface="Times New Roman" panose="02020603050405020304" pitchFamily="18" charset="0"/>
              </a:rPr>
              <a:t>6:			counting[</a:t>
            </a:r>
            <a:r>
              <a:rPr lang="en-US" altLang="zh-TW" sz="1800" kern="100" dirty="0" err="1">
                <a:effectLst/>
                <a:latin typeface="Arial Unicode MS"/>
                <a:ea typeface="新細明體" panose="02020500000000000000" pitchFamily="18" charset="-120"/>
                <a:cs typeface="Times New Roman" panose="02020603050405020304" pitchFamily="18" charset="0"/>
              </a:rPr>
              <a:t>tt</a:t>
            </a:r>
            <a:r>
              <a:rPr lang="en-US" altLang="zh-TW" sz="1800" kern="100" dirty="0">
                <a:effectLst/>
                <a:latin typeface="Arial Unicode MS"/>
                <a:ea typeface="新細明體" panose="02020500000000000000" pitchFamily="18" charset="-120"/>
                <a:cs typeface="Times New Roman" panose="02020603050405020304" pitchFamily="18" charset="0"/>
              </a:rPr>
              <a:t>] </a:t>
            </a:r>
            <a:r>
              <a:rPr lang="zh-TW" altLang="zh-TW" sz="1800" kern="100" dirty="0">
                <a:effectLst/>
                <a:latin typeface="Calibri" panose="020F0502020204030204" pitchFamily="34" charset="0"/>
                <a:ea typeface="Arial Unicode MS"/>
                <a:cs typeface="Times New Roman" panose="02020603050405020304" pitchFamily="18" charset="0"/>
              </a:rPr>
              <a:t>←</a:t>
            </a:r>
            <a:r>
              <a:rPr lang="en-US" altLang="zh-TW" sz="1800" kern="100" dirty="0">
                <a:effectLst/>
                <a:latin typeface="Calibri" panose="020F0502020204030204" pitchFamily="34" charset="0"/>
                <a:ea typeface="Arial Unicode MS"/>
                <a:cs typeface="Times New Roman" panose="02020603050405020304" pitchFamily="18" charset="0"/>
              </a:rPr>
              <a:t>counting[</a:t>
            </a:r>
            <a:r>
              <a:rPr lang="en-US" altLang="zh-TW" sz="1800" kern="100" dirty="0" err="1">
                <a:effectLst/>
                <a:latin typeface="Calibri" panose="020F0502020204030204" pitchFamily="34" charset="0"/>
                <a:ea typeface="Arial Unicode MS"/>
                <a:cs typeface="Times New Roman" panose="02020603050405020304" pitchFamily="18" charset="0"/>
              </a:rPr>
              <a:t>tt</a:t>
            </a:r>
            <a:r>
              <a:rPr lang="en-US" altLang="zh-TW" sz="1800" kern="100" dirty="0">
                <a:effectLst/>
                <a:latin typeface="Calibri" panose="020F0502020204030204" pitchFamily="34" charset="0"/>
                <a:ea typeface="Arial Unicode MS"/>
                <a:cs typeface="Times New Roman" panose="02020603050405020304" pitchFamily="18" charset="0"/>
              </a:rPr>
              <a:t>]+1				!</a:t>
            </a:r>
            <a:r>
              <a:rPr lang="zh-TW" altLang="en-US" sz="1800" kern="100" dirty="0">
                <a:effectLst/>
                <a:latin typeface="Calibri" panose="020F0502020204030204" pitchFamily="34" charset="0"/>
                <a:ea typeface="Arial Unicode MS"/>
                <a:cs typeface="Times New Roman" panose="02020603050405020304" pitchFamily="18" charset="0"/>
              </a:rPr>
              <a:t> 記錄各字母目前出現次數</a:t>
            </a:r>
            <a:endParaRPr lang="zh-TW" altLang="zh-TW" sz="1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46552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682B23B-44DF-42BE-B48D-E58BB7EE9B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355601"/>
            <a:ext cx="10484652" cy="6502399"/>
          </a:xfrm>
        </p:spPr>
        <p:txBody>
          <a:bodyPr>
            <a:normAutofit fontScale="92500" lnSpcReduction="20000"/>
          </a:bodyPr>
          <a:lstStyle/>
          <a:p>
            <a:r>
              <a:rPr lang="en-US" altLang="zh-TW" sz="1900" kern="100" dirty="0">
                <a:effectLst/>
                <a:latin typeface="Arial Unicode MS"/>
                <a:ea typeface="新細明體" panose="02020500000000000000" pitchFamily="18" charset="-120"/>
                <a:cs typeface="Times New Roman" panose="02020603050405020304" pitchFamily="18" charset="0"/>
              </a:rPr>
              <a:t>7:  			if tests[p].data[</a:t>
            </a:r>
            <a:r>
              <a:rPr lang="en-US" altLang="zh-TW" sz="1900" kern="100" dirty="0" err="1">
                <a:effectLst/>
                <a:latin typeface="Arial Unicode MS"/>
                <a:ea typeface="新細明體" panose="02020500000000000000" pitchFamily="18" charset="-120"/>
                <a:cs typeface="Times New Roman" panose="02020603050405020304" pitchFamily="18" charset="0"/>
              </a:rPr>
              <a:t>i</a:t>
            </a:r>
            <a:r>
              <a:rPr lang="en-US" altLang="zh-TW" sz="1900" kern="100" dirty="0">
                <a:effectLst/>
                <a:latin typeface="Arial Unicode MS"/>
                <a:ea typeface="新細明體" panose="02020500000000000000" pitchFamily="18" charset="-120"/>
                <a:cs typeface="Times New Roman" panose="02020603050405020304" pitchFamily="18" charset="0"/>
              </a:rPr>
              <a:t>]= ’C’  then				</a:t>
            </a:r>
            <a:r>
              <a:rPr lang="en-US" altLang="zh-TW" sz="19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!</a:t>
            </a:r>
            <a:r>
              <a:rPr lang="zh-TW" altLang="en-US" sz="19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 在此字元後方有多少字母序較小的字元</a:t>
            </a:r>
            <a:endParaRPr lang="zh-TW" altLang="zh-TW" sz="19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TW" sz="1900" kern="100" dirty="0">
                <a:effectLst/>
                <a:latin typeface="Arial Unicode MS"/>
                <a:ea typeface="新細明體" panose="02020500000000000000" pitchFamily="18" charset="-120"/>
                <a:cs typeface="Times New Roman" panose="02020603050405020304" pitchFamily="18" charset="0"/>
              </a:rPr>
              <a:t>8:   			sum</a:t>
            </a:r>
            <a:r>
              <a:rPr lang="zh-TW" altLang="zh-TW" sz="1900" kern="100" dirty="0">
                <a:effectLst/>
                <a:latin typeface="Calibri" panose="020F0502020204030204" pitchFamily="34" charset="0"/>
                <a:ea typeface="Arial Unicode MS"/>
                <a:cs typeface="Times New Roman" panose="02020603050405020304" pitchFamily="18" charset="0"/>
              </a:rPr>
              <a:t>←</a:t>
            </a:r>
            <a:r>
              <a:rPr lang="en-US" altLang="zh-TW" sz="1900" kern="100" dirty="0" err="1">
                <a:effectLst/>
                <a:latin typeface="Calibri" panose="020F0502020204030204" pitchFamily="34" charset="0"/>
                <a:ea typeface="Arial Unicode MS"/>
                <a:cs typeface="Times New Roman" panose="02020603050405020304" pitchFamily="18" charset="0"/>
              </a:rPr>
              <a:t>sum+counting</a:t>
            </a:r>
            <a:r>
              <a:rPr lang="en-US" altLang="zh-TW" sz="1900" kern="100" dirty="0">
                <a:effectLst/>
                <a:latin typeface="Calibri" panose="020F0502020204030204" pitchFamily="34" charset="0"/>
                <a:ea typeface="Arial Unicode MS"/>
                <a:cs typeface="Times New Roman" panose="02020603050405020304" pitchFamily="18" charset="0"/>
              </a:rPr>
              <a:t>[1]</a:t>
            </a:r>
            <a:endParaRPr lang="zh-TW" altLang="zh-TW" sz="19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en-US" altLang="zh-TW" sz="1900" kern="100" dirty="0">
                <a:effectLst/>
                <a:latin typeface="Arial Unicode MS"/>
                <a:ea typeface="新細明體" panose="02020500000000000000" pitchFamily="18" charset="-120"/>
                <a:cs typeface="Times New Roman" panose="02020603050405020304" pitchFamily="18" charset="0"/>
              </a:rPr>
              <a:t>9:			else if tests[p].data[</a:t>
            </a:r>
            <a:r>
              <a:rPr lang="en-US" altLang="zh-TW" sz="1900" kern="100" dirty="0" err="1">
                <a:effectLst/>
                <a:latin typeface="Arial Unicode MS"/>
                <a:ea typeface="新細明體" panose="02020500000000000000" pitchFamily="18" charset="-120"/>
                <a:cs typeface="Times New Roman" panose="02020603050405020304" pitchFamily="18" charset="0"/>
              </a:rPr>
              <a:t>i</a:t>
            </a:r>
            <a:r>
              <a:rPr lang="en-US" altLang="zh-TW" sz="1900" kern="100" dirty="0">
                <a:effectLst/>
                <a:latin typeface="Arial Unicode MS"/>
                <a:ea typeface="新細明體" panose="02020500000000000000" pitchFamily="18" charset="-120"/>
                <a:cs typeface="Times New Roman" panose="02020603050405020304" pitchFamily="18" charset="0"/>
              </a:rPr>
              <a:t>]= ’G’  then</a:t>
            </a:r>
            <a:endParaRPr lang="zh-TW" altLang="zh-TW" sz="19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en-US" altLang="zh-TW" sz="1900" kern="100" dirty="0">
                <a:effectLst/>
                <a:latin typeface="Arial Unicode MS"/>
                <a:ea typeface="新細明體" panose="02020500000000000000" pitchFamily="18" charset="-120"/>
                <a:cs typeface="Times New Roman" panose="02020603050405020304" pitchFamily="18" charset="0"/>
              </a:rPr>
              <a:t>10:				sum</a:t>
            </a:r>
            <a:r>
              <a:rPr lang="zh-TW" altLang="zh-TW" sz="1900" kern="100" dirty="0">
                <a:effectLst/>
                <a:latin typeface="Calibri" panose="020F0502020204030204" pitchFamily="34" charset="0"/>
                <a:ea typeface="Arial Unicode MS"/>
                <a:cs typeface="Times New Roman" panose="02020603050405020304" pitchFamily="18" charset="0"/>
              </a:rPr>
              <a:t>←</a:t>
            </a:r>
            <a:r>
              <a:rPr lang="en-US" altLang="zh-TW" sz="1900" kern="100" dirty="0" err="1">
                <a:effectLst/>
                <a:latin typeface="Calibri" panose="020F0502020204030204" pitchFamily="34" charset="0"/>
                <a:ea typeface="Arial Unicode MS"/>
                <a:cs typeface="Times New Roman" panose="02020603050405020304" pitchFamily="18" charset="0"/>
              </a:rPr>
              <a:t>sum+counting</a:t>
            </a:r>
            <a:r>
              <a:rPr lang="en-US" altLang="zh-TW" sz="1900" kern="100" dirty="0">
                <a:effectLst/>
                <a:latin typeface="Calibri" panose="020F0502020204030204" pitchFamily="34" charset="0"/>
                <a:ea typeface="Arial Unicode MS"/>
                <a:cs typeface="Times New Roman" panose="02020603050405020304" pitchFamily="18" charset="0"/>
              </a:rPr>
              <a:t>[1]+counting[3]	</a:t>
            </a:r>
            <a:endParaRPr lang="zh-TW" altLang="zh-TW" sz="19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en-US" altLang="zh-TW" sz="1900" kern="100" dirty="0">
                <a:effectLst/>
                <a:latin typeface="Arial Unicode MS"/>
                <a:ea typeface="新細明體" panose="02020500000000000000" pitchFamily="18" charset="-120"/>
                <a:cs typeface="Times New Roman" panose="02020603050405020304" pitchFamily="18" charset="0"/>
              </a:rPr>
              <a:t>11:			else if tests[p].data[</a:t>
            </a:r>
            <a:r>
              <a:rPr lang="en-US" altLang="zh-TW" sz="1900" kern="100" dirty="0" err="1">
                <a:effectLst/>
                <a:latin typeface="Arial Unicode MS"/>
                <a:ea typeface="新細明體" panose="02020500000000000000" pitchFamily="18" charset="-120"/>
                <a:cs typeface="Times New Roman" panose="02020603050405020304" pitchFamily="18" charset="0"/>
              </a:rPr>
              <a:t>i</a:t>
            </a:r>
            <a:r>
              <a:rPr lang="en-US" altLang="zh-TW" sz="1900" kern="100" dirty="0">
                <a:effectLst/>
                <a:latin typeface="Arial Unicode MS"/>
                <a:ea typeface="新細明體" panose="02020500000000000000" pitchFamily="18" charset="-120"/>
                <a:cs typeface="Times New Roman" panose="02020603050405020304" pitchFamily="18" charset="0"/>
              </a:rPr>
              <a:t>]= ‘T’  then</a:t>
            </a:r>
            <a:endParaRPr lang="zh-TW" altLang="zh-TW" sz="19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en-US" altLang="zh-TW" sz="1900" kern="100" dirty="0">
                <a:effectLst/>
                <a:latin typeface="Arial Unicode MS"/>
                <a:ea typeface="新細明體" panose="02020500000000000000" pitchFamily="18" charset="-120"/>
                <a:cs typeface="Times New Roman" panose="02020603050405020304" pitchFamily="18" charset="0"/>
              </a:rPr>
              <a:t>12:				sum</a:t>
            </a:r>
            <a:r>
              <a:rPr lang="zh-TW" altLang="zh-TW" sz="1900" kern="100" dirty="0">
                <a:effectLst/>
                <a:latin typeface="Calibri" panose="020F0502020204030204" pitchFamily="34" charset="0"/>
                <a:ea typeface="Arial Unicode MS"/>
                <a:cs typeface="Times New Roman" panose="02020603050405020304" pitchFamily="18" charset="0"/>
              </a:rPr>
              <a:t>←</a:t>
            </a:r>
            <a:r>
              <a:rPr lang="en-US" altLang="zh-TW" sz="1900" kern="100" dirty="0" err="1">
                <a:effectLst/>
                <a:latin typeface="Calibri" panose="020F0502020204030204" pitchFamily="34" charset="0"/>
                <a:ea typeface="Arial Unicode MS"/>
                <a:cs typeface="Times New Roman" panose="02020603050405020304" pitchFamily="18" charset="0"/>
              </a:rPr>
              <a:t>sum+counting</a:t>
            </a:r>
            <a:r>
              <a:rPr lang="en-US" altLang="zh-TW" sz="1900" kern="100" dirty="0">
                <a:effectLst/>
                <a:latin typeface="Calibri" panose="020F0502020204030204" pitchFamily="34" charset="0"/>
                <a:ea typeface="Arial Unicode MS"/>
                <a:cs typeface="Times New Roman" panose="02020603050405020304" pitchFamily="18" charset="0"/>
              </a:rPr>
              <a:t>[1]+counting[3]+counting[7]</a:t>
            </a:r>
            <a:endParaRPr lang="zh-TW" altLang="zh-TW" sz="19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en-US" altLang="zh-TW" sz="1900" kern="100" dirty="0">
                <a:effectLst/>
                <a:latin typeface="Arial Unicode MS"/>
                <a:ea typeface="新細明體" panose="02020500000000000000" pitchFamily="18" charset="-120"/>
                <a:cs typeface="Times New Roman" panose="02020603050405020304" pitchFamily="18" charset="0"/>
              </a:rPr>
              <a:t>13:		tests[p].</a:t>
            </a:r>
            <a:r>
              <a:rPr lang="en-US" altLang="zh-TW" sz="1900" kern="100" dirty="0" err="1">
                <a:effectLst/>
                <a:latin typeface="Arial Unicode MS"/>
                <a:ea typeface="新細明體" panose="02020500000000000000" pitchFamily="18" charset="-120"/>
                <a:cs typeface="Times New Roman" panose="02020603050405020304" pitchFamily="18" charset="0"/>
              </a:rPr>
              <a:t>sort_sum</a:t>
            </a:r>
            <a:r>
              <a:rPr lang="zh-TW" altLang="zh-TW" sz="1900" kern="100" dirty="0">
                <a:effectLst/>
                <a:latin typeface="Calibri" panose="020F0502020204030204" pitchFamily="34" charset="0"/>
                <a:ea typeface="Arial Unicode MS"/>
                <a:cs typeface="Times New Roman" panose="02020603050405020304" pitchFamily="18" charset="0"/>
              </a:rPr>
              <a:t>←</a:t>
            </a:r>
            <a:r>
              <a:rPr lang="en-US" altLang="zh-TW" sz="1900" kern="100" dirty="0">
                <a:effectLst/>
                <a:latin typeface="Calibri" panose="020F0502020204030204" pitchFamily="34" charset="0"/>
                <a:ea typeface="Arial Unicode MS"/>
                <a:cs typeface="Times New Roman" panose="02020603050405020304" pitchFamily="18" charset="0"/>
              </a:rPr>
              <a:t>sum					!</a:t>
            </a:r>
            <a:r>
              <a:rPr lang="zh-TW" altLang="en-US" sz="1900" kern="100" dirty="0">
                <a:effectLst/>
                <a:latin typeface="Calibri" panose="020F0502020204030204" pitchFamily="34" charset="0"/>
                <a:ea typeface="Arial Unicode MS"/>
                <a:cs typeface="Times New Roman" panose="02020603050405020304" pitchFamily="18" charset="0"/>
              </a:rPr>
              <a:t> </a:t>
            </a:r>
            <a:r>
              <a:rPr lang="en-US" altLang="zh-TW" sz="1900" kern="100" dirty="0">
                <a:latin typeface="Calibri" panose="020F0502020204030204" pitchFamily="34" charset="0"/>
                <a:ea typeface="Arial Unicode MS"/>
                <a:cs typeface="Times New Roman" panose="02020603050405020304" pitchFamily="18" charset="0"/>
              </a:rPr>
              <a:t>tests[p].</a:t>
            </a:r>
            <a:r>
              <a:rPr lang="en-US" altLang="zh-TW" sz="1900" kern="100" dirty="0" err="1">
                <a:latin typeface="Calibri" panose="020F0502020204030204" pitchFamily="34" charset="0"/>
                <a:ea typeface="Arial Unicode MS"/>
                <a:cs typeface="Times New Roman" panose="02020603050405020304" pitchFamily="18" charset="0"/>
              </a:rPr>
              <a:t>sort_sum</a:t>
            </a:r>
            <a:r>
              <a:rPr lang="zh-TW" altLang="en-US" sz="1900" kern="100" dirty="0">
                <a:latin typeface="Calibri" panose="020F0502020204030204" pitchFamily="34" charset="0"/>
                <a:ea typeface="Arial Unicode MS"/>
                <a:cs typeface="Times New Roman" panose="02020603050405020304" pitchFamily="18" charset="0"/>
              </a:rPr>
              <a:t> </a:t>
            </a:r>
            <a:r>
              <a:rPr lang="en-US" altLang="zh-TW" sz="1900" kern="100" dirty="0">
                <a:latin typeface="Calibri" panose="020F0502020204030204" pitchFamily="34" charset="0"/>
                <a:ea typeface="Arial Unicode MS"/>
                <a:cs typeface="Times New Roman" panose="02020603050405020304" pitchFamily="18" charset="0"/>
              </a:rPr>
              <a:t>=</a:t>
            </a:r>
            <a:r>
              <a:rPr lang="zh-TW" altLang="en-US" sz="1900" kern="100" dirty="0">
                <a:latin typeface="Calibri" panose="020F0502020204030204" pitchFamily="34" charset="0"/>
                <a:ea typeface="Arial Unicode MS"/>
                <a:cs typeface="Times New Roman" panose="02020603050405020304" pitchFamily="18" charset="0"/>
              </a:rPr>
              <a:t> </a:t>
            </a:r>
            <a:r>
              <a:rPr lang="en-US" altLang="zh-TW" sz="1900" kern="100" dirty="0">
                <a:latin typeface="Calibri" panose="020F0502020204030204" pitchFamily="34" charset="0"/>
                <a:ea typeface="Arial Unicode MS"/>
                <a:cs typeface="Times New Roman" panose="02020603050405020304" pitchFamily="18" charset="0"/>
              </a:rPr>
              <a:t>“</a:t>
            </a:r>
            <a:r>
              <a:rPr lang="zh-TW" altLang="en-US" sz="1900" kern="100" dirty="0">
                <a:effectLst/>
                <a:latin typeface="Calibri" panose="020F0502020204030204" pitchFamily="34" charset="0"/>
                <a:ea typeface="Arial Unicode MS"/>
                <a:cs typeface="Times New Roman" panose="02020603050405020304" pitchFamily="18" charset="0"/>
              </a:rPr>
              <a:t>未排序</a:t>
            </a:r>
            <a:r>
              <a:rPr lang="en-US" altLang="zh-TW" sz="1900" kern="100" dirty="0">
                <a:effectLst/>
                <a:latin typeface="Calibri" panose="020F0502020204030204" pitchFamily="34" charset="0"/>
                <a:ea typeface="Arial Unicode MS"/>
                <a:cs typeface="Times New Roman" panose="02020603050405020304" pitchFamily="18" charset="0"/>
              </a:rPr>
              <a:t>”</a:t>
            </a:r>
            <a:r>
              <a:rPr lang="zh-TW" altLang="en-US" sz="1900" kern="100" dirty="0">
                <a:effectLst/>
                <a:latin typeface="Calibri" panose="020F0502020204030204" pitchFamily="34" charset="0"/>
                <a:ea typeface="Arial Unicode MS"/>
                <a:cs typeface="Times New Roman" panose="02020603050405020304" pitchFamily="18" charset="0"/>
              </a:rPr>
              <a:t>程度</a:t>
            </a:r>
            <a:endParaRPr lang="zh-TW" altLang="zh-TW" sz="19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en-US" altLang="zh-TW" sz="1900" kern="100" dirty="0">
                <a:effectLst/>
                <a:latin typeface="Arial Unicode MS"/>
                <a:ea typeface="新細明體" panose="02020500000000000000" pitchFamily="18" charset="-120"/>
                <a:cs typeface="Times New Roman" panose="02020603050405020304" pitchFamily="18" charset="0"/>
              </a:rPr>
              <a:t>14:  for b </a:t>
            </a:r>
            <a:r>
              <a:rPr lang="zh-TW" altLang="zh-TW" sz="1900" kern="100" dirty="0">
                <a:effectLst/>
                <a:latin typeface="Calibri" panose="020F0502020204030204" pitchFamily="34" charset="0"/>
                <a:ea typeface="Arial Unicode MS"/>
                <a:cs typeface="Times New Roman" panose="02020603050405020304" pitchFamily="18" charset="0"/>
              </a:rPr>
              <a:t>←</a:t>
            </a:r>
            <a:r>
              <a:rPr lang="en-US" altLang="zh-TW" sz="1900" kern="100" dirty="0">
                <a:effectLst/>
                <a:latin typeface="Calibri" panose="020F0502020204030204" pitchFamily="34" charset="0"/>
                <a:ea typeface="Arial Unicode MS"/>
                <a:cs typeface="Times New Roman" panose="02020603050405020304" pitchFamily="18" charset="0"/>
              </a:rPr>
              <a:t> 0 to m-1								!</a:t>
            </a:r>
            <a:r>
              <a:rPr lang="zh-TW" altLang="en-US" sz="1900" kern="100" dirty="0">
                <a:effectLst/>
                <a:latin typeface="Calibri" panose="020F0502020204030204" pitchFamily="34" charset="0"/>
                <a:ea typeface="Arial Unicode MS"/>
                <a:cs typeface="Times New Roman" panose="02020603050405020304" pitchFamily="18" charset="0"/>
              </a:rPr>
              <a:t> 氣泡排序法</a:t>
            </a:r>
            <a:endParaRPr lang="zh-TW" altLang="zh-TW" sz="19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en-US" altLang="zh-TW" sz="1900" kern="100" dirty="0">
                <a:effectLst/>
                <a:latin typeface="Arial Unicode MS"/>
                <a:ea typeface="新細明體" panose="02020500000000000000" pitchFamily="18" charset="-120"/>
                <a:cs typeface="Times New Roman" panose="02020603050405020304" pitchFamily="18" charset="0"/>
              </a:rPr>
              <a:t>15:		for bp </a:t>
            </a:r>
            <a:r>
              <a:rPr lang="zh-TW" altLang="zh-TW" sz="1900" kern="100" dirty="0">
                <a:effectLst/>
                <a:latin typeface="Calibri" panose="020F0502020204030204" pitchFamily="34" charset="0"/>
                <a:ea typeface="Arial Unicode MS"/>
                <a:cs typeface="Times New Roman" panose="02020603050405020304" pitchFamily="18" charset="0"/>
              </a:rPr>
              <a:t>←</a:t>
            </a:r>
            <a:r>
              <a:rPr lang="en-US" altLang="zh-TW" sz="1900" kern="100" dirty="0">
                <a:effectLst/>
                <a:latin typeface="Calibri" panose="020F0502020204030204" pitchFamily="34" charset="0"/>
                <a:ea typeface="Arial Unicode MS"/>
                <a:cs typeface="Times New Roman" panose="02020603050405020304" pitchFamily="18" charset="0"/>
              </a:rPr>
              <a:t> 1 to m-b-1</a:t>
            </a:r>
            <a:endParaRPr lang="zh-TW" altLang="zh-TW" sz="19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en-US" altLang="zh-TW" sz="1900" kern="100" dirty="0">
                <a:effectLst/>
                <a:latin typeface="Arial Unicode MS"/>
                <a:ea typeface="新細明體" panose="02020500000000000000" pitchFamily="18" charset="-120"/>
                <a:cs typeface="Times New Roman" panose="02020603050405020304" pitchFamily="18" charset="0"/>
              </a:rPr>
              <a:t>16:   		if tests[bp-1].</a:t>
            </a:r>
            <a:r>
              <a:rPr lang="en-US" altLang="zh-TW" sz="1900" kern="100" dirty="0" err="1">
                <a:effectLst/>
                <a:latin typeface="Arial Unicode MS"/>
                <a:ea typeface="新細明體" panose="02020500000000000000" pitchFamily="18" charset="-120"/>
                <a:cs typeface="Times New Roman" panose="02020603050405020304" pitchFamily="18" charset="0"/>
              </a:rPr>
              <a:t>sort_sum</a:t>
            </a:r>
            <a:r>
              <a:rPr lang="en-US" altLang="zh-TW" sz="1900" kern="100" dirty="0">
                <a:effectLst/>
                <a:latin typeface="Arial Unicode MS"/>
                <a:ea typeface="新細明體" panose="02020500000000000000" pitchFamily="18" charset="-120"/>
                <a:cs typeface="Times New Roman" panose="02020603050405020304" pitchFamily="18" charset="0"/>
              </a:rPr>
              <a:t> &gt; test[bp].</a:t>
            </a:r>
            <a:r>
              <a:rPr lang="en-US" altLang="zh-TW" sz="1900" kern="100" dirty="0" err="1">
                <a:effectLst/>
                <a:latin typeface="Arial Unicode MS"/>
                <a:ea typeface="新細明體" panose="02020500000000000000" pitchFamily="18" charset="-120"/>
                <a:cs typeface="Times New Roman" panose="02020603050405020304" pitchFamily="18" charset="0"/>
              </a:rPr>
              <a:t>sort+sum</a:t>
            </a:r>
            <a:endParaRPr lang="zh-TW" altLang="zh-TW" sz="19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en-US" altLang="zh-TW" sz="1900" kern="100" dirty="0">
                <a:effectLst/>
                <a:latin typeface="Arial Unicode MS"/>
                <a:ea typeface="新細明體" panose="02020500000000000000" pitchFamily="18" charset="-120"/>
                <a:cs typeface="Times New Roman" panose="02020603050405020304" pitchFamily="18" charset="0"/>
              </a:rPr>
              <a:t>17:				</a:t>
            </a:r>
            <a:r>
              <a:rPr lang="en-US" altLang="zh-TW" sz="1900" kern="100" dirty="0" err="1">
                <a:effectLst/>
                <a:latin typeface="Arial Unicode MS"/>
                <a:ea typeface="新細明體" panose="02020500000000000000" pitchFamily="18" charset="-120"/>
                <a:cs typeface="Times New Roman" panose="02020603050405020304" pitchFamily="18" charset="0"/>
              </a:rPr>
              <a:t>temp.data</a:t>
            </a:r>
            <a:r>
              <a:rPr lang="en-US" altLang="zh-TW" sz="1900" kern="100" dirty="0">
                <a:effectLst/>
                <a:latin typeface="Arial Unicode MS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zh-TW" altLang="zh-TW" sz="1900" kern="100" dirty="0">
                <a:effectLst/>
                <a:latin typeface="Calibri" panose="020F0502020204030204" pitchFamily="34" charset="0"/>
                <a:ea typeface="Arial Unicode MS"/>
                <a:cs typeface="Times New Roman" panose="02020603050405020304" pitchFamily="18" charset="0"/>
              </a:rPr>
              <a:t>←</a:t>
            </a:r>
            <a:r>
              <a:rPr lang="en-US" altLang="zh-TW" sz="1900" kern="100" dirty="0">
                <a:effectLst/>
                <a:latin typeface="Calibri" panose="020F0502020204030204" pitchFamily="34" charset="0"/>
                <a:ea typeface="Arial Unicode MS"/>
                <a:cs typeface="Times New Roman" panose="02020603050405020304" pitchFamily="18" charset="0"/>
              </a:rPr>
              <a:t> tests[bp-1].data</a:t>
            </a:r>
            <a:endParaRPr lang="zh-TW" altLang="zh-TW" sz="19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en-US" altLang="zh-TW" sz="1900" kern="100" dirty="0">
                <a:effectLst/>
                <a:latin typeface="Arial Unicode MS"/>
                <a:ea typeface="新細明體" panose="02020500000000000000" pitchFamily="18" charset="-120"/>
                <a:cs typeface="Times New Roman" panose="02020603050405020304" pitchFamily="18" charset="0"/>
              </a:rPr>
              <a:t>18:				</a:t>
            </a:r>
            <a:r>
              <a:rPr lang="en-US" altLang="zh-TW" sz="1900" kern="100" dirty="0" err="1">
                <a:effectLst/>
                <a:latin typeface="Arial Unicode MS"/>
                <a:ea typeface="新細明體" panose="02020500000000000000" pitchFamily="18" charset="-120"/>
                <a:cs typeface="Times New Roman" panose="02020603050405020304" pitchFamily="18" charset="0"/>
              </a:rPr>
              <a:t>temp.sort_sum</a:t>
            </a:r>
            <a:r>
              <a:rPr lang="en-US" altLang="zh-TW" sz="1900" kern="100" dirty="0">
                <a:effectLst/>
                <a:latin typeface="Arial Unicode MS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zh-TW" altLang="zh-TW" sz="1900" kern="100" dirty="0">
                <a:effectLst/>
                <a:latin typeface="Calibri" panose="020F0502020204030204" pitchFamily="34" charset="0"/>
                <a:ea typeface="Arial Unicode MS"/>
                <a:cs typeface="Times New Roman" panose="02020603050405020304" pitchFamily="18" charset="0"/>
              </a:rPr>
              <a:t>←</a:t>
            </a:r>
            <a:r>
              <a:rPr lang="en-US" altLang="zh-TW" sz="1900" kern="100" dirty="0">
                <a:effectLst/>
                <a:latin typeface="Calibri" panose="020F0502020204030204" pitchFamily="34" charset="0"/>
                <a:ea typeface="Arial Unicode MS"/>
                <a:cs typeface="Times New Roman" panose="02020603050405020304" pitchFamily="18" charset="0"/>
              </a:rPr>
              <a:t> tests[bp-1].</a:t>
            </a:r>
            <a:r>
              <a:rPr lang="en-US" altLang="zh-TW" sz="1900" kern="100" dirty="0" err="1">
                <a:effectLst/>
                <a:latin typeface="Calibri" panose="020F0502020204030204" pitchFamily="34" charset="0"/>
                <a:ea typeface="Arial Unicode MS"/>
                <a:cs typeface="Times New Roman" panose="02020603050405020304" pitchFamily="18" charset="0"/>
              </a:rPr>
              <a:t>sort_sum</a:t>
            </a:r>
            <a:endParaRPr lang="zh-TW" altLang="zh-TW" sz="19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en-US" altLang="zh-TW" sz="1900" kern="100" dirty="0">
                <a:effectLst/>
                <a:latin typeface="Arial Unicode MS"/>
                <a:ea typeface="新細明體" panose="02020500000000000000" pitchFamily="18" charset="-120"/>
                <a:cs typeface="Times New Roman" panose="02020603050405020304" pitchFamily="18" charset="0"/>
              </a:rPr>
              <a:t>19:				tests[bp-1]data </a:t>
            </a:r>
            <a:r>
              <a:rPr lang="zh-TW" altLang="zh-TW" sz="1900" kern="100" dirty="0">
                <a:effectLst/>
                <a:latin typeface="Calibri" panose="020F0502020204030204" pitchFamily="34" charset="0"/>
                <a:ea typeface="Arial Unicode MS"/>
                <a:cs typeface="Times New Roman" panose="02020603050405020304" pitchFamily="18" charset="0"/>
              </a:rPr>
              <a:t>←</a:t>
            </a:r>
            <a:r>
              <a:rPr lang="en-US" altLang="zh-TW" sz="1900" kern="100" dirty="0">
                <a:effectLst/>
                <a:latin typeface="Calibri" panose="020F0502020204030204" pitchFamily="34" charset="0"/>
                <a:ea typeface="Arial Unicode MS"/>
                <a:cs typeface="Times New Roman" panose="02020603050405020304" pitchFamily="18" charset="0"/>
              </a:rPr>
              <a:t> tests[bp].data</a:t>
            </a:r>
            <a:endParaRPr lang="zh-TW" altLang="zh-TW" sz="19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en-US" altLang="zh-TW" sz="1900" kern="100" dirty="0">
                <a:effectLst/>
                <a:latin typeface="Arial Unicode MS"/>
                <a:ea typeface="新細明體" panose="02020500000000000000" pitchFamily="18" charset="-120"/>
                <a:cs typeface="Times New Roman" panose="02020603050405020304" pitchFamily="18" charset="0"/>
              </a:rPr>
              <a:t>20:				tests[bp-1].</a:t>
            </a:r>
            <a:r>
              <a:rPr lang="en-US" altLang="zh-TW" sz="1900" kern="100" dirty="0" err="1">
                <a:effectLst/>
                <a:latin typeface="Arial Unicode MS"/>
                <a:ea typeface="新細明體" panose="02020500000000000000" pitchFamily="18" charset="-120"/>
                <a:cs typeface="Times New Roman" panose="02020603050405020304" pitchFamily="18" charset="0"/>
              </a:rPr>
              <a:t>sort_sum</a:t>
            </a:r>
            <a:r>
              <a:rPr lang="en-US" altLang="zh-TW" sz="1900" kern="100" dirty="0">
                <a:effectLst/>
                <a:latin typeface="Arial Unicode MS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zh-TW" altLang="zh-TW" sz="1900" kern="100" dirty="0">
                <a:effectLst/>
                <a:latin typeface="Calibri" panose="020F0502020204030204" pitchFamily="34" charset="0"/>
                <a:ea typeface="Arial Unicode MS"/>
                <a:cs typeface="Times New Roman" panose="02020603050405020304" pitchFamily="18" charset="0"/>
              </a:rPr>
              <a:t>←</a:t>
            </a:r>
            <a:r>
              <a:rPr lang="en-US" altLang="zh-TW" sz="1900" kern="100" dirty="0">
                <a:effectLst/>
                <a:latin typeface="Calibri" panose="020F0502020204030204" pitchFamily="34" charset="0"/>
                <a:ea typeface="Arial Unicode MS"/>
                <a:cs typeface="Times New Roman" panose="02020603050405020304" pitchFamily="18" charset="0"/>
              </a:rPr>
              <a:t> tests[bp].</a:t>
            </a:r>
            <a:r>
              <a:rPr lang="en-US" altLang="zh-TW" sz="1900" kern="100" dirty="0" err="1">
                <a:effectLst/>
                <a:latin typeface="Calibri" panose="020F0502020204030204" pitchFamily="34" charset="0"/>
                <a:ea typeface="Arial Unicode MS"/>
                <a:cs typeface="Times New Roman" panose="02020603050405020304" pitchFamily="18" charset="0"/>
              </a:rPr>
              <a:t>sort_sum</a:t>
            </a:r>
            <a:endParaRPr lang="zh-TW" altLang="zh-TW" sz="19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en-US" altLang="zh-TW" sz="1900" kern="100" dirty="0">
                <a:effectLst/>
                <a:latin typeface="Arial Unicode MS"/>
                <a:ea typeface="新細明體" panose="02020500000000000000" pitchFamily="18" charset="-120"/>
                <a:cs typeface="Times New Roman" panose="02020603050405020304" pitchFamily="18" charset="0"/>
              </a:rPr>
              <a:t>21:				tests[bp].data </a:t>
            </a:r>
            <a:r>
              <a:rPr lang="zh-TW" altLang="zh-TW" sz="1900" kern="100" dirty="0">
                <a:effectLst/>
                <a:latin typeface="Calibri" panose="020F0502020204030204" pitchFamily="34" charset="0"/>
                <a:ea typeface="Arial Unicode MS"/>
                <a:cs typeface="Times New Roman" panose="02020603050405020304" pitchFamily="18" charset="0"/>
              </a:rPr>
              <a:t>←</a:t>
            </a:r>
            <a:r>
              <a:rPr lang="en-US" altLang="zh-TW" sz="1900" kern="100" dirty="0">
                <a:effectLst/>
                <a:latin typeface="Calibri" panose="020F0502020204030204" pitchFamily="34" charset="0"/>
                <a:ea typeface="Arial Unicode MS"/>
                <a:cs typeface="Times New Roman" panose="02020603050405020304" pitchFamily="18" charset="0"/>
              </a:rPr>
              <a:t> </a:t>
            </a:r>
            <a:r>
              <a:rPr lang="en-US" altLang="zh-TW" sz="1900" kern="100" dirty="0" err="1">
                <a:effectLst/>
                <a:latin typeface="Calibri" panose="020F0502020204030204" pitchFamily="34" charset="0"/>
                <a:ea typeface="Arial Unicode MS"/>
                <a:cs typeface="Times New Roman" panose="02020603050405020304" pitchFamily="18" charset="0"/>
              </a:rPr>
              <a:t>temp.data</a:t>
            </a:r>
            <a:endParaRPr lang="zh-TW" altLang="zh-TW" sz="19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en-US" altLang="zh-TW" sz="1900" kern="100" dirty="0">
                <a:effectLst/>
                <a:latin typeface="Arial Unicode MS"/>
                <a:ea typeface="新細明體" panose="02020500000000000000" pitchFamily="18" charset="-120"/>
                <a:cs typeface="Times New Roman" panose="02020603050405020304" pitchFamily="18" charset="0"/>
              </a:rPr>
              <a:t>22:				</a:t>
            </a:r>
            <a:r>
              <a:rPr lang="en-US" altLang="zh-TW" sz="1900" kern="100" dirty="0" err="1">
                <a:effectLst/>
                <a:latin typeface="Arial Unicode MS"/>
                <a:ea typeface="新細明體" panose="02020500000000000000" pitchFamily="18" charset="-120"/>
                <a:cs typeface="Times New Roman" panose="02020603050405020304" pitchFamily="18" charset="0"/>
              </a:rPr>
              <a:t>testd</a:t>
            </a:r>
            <a:r>
              <a:rPr lang="en-US" altLang="zh-TW" sz="1900" kern="100" dirty="0">
                <a:effectLst/>
                <a:latin typeface="Arial Unicode MS"/>
                <a:ea typeface="新細明體" panose="02020500000000000000" pitchFamily="18" charset="-120"/>
                <a:cs typeface="Times New Roman" panose="02020603050405020304" pitchFamily="18" charset="0"/>
              </a:rPr>
              <a:t>[bp].</a:t>
            </a:r>
            <a:r>
              <a:rPr lang="en-US" altLang="zh-TW" sz="1900" kern="100" dirty="0" err="1">
                <a:effectLst/>
                <a:latin typeface="Arial Unicode MS"/>
                <a:ea typeface="新細明體" panose="02020500000000000000" pitchFamily="18" charset="-120"/>
                <a:cs typeface="Times New Roman" panose="02020603050405020304" pitchFamily="18" charset="0"/>
              </a:rPr>
              <a:t>sort_sum</a:t>
            </a:r>
            <a:r>
              <a:rPr lang="en-US" altLang="zh-TW" sz="1900" kern="100" dirty="0">
                <a:effectLst/>
                <a:latin typeface="Arial Unicode MS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zh-TW" altLang="zh-TW" sz="1900" kern="100" dirty="0">
                <a:effectLst/>
                <a:latin typeface="Calibri" panose="020F0502020204030204" pitchFamily="34" charset="0"/>
                <a:ea typeface="Arial Unicode MS"/>
                <a:cs typeface="Times New Roman" panose="02020603050405020304" pitchFamily="18" charset="0"/>
              </a:rPr>
              <a:t>←</a:t>
            </a:r>
            <a:r>
              <a:rPr lang="en-US" altLang="zh-TW" sz="1900" kern="100" dirty="0">
                <a:effectLst/>
                <a:latin typeface="Calibri" panose="020F0502020204030204" pitchFamily="34" charset="0"/>
                <a:ea typeface="Arial Unicode MS"/>
                <a:cs typeface="Times New Roman" panose="02020603050405020304" pitchFamily="18" charset="0"/>
              </a:rPr>
              <a:t> </a:t>
            </a:r>
            <a:r>
              <a:rPr lang="en-US" altLang="zh-TW" sz="1900" kern="100" dirty="0" err="1">
                <a:effectLst/>
                <a:latin typeface="Calibri" panose="020F0502020204030204" pitchFamily="34" charset="0"/>
                <a:ea typeface="Arial Unicode MS"/>
                <a:cs typeface="Times New Roman" panose="02020603050405020304" pitchFamily="18" charset="0"/>
              </a:rPr>
              <a:t>temp.sort_sum</a:t>
            </a:r>
            <a:endParaRPr lang="zh-TW" altLang="zh-TW" sz="19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en-US" altLang="zh-TW" sz="1900" kern="100" dirty="0">
                <a:effectLst/>
                <a:latin typeface="Arial Unicode MS"/>
                <a:ea typeface="新細明體" panose="02020500000000000000" pitchFamily="18" charset="-120"/>
                <a:cs typeface="Times New Roman" panose="02020603050405020304" pitchFamily="18" charset="0"/>
              </a:rPr>
              <a:t>23:	for s </a:t>
            </a:r>
            <a:r>
              <a:rPr lang="zh-TW" altLang="zh-TW" sz="1900" kern="100" dirty="0">
                <a:effectLst/>
                <a:latin typeface="Calibri" panose="020F0502020204030204" pitchFamily="34" charset="0"/>
                <a:ea typeface="Arial Unicode MS"/>
                <a:cs typeface="Times New Roman" panose="02020603050405020304" pitchFamily="18" charset="0"/>
              </a:rPr>
              <a:t>←</a:t>
            </a:r>
            <a:r>
              <a:rPr lang="en-US" altLang="zh-TW" sz="1900" kern="100" dirty="0">
                <a:effectLst/>
                <a:latin typeface="Calibri" panose="020F0502020204030204" pitchFamily="34" charset="0"/>
                <a:ea typeface="Arial Unicode MS"/>
                <a:cs typeface="Times New Roman" panose="02020603050405020304" pitchFamily="18" charset="0"/>
              </a:rPr>
              <a:t> 0 to m-1								!</a:t>
            </a:r>
            <a:r>
              <a:rPr lang="zh-TW" altLang="en-US" sz="1900" kern="100" dirty="0">
                <a:effectLst/>
                <a:latin typeface="Calibri" panose="020F0502020204030204" pitchFamily="34" charset="0"/>
                <a:ea typeface="Arial Unicode MS"/>
                <a:cs typeface="Times New Roman" panose="02020603050405020304" pitchFamily="18" charset="0"/>
              </a:rPr>
              <a:t> 按照</a:t>
            </a:r>
            <a:r>
              <a:rPr lang="en-US" altLang="zh-TW" sz="1900" kern="100" dirty="0">
                <a:effectLst/>
                <a:latin typeface="Calibri" panose="020F0502020204030204" pitchFamily="34" charset="0"/>
                <a:ea typeface="Arial Unicode MS"/>
                <a:cs typeface="Times New Roman" panose="02020603050405020304" pitchFamily="18" charset="0"/>
              </a:rPr>
              <a:t>”</a:t>
            </a:r>
            <a:r>
              <a:rPr lang="zh-TW" altLang="en-US" sz="1900" kern="100" dirty="0">
                <a:effectLst/>
                <a:latin typeface="Calibri" panose="020F0502020204030204" pitchFamily="34" charset="0"/>
                <a:ea typeface="Arial Unicode MS"/>
                <a:cs typeface="Times New Roman" panose="02020603050405020304" pitchFamily="18" charset="0"/>
              </a:rPr>
              <a:t>未排序</a:t>
            </a:r>
            <a:r>
              <a:rPr lang="en-US" altLang="zh-TW" sz="1900" kern="100" dirty="0">
                <a:effectLst/>
                <a:latin typeface="Calibri" panose="020F0502020204030204" pitchFamily="34" charset="0"/>
                <a:ea typeface="Arial Unicode MS"/>
                <a:cs typeface="Times New Roman" panose="02020603050405020304" pitchFamily="18" charset="0"/>
              </a:rPr>
              <a:t>”</a:t>
            </a:r>
            <a:r>
              <a:rPr lang="zh-TW" altLang="en-US" sz="1900" kern="100" dirty="0">
                <a:effectLst/>
                <a:latin typeface="Calibri" panose="020F0502020204030204" pitchFamily="34" charset="0"/>
                <a:ea typeface="Arial Unicode MS"/>
                <a:cs typeface="Times New Roman" panose="02020603050405020304" pitchFamily="18" charset="0"/>
              </a:rPr>
              <a:t>程度大小</a:t>
            </a:r>
            <a:r>
              <a:rPr lang="zh-TW" altLang="en-US" sz="1900" kern="100" dirty="0">
                <a:latin typeface="Calibri" panose="020F0502020204030204" pitchFamily="34" charset="0"/>
                <a:ea typeface="Arial Unicode MS"/>
                <a:cs typeface="Times New Roman" panose="02020603050405020304" pitchFamily="18" charset="0"/>
              </a:rPr>
              <a:t>輸出</a:t>
            </a:r>
            <a:endParaRPr lang="zh-TW" altLang="zh-TW" sz="19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en-US" altLang="zh-TW" sz="1900" kern="100" dirty="0">
                <a:effectLst/>
                <a:latin typeface="Arial Unicode MS"/>
                <a:ea typeface="新細明體" panose="02020500000000000000" pitchFamily="18" charset="-120"/>
                <a:cs typeface="Times New Roman" panose="02020603050405020304" pitchFamily="18" charset="0"/>
              </a:rPr>
              <a:t>24:		return tests[s].data</a:t>
            </a:r>
            <a:endParaRPr lang="zh-TW" altLang="zh-TW" sz="19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995481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98091B-1E6B-44DE-BA99-3618DCE3B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tx1"/>
                </a:solidFill>
              </a:rPr>
              <a:t>Flow chart</a:t>
            </a:r>
            <a:endParaRPr lang="zh-TW" altLang="en-US" dirty="0">
              <a:solidFill>
                <a:schemeClr val="tx1"/>
              </a:solidFill>
            </a:endParaRPr>
          </a:p>
        </p:txBody>
      </p:sp>
      <p:pic>
        <p:nvPicPr>
          <p:cNvPr id="10" name="內容版面配置區 9">
            <a:extLst>
              <a:ext uri="{FF2B5EF4-FFF2-40B4-BE49-F238E27FC236}">
                <a16:creationId xmlns:a16="http://schemas.microsoft.com/office/drawing/2014/main" id="{02B9C989-58D9-457A-B29B-E04A4B5F58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73056" y="403056"/>
            <a:ext cx="5992210" cy="6258662"/>
          </a:xfrm>
        </p:spPr>
      </p:pic>
    </p:spTree>
    <p:extLst>
      <p:ext uri="{BB962C8B-B14F-4D97-AF65-F5344CB8AC3E}">
        <p14:creationId xmlns:p14="http://schemas.microsoft.com/office/powerpoint/2010/main" val="32475459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AA7AFC-F1D6-47A3-99BD-7197C4014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rgbClr val="C00000"/>
                </a:solidFill>
              </a:rPr>
              <a:t>紅色區塊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1369934E-9648-4CC6-BFB0-945D39D4E0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64001" y="720369"/>
            <a:ext cx="3089081" cy="5688898"/>
          </a:xfrm>
        </p:spPr>
      </p:pic>
    </p:spTree>
    <p:extLst>
      <p:ext uri="{BB962C8B-B14F-4D97-AF65-F5344CB8AC3E}">
        <p14:creationId xmlns:p14="http://schemas.microsoft.com/office/powerpoint/2010/main" val="810661821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50</TotalTime>
  <Words>763</Words>
  <Application>Microsoft Office PowerPoint</Application>
  <PresentationFormat>寬螢幕</PresentationFormat>
  <Paragraphs>74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20" baseType="lpstr">
      <vt:lpstr>Arial Unicode MS</vt:lpstr>
      <vt:lpstr>微軟正黑體</vt:lpstr>
      <vt:lpstr>標楷體</vt:lpstr>
      <vt:lpstr>Arial</vt:lpstr>
      <vt:lpstr>Calibri</vt:lpstr>
      <vt:lpstr>Trebuchet MS</vt:lpstr>
      <vt:lpstr>Wingdings 3</vt:lpstr>
      <vt:lpstr>多面向</vt:lpstr>
      <vt:lpstr>第二組 程式作業(3)小題 Number sort</vt:lpstr>
      <vt:lpstr>題目敘述</vt:lpstr>
      <vt:lpstr>題目敘述</vt:lpstr>
      <vt:lpstr>題目敘述</vt:lpstr>
      <vt:lpstr>題目敘述</vt:lpstr>
      <vt:lpstr>Pseudo code</vt:lpstr>
      <vt:lpstr>PowerPoint 簡報</vt:lpstr>
      <vt:lpstr>Flow chart</vt:lpstr>
      <vt:lpstr>紅色區塊</vt:lpstr>
      <vt:lpstr>藍色區塊</vt:lpstr>
      <vt:lpstr>黑色區塊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第二組 程式作業(3)小題 Number sort</dc:title>
  <dc:creator>志堯 鐘</dc:creator>
  <cp:lastModifiedBy>志堯 鐘</cp:lastModifiedBy>
  <cp:revision>7</cp:revision>
  <dcterms:created xsi:type="dcterms:W3CDTF">2022-03-21T15:47:34Z</dcterms:created>
  <dcterms:modified xsi:type="dcterms:W3CDTF">2022-03-21T16:56:09Z</dcterms:modified>
</cp:coreProperties>
</file>