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7"/>
      <p:bold r:id="rId18"/>
    </p:embeddedFont>
    <p:embeddedFont>
      <p:font typeface="Raleway" panose="02020500000000000000" charset="0"/>
      <p:regular r:id="rId19"/>
      <p:bold r:id="rId20"/>
      <p:italic r:id="rId21"/>
      <p:boldItalic r:id="rId22"/>
    </p:embeddedFont>
    <p:embeddedFont>
      <p:font typeface="Lato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B00C5-F739-40E5-B7A9-E0A1B52CCF1D}">
  <a:tblStyle styleId="{BEDB00C5-F739-40E5-B7A9-E0A1B52CC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617d92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617d92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6f31d7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6f31d7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02b1eb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02b1eb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6f31d73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a6f31d73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6f31d73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a6f31d73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02b1eb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02b1eb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6f31d73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a6f31d73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6f31d73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6f31d73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2e7f2d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e2e7f2d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617d928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a617d928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a6f31d73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a6f31d73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sololearn.com/cPPrmb8VYVv4" TargetMode="External"/><Relationship Id="rId4" Type="http://schemas.openxmlformats.org/officeDocument/2006/relationships/hyperlink" Target="https://code.sololearn.com/cAZasKw8hK4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7300" y="2762725"/>
            <a:ext cx="67365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第C</a:t>
            </a:r>
            <a:r>
              <a:rPr lang="e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Rank Finding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707300" y="2079414"/>
            <a:ext cx="8613900" cy="4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第</a:t>
            </a:r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21</a:t>
            </a:r>
            <a:r>
              <a:rPr lang="zh-TW" altLang="en-US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組</a:t>
            </a:r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: </a:t>
            </a:r>
            <a:r>
              <a:rPr lang="en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 </a:t>
            </a:r>
            <a:r>
              <a:rPr lang="en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107403551 </a:t>
            </a:r>
            <a:r>
              <a:rPr lang="en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aleway"/>
                <a:sym typeface="Raleway"/>
              </a:rPr>
              <a:t>邱士權、107403513 張竣翔、107802516 邱士懿</a:t>
            </a:r>
            <a:endParaRPr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368075" y="18943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0" y="189449"/>
            <a:ext cx="6751075" cy="4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800" y="0"/>
            <a:ext cx="3415200" cy="507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11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4063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JAVA程式連結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C++程式連結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sz="72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複雜度分析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405950" y="5686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614425" y="975475"/>
            <a:ext cx="7653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以下我們分析二維求秩演算法的時間複雜度 T(n)，在此我們假設以排序演算法找出所有點 X 軸座標 的中位數。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步驟 1: 1 (這是邊界條件，也就是 T(1)=1)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步驟 2: O(n log n) (以 X 軸值的排序尋找 X 軸值的中位數)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步驟 3: T( n / 2 ) + T( n / 2 )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步驟 4: O(n log n) (以 Y 軸值的排序進行點的依序掃描)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因此總時間複雜度為 </a:t>
            </a:r>
            <a:endParaRPr dirty="0"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00" y="3253109"/>
            <a:ext cx="7276400" cy="168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000" y="1508525"/>
            <a:ext cx="3576274" cy="1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sz="72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16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/>
              <a:t>寫一個分治演算法來解決一個給定數值集合 的求秩(rank finding)問題，並進行複雜度分析。</a:t>
            </a:r>
            <a:endParaRPr i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sz="72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93700" y="19876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作法簡介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14" name="Google Shape;114;p16"/>
          <p:cNvGraphicFramePr/>
          <p:nvPr>
            <p:extLst>
              <p:ext uri="{D42A27DB-BD31-4B8C-83A1-F6EECF244321}">
                <p14:modId xmlns:p14="http://schemas.microsoft.com/office/powerpoint/2010/main" val="1543215633"/>
              </p:ext>
            </p:extLst>
          </p:nvPr>
        </p:nvGraphicFramePr>
        <p:xfrm>
          <a:off x="960938" y="1149763"/>
          <a:ext cx="7222125" cy="3595200"/>
        </p:xfrm>
        <a:graphic>
          <a:graphicData uri="http://schemas.openxmlformats.org/drawingml/2006/table">
            <a:tbl>
              <a:tblPr>
                <a:noFill/>
                <a:tableStyleId>{BEDB00C5-F739-40E5-B7A9-E0A1B52CCF1D}</a:tableStyleId>
              </a:tblPr>
              <a:tblGrid>
                <a:gridCol w="722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Algorithm </a:t>
                      </a:r>
                      <a:r>
                        <a:rPr lang="en"/>
                        <a:t>2DRankFinding(S, 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Input: </a:t>
                      </a:r>
                      <a:r>
                        <a:rPr lang="en" dirty="0"/>
                        <a:t>由 n 個二維平面點所構成的點集合 S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Output: </a:t>
                      </a:r>
                      <a:r>
                        <a:rPr lang="en" dirty="0"/>
                        <a:t>在集合 S 中所有點的二維秩 R 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步驟 1:</a:t>
                      </a:r>
                      <a:r>
                        <a:rPr lang="en" dirty="0"/>
                        <a:t> 若 n=1，則回傳 S 中唯一一個點的秩為 0 並結束。 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步驟 2: </a:t>
                      </a:r>
                      <a:r>
                        <a:rPr lang="en" dirty="0"/>
                        <a:t>找出所有點 X 軸值的中位數 (median)，將 S 中的點分為二個集合SL與SR。 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步驟 3: </a:t>
                      </a:r>
                      <a:r>
                        <a:rPr lang="en" dirty="0"/>
                        <a:t>遞迴呼叫 2DRankFinding(SL, ⌊n/2⌋) 及 2DRankFinding(SR, ⌈n/2⌉) 分別求出 SL 與 SR 中所有點的秩。 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 dirty="0"/>
                        <a:t>步驟 4:</a:t>
                      </a:r>
                      <a:r>
                        <a:rPr lang="en" dirty="0"/>
                        <a:t> 根據 Y 軸值排序所有在 S 中的點，依序由小而大掃描所有點，利用變數 count 記錄目前掃描 到 SL 中點的總數。count 起始值為 0，若掃描到 SL 中的點則 count 加 1，若掃描到 SR 中的點，則該 點的秩加上 count。全部的點掃描後，回傳 S 中所有點的秩。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55225" y="290746"/>
            <a:ext cx="6462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虛擬碼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986450" y="193200"/>
            <a:ext cx="7005900" cy="4757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1300" b="1" dirty="0">
                <a:solidFill>
                  <a:srgbClr val="D2A8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findRank2D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(S, n)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由 n 個 </a:t>
            </a:r>
            <a:r>
              <a:rPr lang="en" sz="1300" b="1" dirty="0">
                <a:solidFill>
                  <a:srgbClr val="D2A8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(尚未求出rank) 形成的集合 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由 n 個 </a:t>
            </a:r>
            <a:r>
              <a:rPr lang="en" sz="1300" b="1" dirty="0">
                <a:solidFill>
                  <a:srgbClr val="D2A8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(已求出rank) 形成的集合 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300" b="1" dirty="0">
                <a:solidFill>
                  <a:srgbClr val="DCDCDC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].rank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 dirty="0">
              <a:solidFill>
                <a:srgbClr val="79C0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依照Point的x座標由小至大排序S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middle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7866"/>
                </a:solidFill>
                <a:highlight>
                  <a:srgbClr val="202124"/>
                </a:highlight>
              </a:rPr>
              <a:t>⌊ 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rgbClr val="FF7866"/>
                </a:solidFill>
                <a:highlight>
                  <a:srgbClr val="202124"/>
                </a:highlight>
              </a:rPr>
              <a:t> </a:t>
            </a:r>
            <a:r>
              <a:rPr lang="en" sz="1250" dirty="0">
                <a:solidFill>
                  <a:srgbClr val="FF7866"/>
                </a:solidFill>
                <a:highlight>
                  <a:srgbClr val="202124"/>
                </a:highlight>
              </a:rPr>
              <a:t>⌋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300" b="1" dirty="0">
              <a:solidFill>
                <a:srgbClr val="79C0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medianX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DCDCDC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[middle].x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SL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D2A8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findRank2D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DCDCDC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middle-1], middle)	</a:t>
            </a:r>
            <a:r>
              <a:rPr lang="en" sz="1100" b="1" dirty="0">
                <a:solidFill>
                  <a:srgbClr val="9E9E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#左半取0 ~ middle-1的點傳入</a:t>
            </a:r>
            <a:endParaRPr sz="1100" b="1" dirty="0">
              <a:solidFill>
                <a:srgbClr val="9E9E9E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SR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D2A8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findRank2D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DCDCDC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[middle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n-1], n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middle)	</a:t>
            </a:r>
            <a:r>
              <a:rPr lang="en" sz="1100" b="1" dirty="0">
                <a:solidFill>
                  <a:srgbClr val="9E9E9E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#右半取middle ~ n-1的點傳入</a:t>
            </a:r>
            <a:endParaRPr sz="1300" b="1" dirty="0">
              <a:solidFill>
                <a:srgbClr val="9E9E9E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S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SL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SR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依照Point的y座標由小至大排序S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counts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 dirty="0">
              <a:solidFill>
                <a:srgbClr val="79C0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point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1" dirty="0">
              <a:solidFill>
                <a:srgbClr val="FF7B72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point.x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medianX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00" b="1" dirty="0">
              <a:solidFill>
                <a:srgbClr val="FF7B72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    counts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counts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 dirty="0">
              <a:solidFill>
                <a:srgbClr val="79C0FF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00" b="1" dirty="0">
              <a:solidFill>
                <a:srgbClr val="FF7B72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    point.rank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point.rank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endParaRPr sz="1300" b="1" dirty="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79C0FF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FF7B72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 b="1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10875" y="1028700"/>
            <a:ext cx="1576200" cy="1075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E8EAED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struct Point {</a:t>
            </a:r>
            <a:endParaRPr sz="1300" b="1" dirty="0">
              <a:solidFill>
                <a:srgbClr val="E8EAED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 b="1" dirty="0">
                <a:solidFill>
                  <a:srgbClr val="E8EAED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x, y;</a:t>
            </a:r>
            <a:endParaRPr sz="1300" b="1" dirty="0"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 b="1" dirty="0">
                <a:solidFill>
                  <a:srgbClr val="E8EAED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rank;</a:t>
            </a:r>
            <a:endParaRPr sz="1300" b="1" dirty="0"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E8EAED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 dirty="0">
              <a:solidFill>
                <a:srgbClr val="E8EAED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7275" y="2056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8050" y="2323925"/>
            <a:ext cx="722400" cy="61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934228" y="2282981"/>
            <a:ext cx="911700" cy="6852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S,n 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016450" y="2096975"/>
            <a:ext cx="1129200" cy="1057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size&lt;=1</a:t>
            </a:r>
            <a:endParaRPr dirty="0"/>
          </a:p>
        </p:txBody>
      </p:sp>
      <p:sp>
        <p:nvSpPr>
          <p:cNvPr id="132" name="Google Shape;132;p18"/>
          <p:cNvSpPr/>
          <p:nvPr/>
        </p:nvSpPr>
        <p:spPr>
          <a:xfrm>
            <a:off x="1942500" y="3294400"/>
            <a:ext cx="1277100" cy="7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S[0].rank = 0</a:t>
            </a:r>
            <a:endParaRPr/>
          </a:p>
        </p:txBody>
      </p:sp>
      <p:cxnSp>
        <p:nvCxnSpPr>
          <p:cNvPr id="133" name="Google Shape;133;p18"/>
          <p:cNvCxnSpPr>
            <a:stCxn id="129" idx="3"/>
            <a:endCxn id="130" idx="5"/>
          </p:cNvCxnSpPr>
          <p:nvPr/>
        </p:nvCxnSpPr>
        <p:spPr>
          <a:xfrm rot="10800000" flipH="1">
            <a:off x="790450" y="2625575"/>
            <a:ext cx="2295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8"/>
          <p:cNvCxnSpPr>
            <a:stCxn id="130" idx="2"/>
            <a:endCxn id="131" idx="1"/>
          </p:cNvCxnSpPr>
          <p:nvPr/>
        </p:nvCxnSpPr>
        <p:spPr>
          <a:xfrm>
            <a:off x="1760278" y="2625581"/>
            <a:ext cx="25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8"/>
          <p:cNvCxnSpPr>
            <a:stCxn id="131" idx="2"/>
            <a:endCxn id="132" idx="0"/>
          </p:cNvCxnSpPr>
          <p:nvPr/>
        </p:nvCxnSpPr>
        <p:spPr>
          <a:xfrm>
            <a:off x="2581050" y="3154175"/>
            <a:ext cx="0" cy="1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8"/>
          <p:cNvCxnSpPr>
            <a:stCxn id="131" idx="3"/>
            <a:endCxn id="137" idx="1"/>
          </p:cNvCxnSpPr>
          <p:nvPr/>
        </p:nvCxnSpPr>
        <p:spPr>
          <a:xfrm>
            <a:off x="3145650" y="2625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8"/>
          <p:cNvCxnSpPr/>
          <p:nvPr/>
        </p:nvCxnSpPr>
        <p:spPr>
          <a:xfrm rot="10800000" flipH="1">
            <a:off x="1475900" y="1215750"/>
            <a:ext cx="6178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>
            <a:endCxn id="130" idx="1"/>
          </p:cNvCxnSpPr>
          <p:nvPr/>
        </p:nvCxnSpPr>
        <p:spPr>
          <a:xfrm>
            <a:off x="1473628" y="1213781"/>
            <a:ext cx="2100" cy="10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8"/>
          <p:cNvGrpSpPr/>
          <p:nvPr/>
        </p:nvGrpSpPr>
        <p:grpSpPr>
          <a:xfrm>
            <a:off x="6649925" y="1215808"/>
            <a:ext cx="1989300" cy="1325392"/>
            <a:chOff x="6649925" y="1215808"/>
            <a:chExt cx="1989300" cy="1325392"/>
          </a:xfrm>
        </p:grpSpPr>
        <p:cxnSp>
          <p:nvCxnSpPr>
            <p:cNvPr id="141" name="Google Shape;141;p18"/>
            <p:cNvCxnSpPr/>
            <p:nvPr/>
          </p:nvCxnSpPr>
          <p:spPr>
            <a:xfrm rot="10800000" flipH="1">
              <a:off x="7641503" y="1215808"/>
              <a:ext cx="10800" cy="5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6649925" y="1744400"/>
              <a:ext cx="1989300" cy="79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S=first half of the array(0 to ⌊ n / 2 ⌋-1)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n=middle</a:t>
              </a:r>
              <a:endParaRPr/>
            </a:p>
          </p:txBody>
        </p:sp>
      </p:grpSp>
      <p:cxnSp>
        <p:nvCxnSpPr>
          <p:cNvPr id="143" name="Google Shape;143;p18"/>
          <p:cNvCxnSpPr>
            <a:stCxn id="137" idx="3"/>
            <a:endCxn id="142" idx="1"/>
          </p:cNvCxnSpPr>
          <p:nvPr/>
        </p:nvCxnSpPr>
        <p:spPr>
          <a:xfrm rot="10800000" flipH="1">
            <a:off x="6223038" y="2142875"/>
            <a:ext cx="4269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8"/>
          <p:cNvSpPr txBox="1"/>
          <p:nvPr/>
        </p:nvSpPr>
        <p:spPr>
          <a:xfrm>
            <a:off x="2911187" y="2282971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False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45" name="Google Shape;145;p18"/>
          <p:cNvCxnSpPr>
            <a:stCxn id="137" idx="3"/>
            <a:endCxn id="146" idx="1"/>
          </p:cNvCxnSpPr>
          <p:nvPr/>
        </p:nvCxnSpPr>
        <p:spPr>
          <a:xfrm>
            <a:off x="6223038" y="2625575"/>
            <a:ext cx="427200" cy="4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8"/>
          <p:cNvSpPr/>
          <p:nvPr/>
        </p:nvSpPr>
        <p:spPr>
          <a:xfrm>
            <a:off x="3392838" y="2196875"/>
            <a:ext cx="2830200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依照Point的x座標由小至大排序S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= ⌊ n / 2 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medianX = S[middle].x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650200" y="2693900"/>
            <a:ext cx="1989300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S=second half of the array(⌊ n / 2 ⌋ to n-1)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n=n-middle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7689100" y="3551425"/>
            <a:ext cx="3300" cy="5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 rot="10800000" flipH="1">
            <a:off x="1312075" y="4088300"/>
            <a:ext cx="6380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8"/>
          <p:cNvCxnSpPr>
            <a:endCxn id="130" idx="3"/>
          </p:cNvCxnSpPr>
          <p:nvPr/>
        </p:nvCxnSpPr>
        <p:spPr>
          <a:xfrm rot="10800000">
            <a:off x="1304428" y="2968181"/>
            <a:ext cx="51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8642403" y="2145577"/>
            <a:ext cx="2559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8642403" y="3120763"/>
            <a:ext cx="2559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8898394" y="2145577"/>
            <a:ext cx="0" cy="9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8"/>
          <p:cNvSpPr txBox="1"/>
          <p:nvPr/>
        </p:nvSpPr>
        <p:spPr>
          <a:xfrm>
            <a:off x="2581062" y="3039571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True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8898250" y="2644150"/>
            <a:ext cx="141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9039850" y="2644158"/>
            <a:ext cx="5700" cy="25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8"/>
          <p:cNvSpPr/>
          <p:nvPr/>
        </p:nvSpPr>
        <p:spPr>
          <a:xfrm>
            <a:off x="3923100" y="3312550"/>
            <a:ext cx="1602600" cy="6852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points</a:t>
            </a:r>
            <a:endParaRPr/>
          </a:p>
        </p:txBody>
      </p:sp>
      <p:cxnSp>
        <p:nvCxnSpPr>
          <p:cNvPr id="157" name="Google Shape;157;p18"/>
          <p:cNvCxnSpPr>
            <a:stCxn id="132" idx="3"/>
            <a:endCxn id="156" idx="5"/>
          </p:cNvCxnSpPr>
          <p:nvPr/>
        </p:nvCxnSpPr>
        <p:spPr>
          <a:xfrm>
            <a:off x="3219600" y="3655150"/>
            <a:ext cx="78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16775" y="13971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459850" y="4539588"/>
            <a:ext cx="707400" cy="36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23875" y="2398550"/>
            <a:ext cx="2805600" cy="10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S=SL+SR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依照Point的y座標由小至大排序S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count=0</a:t>
            </a:r>
            <a:endParaRPr sz="600" dirty="0"/>
          </a:p>
        </p:txBody>
      </p:sp>
      <p:sp>
        <p:nvSpPr>
          <p:cNvPr id="166" name="Google Shape;166;p19"/>
          <p:cNvSpPr/>
          <p:nvPr/>
        </p:nvSpPr>
        <p:spPr>
          <a:xfrm>
            <a:off x="3994550" y="2180450"/>
            <a:ext cx="1638000" cy="1499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in S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213700" y="1290275"/>
            <a:ext cx="1704900" cy="5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=counts + 1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728150" y="4124550"/>
            <a:ext cx="2682300" cy="6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point.rank = point.rank + counts</a:t>
            </a:r>
            <a:endParaRPr/>
          </a:p>
        </p:txBody>
      </p:sp>
      <p:cxnSp>
        <p:nvCxnSpPr>
          <p:cNvPr id="169" name="Google Shape;169;p19"/>
          <p:cNvCxnSpPr>
            <a:stCxn id="165" idx="3"/>
            <a:endCxn id="166" idx="1"/>
          </p:cNvCxnSpPr>
          <p:nvPr/>
        </p:nvCxnSpPr>
        <p:spPr>
          <a:xfrm>
            <a:off x="3329475" y="2930150"/>
            <a:ext cx="66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>
            <a:stCxn id="166" idx="3"/>
            <a:endCxn id="171" idx="1"/>
          </p:cNvCxnSpPr>
          <p:nvPr/>
        </p:nvCxnSpPr>
        <p:spPr>
          <a:xfrm>
            <a:off x="5632550" y="2930150"/>
            <a:ext cx="6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stCxn id="171" idx="0"/>
            <a:endCxn id="167" idx="2"/>
          </p:cNvCxnSpPr>
          <p:nvPr/>
        </p:nvCxnSpPr>
        <p:spPr>
          <a:xfrm rot="10800000">
            <a:off x="7066150" y="1831838"/>
            <a:ext cx="6300" cy="3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stCxn id="171" idx="2"/>
            <a:endCxn id="168" idx="0"/>
          </p:cNvCxnSpPr>
          <p:nvPr/>
        </p:nvCxnSpPr>
        <p:spPr>
          <a:xfrm flipH="1">
            <a:off x="7069150" y="3679838"/>
            <a:ext cx="3300" cy="4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stCxn id="166" idx="2"/>
            <a:endCxn id="175" idx="0"/>
          </p:cNvCxnSpPr>
          <p:nvPr/>
        </p:nvCxnSpPr>
        <p:spPr>
          <a:xfrm>
            <a:off x="4813550" y="3679850"/>
            <a:ext cx="0" cy="2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/>
          <p:nvPr/>
        </p:nvCxnSpPr>
        <p:spPr>
          <a:xfrm flipH="1">
            <a:off x="9022025" y="0"/>
            <a:ext cx="7200" cy="11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9"/>
          <p:cNvSpPr txBox="1"/>
          <p:nvPr/>
        </p:nvSpPr>
        <p:spPr>
          <a:xfrm>
            <a:off x="5632550" y="2627525"/>
            <a:ext cx="8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True</a:t>
            </a:r>
            <a:endParaRPr sz="1200">
              <a:solidFill>
                <a:srgbClr val="FF0000"/>
              </a:solidFill>
            </a:endParaRPr>
          </a:p>
        </p:txBody>
      </p:sp>
      <p:grpSp>
        <p:nvGrpSpPr>
          <p:cNvPr id="178" name="Google Shape;178;p19"/>
          <p:cNvGrpSpPr/>
          <p:nvPr/>
        </p:nvGrpSpPr>
        <p:grpSpPr>
          <a:xfrm>
            <a:off x="6239350" y="2180438"/>
            <a:ext cx="1726350" cy="1499400"/>
            <a:chOff x="6081025" y="2266538"/>
            <a:chExt cx="1726350" cy="1499400"/>
          </a:xfrm>
        </p:grpSpPr>
        <p:sp>
          <p:nvSpPr>
            <p:cNvPr id="171" name="Google Shape;171;p19"/>
            <p:cNvSpPr/>
            <p:nvPr/>
          </p:nvSpPr>
          <p:spPr>
            <a:xfrm>
              <a:off x="6081025" y="2266538"/>
              <a:ext cx="1666200" cy="14994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6141175" y="2816150"/>
              <a:ext cx="16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point.x &lt; medianX</a:t>
              </a:r>
              <a:endParaRPr/>
            </a:p>
          </p:txBody>
        </p:sp>
      </p:grpSp>
      <p:sp>
        <p:nvSpPr>
          <p:cNvPr id="180" name="Google Shape;180;p19"/>
          <p:cNvSpPr txBox="1"/>
          <p:nvPr/>
        </p:nvSpPr>
        <p:spPr>
          <a:xfrm>
            <a:off x="6601500" y="1821500"/>
            <a:ext cx="8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True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525300" y="3717500"/>
            <a:ext cx="8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False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746875" y="3615338"/>
            <a:ext cx="8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False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1925475" y="1142050"/>
            <a:ext cx="7096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9"/>
          <p:cNvCxnSpPr>
            <a:endCxn id="165" idx="0"/>
          </p:cNvCxnSpPr>
          <p:nvPr/>
        </p:nvCxnSpPr>
        <p:spPr>
          <a:xfrm flipH="1">
            <a:off x="1926675" y="1146650"/>
            <a:ext cx="1200" cy="12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19"/>
          <p:cNvCxnSpPr>
            <a:stCxn id="167" idx="0"/>
          </p:cNvCxnSpPr>
          <p:nvPr/>
        </p:nvCxnSpPr>
        <p:spPr>
          <a:xfrm rot="10800000" flipH="1">
            <a:off x="7066150" y="1215875"/>
            <a:ext cx="15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3631875" y="1220625"/>
            <a:ext cx="343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3636650" y="1220625"/>
            <a:ext cx="1800" cy="17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9"/>
          <p:cNvCxnSpPr>
            <a:stCxn id="168" idx="2"/>
          </p:cNvCxnSpPr>
          <p:nvPr/>
        </p:nvCxnSpPr>
        <p:spPr>
          <a:xfrm>
            <a:off x="7069300" y="4792950"/>
            <a:ext cx="6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3648075" y="4995375"/>
            <a:ext cx="342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9"/>
          <p:cNvCxnSpPr/>
          <p:nvPr/>
        </p:nvCxnSpPr>
        <p:spPr>
          <a:xfrm rot="10800000">
            <a:off x="3648075" y="2943375"/>
            <a:ext cx="0" cy="20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9"/>
          <p:cNvSpPr/>
          <p:nvPr/>
        </p:nvSpPr>
        <p:spPr>
          <a:xfrm>
            <a:off x="4274450" y="3920300"/>
            <a:ext cx="1078200" cy="444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</a:t>
            </a:r>
            <a:endParaRPr/>
          </a:p>
        </p:txBody>
      </p:sp>
      <p:cxnSp>
        <p:nvCxnSpPr>
          <p:cNvPr id="191" name="Google Shape;191;p19"/>
          <p:cNvCxnSpPr>
            <a:stCxn id="175" idx="4"/>
            <a:endCxn id="164" idx="0"/>
          </p:cNvCxnSpPr>
          <p:nvPr/>
        </p:nvCxnSpPr>
        <p:spPr>
          <a:xfrm>
            <a:off x="4813550" y="4364900"/>
            <a:ext cx="0" cy="1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262800" y="15956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51" y="159574"/>
            <a:ext cx="6626526" cy="4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431</Words>
  <Application>Microsoft Office PowerPoint</Application>
  <PresentationFormat>如螢幕大小 (16:9)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Raleway</vt:lpstr>
      <vt:lpstr>Arial</vt:lpstr>
      <vt:lpstr>Courier New</vt:lpstr>
      <vt:lpstr>Lato</vt:lpstr>
      <vt:lpstr>Antonio template</vt:lpstr>
      <vt:lpstr>第C題 – Rank Finding</vt:lpstr>
      <vt:lpstr>1. 題目說明</vt:lpstr>
      <vt:lpstr>PowerPoint 簡報</vt:lpstr>
      <vt:lpstr>2. 演算法</vt:lpstr>
      <vt:lpstr>作法簡介</vt:lpstr>
      <vt:lpstr>虛擬碼</vt:lpstr>
      <vt:lpstr>流程圖</vt:lpstr>
      <vt:lpstr>流程圖</vt:lpstr>
      <vt:lpstr>例子</vt:lpstr>
      <vt:lpstr>例子</vt:lpstr>
      <vt:lpstr>程式碼</vt:lpstr>
      <vt:lpstr>3. 複雜度分析</vt:lpstr>
      <vt:lpstr>時間複雜度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第C題</dc:title>
  <cp:lastModifiedBy>士權 邱</cp:lastModifiedBy>
  <cp:revision>6</cp:revision>
  <dcterms:modified xsi:type="dcterms:W3CDTF">2022-03-21T05:11:29Z</dcterms:modified>
</cp:coreProperties>
</file>