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8" r:id="rId5"/>
    <p:sldId id="301" r:id="rId6"/>
    <p:sldId id="310" r:id="rId7"/>
    <p:sldId id="302" r:id="rId8"/>
    <p:sldId id="303" r:id="rId9"/>
    <p:sldId id="306" r:id="rId10"/>
    <p:sldId id="305" r:id="rId11"/>
    <p:sldId id="307" r:id="rId12"/>
    <p:sldId id="308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72E5F1D-01CC-4BB1-A9A5-133896035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B8AD8B-6D2B-49D1-85AF-38CC6C9F6E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FB249-2D76-420A-805D-DD668B2B1558}" type="datetime1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071C0-5D56-4B9A-B16E-7B395A97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BA4EAA-86C6-47D9-9DFE-2AB498F570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2037-B4DD-4E9E-BA88-457AB8DF5C9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24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031AF-D0BD-462A-B92C-E55F13D4825D}" type="datetime1">
              <a:rPr lang="zh-TW" altLang="en-US" smtClean="0"/>
              <a:t>2022/3/18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475197-EF76-48B8-96B8-921BFA77342C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BE943-27BC-4FE5-A4FF-511C0A9090A8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7B157C-77E3-4C52-89BA-7997F0B3FB48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070EE-F265-4760-9DD0-93C8219B54D5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8F83D-5DBC-41E8-BECF-2C049CE8CEBD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9BC0-05DB-45CC-9301-4EA467892120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63FCA-FE97-47CD-A3DB-38D6A39DFB1D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FB700-E186-4D14-B573-51BA5B10F1BD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574F2A0-C2A4-430F-9A5F-AEC0654CE05C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53A3C93-D5D8-4810-8FBF-EDB9797C551D}" type="datetime1">
              <a:rPr lang="zh-TW" altLang="en-US" noProof="0" smtClean="0"/>
              <a:t>2022/3/18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8DEE5-19E4-4A7F-A1FA-24F834FDAA14}" type="datetime1">
              <a:rPr lang="zh-TW" altLang="en-US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2022/3/18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一支鉛筆放在一張紙上的特寫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演算法報告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sz="1600" dirty="0">
                <a:latin typeface="Microsoft JhengHei UI" panose="020B0604030504040204" pitchFamily="34" charset="-120"/>
              </a:rPr>
              <a:t>第</a:t>
            </a:r>
            <a:r>
              <a:rPr lang="en-US" altLang="zh-TW" sz="1600" dirty="0">
                <a:latin typeface="Microsoft JhengHei UI" panose="020B0604030504040204" pitchFamily="34" charset="-120"/>
              </a:rPr>
              <a:t>35</a:t>
            </a:r>
            <a:r>
              <a:rPr lang="zh-TW" altLang="en-US" sz="1600" dirty="0">
                <a:latin typeface="Microsoft JhengHei UI" panose="020B0604030504040204" pitchFamily="34" charset="-120"/>
              </a:rPr>
              <a:t>組</a:t>
            </a:r>
            <a:endParaRPr lang="en-US" altLang="zh-TW" sz="1600" dirty="0">
              <a:latin typeface="Microsoft JhengHei UI" panose="020B0604030504040204" pitchFamily="34" charset="-120"/>
            </a:endParaRPr>
          </a:p>
          <a:p>
            <a:pPr rtl="0">
              <a:lnSpc>
                <a:spcPct val="100000"/>
              </a:lnSpc>
            </a:pPr>
            <a:r>
              <a:rPr lang="zh-TW" altLang="en-US" sz="1600" dirty="0">
                <a:latin typeface="Microsoft JhengHei UI" panose="020B0604030504040204" pitchFamily="34" charset="-120"/>
              </a:rPr>
              <a:t>洪啟貿、蔡明翰、邱子恩</a:t>
            </a:r>
          </a:p>
        </p:txBody>
      </p:sp>
      <p:cxnSp>
        <p:nvCxnSpPr>
          <p:cNvPr id="37" name="直線接點​​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18DEA-1B35-4000-B08F-6EC3A45D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1ACF7-1209-40A6-8A02-06FEEE73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r>
              <a:rPr lang="en-US" altLang="zh-TW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G.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給定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個二維平面點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 (1, 4), (2, 2), (3, 5), (4, 8), (5, 6), (6, 3), (7, 9), (8, 7)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，畫圖說明使用分治二維最近點對演算法求出最近點對距離的過程。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F107F6-247C-4EFD-A168-A34EED55FAF4}"/>
              </a:ext>
            </a:extLst>
          </p:cNvPr>
          <p:cNvSpPr/>
          <p:nvPr/>
        </p:nvSpPr>
        <p:spPr>
          <a:xfrm>
            <a:off x="2842335" y="1306455"/>
            <a:ext cx="1372901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預先排序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3A9B7-747F-4336-87DE-092CE6CD6798}"/>
              </a:ext>
            </a:extLst>
          </p:cNvPr>
          <p:cNvSpPr/>
          <p:nvPr/>
        </p:nvSpPr>
        <p:spPr>
          <a:xfrm>
            <a:off x="761691" y="1376355"/>
            <a:ext cx="1080140" cy="45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ED9089C-C20A-4D3A-8C6A-D4EC2620CB42}"/>
              </a:ext>
            </a:extLst>
          </p:cNvPr>
          <p:cNvCxnSpPr/>
          <p:nvPr/>
        </p:nvCxnSpPr>
        <p:spPr>
          <a:xfrm>
            <a:off x="1975758" y="1572798"/>
            <a:ext cx="75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792F75E-279E-4E62-9B05-EC1837766CC2}"/>
              </a:ext>
            </a:extLst>
          </p:cNvPr>
          <p:cNvCxnSpPr/>
          <p:nvPr/>
        </p:nvCxnSpPr>
        <p:spPr>
          <a:xfrm>
            <a:off x="4308475" y="1604956"/>
            <a:ext cx="111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0E348A7F-91CD-425C-92AC-DBEAF1A8C8C8}"/>
              </a:ext>
            </a:extLst>
          </p:cNvPr>
          <p:cNvSpPr/>
          <p:nvPr/>
        </p:nvSpPr>
        <p:spPr>
          <a:xfrm>
            <a:off x="5489379" y="1262960"/>
            <a:ext cx="1945821" cy="72662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 n=2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57F55E3-38C4-4C41-87EC-91F0415EB2BA}"/>
              </a:ext>
            </a:extLst>
          </p:cNvPr>
          <p:cNvCxnSpPr>
            <a:cxnSpLocks/>
          </p:cNvCxnSpPr>
          <p:nvPr/>
        </p:nvCxnSpPr>
        <p:spPr>
          <a:xfrm>
            <a:off x="6489305" y="2075864"/>
            <a:ext cx="0" cy="5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708D1F5-2E6B-4C23-9F25-E5E71AF9A653}"/>
              </a:ext>
            </a:extLst>
          </p:cNvPr>
          <p:cNvSpPr/>
          <p:nvPr/>
        </p:nvSpPr>
        <p:spPr>
          <a:xfrm>
            <a:off x="5426982" y="2644555"/>
            <a:ext cx="218440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anose="020B0604020202020204" pitchFamily="2" charset="0"/>
              </a:rPr>
              <a:t>則回傳兩最近點距離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anose="020B0604020202020204" pitchFamily="2" charset="0"/>
              </a:rPr>
              <a:t>d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anose="020B0604020202020204" pitchFamily="2" charset="0"/>
              </a:rPr>
              <a:t>後結束。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2BA13D-FDA8-47DA-95AF-428BD5BF3B5A}"/>
              </a:ext>
            </a:extLst>
          </p:cNvPr>
          <p:cNvSpPr txBox="1"/>
          <p:nvPr/>
        </p:nvSpPr>
        <p:spPr>
          <a:xfrm>
            <a:off x="6084011" y="2088171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3CFA16-572A-40F7-BEC5-DEE54E0E41AE}"/>
              </a:ext>
            </a:extLst>
          </p:cNvPr>
          <p:cNvSpPr txBox="1"/>
          <p:nvPr/>
        </p:nvSpPr>
        <p:spPr>
          <a:xfrm>
            <a:off x="7800964" y="1182681"/>
            <a:ext cx="3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D113CE-3F5A-4AF0-BA46-C4C035CB8988}"/>
              </a:ext>
            </a:extLst>
          </p:cNvPr>
          <p:cNvSpPr/>
          <p:nvPr/>
        </p:nvSpPr>
        <p:spPr>
          <a:xfrm>
            <a:off x="8695615" y="1054038"/>
            <a:ext cx="3069771" cy="1151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找出所有點的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X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軸中位數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(median)m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畫出垂直於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X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軸的直線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L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，將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S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中的點分為二個集合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SL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與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SR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Libre Franklin" pitchFamily="2" charset="0"/>
              </a:rPr>
              <a:t>。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DFEBAD-16F5-4DC1-BE86-C2EBF77645FE}"/>
              </a:ext>
            </a:extLst>
          </p:cNvPr>
          <p:cNvSpPr/>
          <p:nvPr/>
        </p:nvSpPr>
        <p:spPr>
          <a:xfrm>
            <a:off x="3014898" y="4063593"/>
            <a:ext cx="5209654" cy="752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遞迴地使用二維點對演算法分別求出</a:t>
            </a:r>
            <a:r>
              <a:rPr lang="en-US" altLang="zh-TW" dirty="0">
                <a:solidFill>
                  <a:schemeClr val="tx1"/>
                </a:solidFill>
              </a:rPr>
              <a:t>SL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>
                <a:solidFill>
                  <a:schemeClr val="tx1"/>
                </a:solidFill>
              </a:rPr>
              <a:t>SR</a:t>
            </a:r>
            <a:r>
              <a:rPr lang="zh-TW" altLang="en-US" dirty="0">
                <a:solidFill>
                  <a:schemeClr val="tx1"/>
                </a:solidFill>
              </a:rPr>
              <a:t>中最近二維點對的距離</a:t>
            </a:r>
            <a:r>
              <a:rPr lang="en-US" altLang="zh-TW" dirty="0">
                <a:solidFill>
                  <a:schemeClr val="tx1"/>
                </a:solidFill>
              </a:rPr>
              <a:t>dL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 err="1">
                <a:solidFill>
                  <a:schemeClr val="tx1"/>
                </a:solidFill>
              </a:rPr>
              <a:t>dR</a:t>
            </a:r>
            <a:r>
              <a:rPr lang="zh-TW" altLang="en-US" dirty="0">
                <a:solidFill>
                  <a:schemeClr val="tx1"/>
                </a:solidFill>
              </a:rPr>
              <a:t>，且令 </a:t>
            </a:r>
            <a:r>
              <a:rPr lang="en-US" altLang="zh-TW" dirty="0">
                <a:solidFill>
                  <a:schemeClr val="tx1"/>
                </a:solidFill>
              </a:rPr>
              <a:t>d = min(dL, </a:t>
            </a:r>
            <a:r>
              <a:rPr lang="en-US" altLang="zh-TW" dirty="0" err="1">
                <a:solidFill>
                  <a:schemeClr val="tx1"/>
                </a:solidFill>
              </a:rPr>
              <a:t>dR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。 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05438FF-B23D-4434-A80C-6CF84CBBFCC0}"/>
              </a:ext>
            </a:extLst>
          </p:cNvPr>
          <p:cNvCxnSpPr/>
          <p:nvPr/>
        </p:nvCxnSpPr>
        <p:spPr>
          <a:xfrm>
            <a:off x="7506154" y="1629620"/>
            <a:ext cx="111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D8D7F8D3-F0ED-4543-B03F-A32134055066}"/>
              </a:ext>
            </a:extLst>
          </p:cNvPr>
          <p:cNvCxnSpPr>
            <a:cxnSpLocks/>
            <a:stCxn id="22" idx="2"/>
            <a:endCxn id="25" idx="3"/>
          </p:cNvCxnSpPr>
          <p:nvPr/>
        </p:nvCxnSpPr>
        <p:spPr>
          <a:xfrm rot="5400000">
            <a:off x="8110251" y="2319504"/>
            <a:ext cx="2234552" cy="2005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98F1819-0139-441D-ABDD-1E6FE0A0ED8E}"/>
              </a:ext>
            </a:extLst>
          </p:cNvPr>
          <p:cNvCxnSpPr>
            <a:cxnSpLocks/>
          </p:cNvCxnSpPr>
          <p:nvPr/>
        </p:nvCxnSpPr>
        <p:spPr>
          <a:xfrm>
            <a:off x="5592926" y="4832671"/>
            <a:ext cx="0" cy="5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301112F-AD0D-4F6E-B1D6-AAA41DB6E8B4}"/>
              </a:ext>
            </a:extLst>
          </p:cNvPr>
          <p:cNvSpPr/>
          <p:nvPr/>
        </p:nvSpPr>
        <p:spPr>
          <a:xfrm>
            <a:off x="3393232" y="5360365"/>
            <a:ext cx="4218147" cy="868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以每一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zh-TW" altLang="en-US" dirty="0">
                <a:solidFill>
                  <a:schemeClr val="tx1"/>
                </a:solidFill>
              </a:rPr>
              <a:t>軸值介在</a:t>
            </a:r>
            <a:r>
              <a:rPr lang="en-US" altLang="zh-TW" dirty="0">
                <a:solidFill>
                  <a:schemeClr val="tx1"/>
                </a:solidFill>
              </a:rPr>
              <a:t>[</a:t>
            </a:r>
            <a:r>
              <a:rPr lang="en-US" altLang="zh-TW" dirty="0" err="1">
                <a:solidFill>
                  <a:schemeClr val="tx1"/>
                </a:solidFill>
              </a:rPr>
              <a:t>m+d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m-d]</a:t>
            </a:r>
            <a:r>
              <a:rPr lang="zh-TW" altLang="en-US" dirty="0">
                <a:solidFill>
                  <a:schemeClr val="tx1"/>
                </a:solidFill>
              </a:rPr>
              <a:t>的點為中心，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找與直線另一側的點的最近距離。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如果比較小便回傳最小值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F26B75C-537D-416A-9912-618CC947EBE0}"/>
              </a:ext>
            </a:extLst>
          </p:cNvPr>
          <p:cNvCxnSpPr>
            <a:cxnSpLocks/>
          </p:cNvCxnSpPr>
          <p:nvPr/>
        </p:nvCxnSpPr>
        <p:spPr>
          <a:xfrm flipV="1">
            <a:off x="3528785" y="2075864"/>
            <a:ext cx="0" cy="194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2B7F4-A977-47DF-B09F-12E555E1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步驟一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2EB0FC-156B-4DCB-A044-26F9E0D6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237048"/>
            <a:ext cx="5928344" cy="4446258"/>
          </a:xfrm>
          <a:prstGeom prst="rect">
            <a:avLst/>
          </a:prstGeom>
          <a:noFill/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43A7E-3BFF-480C-A657-D37FCC4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x,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軸的值預先排序</a:t>
            </a:r>
          </a:p>
        </p:txBody>
      </p:sp>
    </p:spTree>
    <p:extLst>
      <p:ext uri="{BB962C8B-B14F-4D97-AF65-F5344CB8AC3E}">
        <p14:creationId xmlns:p14="http://schemas.microsoft.com/office/powerpoint/2010/main" val="3655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1434A-2F91-4C08-8F83-252131C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642B926-94EC-427E-9478-CCD6359A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174140"/>
            <a:ext cx="5927725" cy="4571632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5A5DB1-7093-4AD5-A9BE-8EDAF650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1800" dirty="0"/>
              <a:t>找出所有點的</a:t>
            </a:r>
            <a:r>
              <a:rPr lang="en-US" altLang="zh-TW" sz="1800" dirty="0"/>
              <a:t>X</a:t>
            </a:r>
            <a:r>
              <a:rPr lang="zh-TW" altLang="en-US" sz="1800" dirty="0"/>
              <a:t>軸中位數</a:t>
            </a:r>
            <a:r>
              <a:rPr lang="en-US" altLang="zh-TW" sz="1800" dirty="0"/>
              <a:t>(median)m</a:t>
            </a:r>
            <a:r>
              <a:rPr lang="zh-TW" altLang="en-US" sz="1800" dirty="0"/>
              <a:t>畫出</a:t>
            </a:r>
            <a:r>
              <a:rPr lang="zh-TW" altLang="zh-TW" sz="1800" dirty="0"/>
              <a:t>垂直於</a:t>
            </a:r>
            <a:r>
              <a:rPr lang="en-US" altLang="zh-TW" sz="1800" dirty="0"/>
              <a:t>X</a:t>
            </a:r>
            <a:r>
              <a:rPr lang="zh-TW" altLang="zh-TW" sz="1800" dirty="0"/>
              <a:t>軸</a:t>
            </a:r>
            <a:r>
              <a:rPr lang="zh-TW" altLang="en-US" sz="1800" dirty="0"/>
              <a:t>的直線</a:t>
            </a:r>
            <a:r>
              <a:rPr lang="en-US" altLang="zh-TW" sz="1800" dirty="0"/>
              <a:t>L</a:t>
            </a:r>
            <a:r>
              <a:rPr lang="zh-TW" altLang="en-US" sz="1800" dirty="0"/>
              <a:t>，將</a:t>
            </a:r>
            <a:r>
              <a:rPr lang="en-US" altLang="zh-TW" sz="1800" dirty="0"/>
              <a:t>S</a:t>
            </a:r>
            <a:r>
              <a:rPr lang="zh-TW" altLang="en-US" sz="1800" dirty="0"/>
              <a:t>中的點分為二個集合</a:t>
            </a:r>
            <a:r>
              <a:rPr lang="en-US" altLang="zh-TW" sz="1800" dirty="0"/>
              <a:t>S</a:t>
            </a:r>
            <a:r>
              <a:rPr lang="en-US" altLang="zh-TW" sz="1800" baseline="-25000" dirty="0"/>
              <a:t>L</a:t>
            </a:r>
            <a:r>
              <a:rPr lang="zh-TW" altLang="en-US" sz="1800" dirty="0"/>
              <a:t>與</a:t>
            </a:r>
            <a:r>
              <a:rPr lang="en-US" altLang="zh-TW" sz="1800" dirty="0"/>
              <a:t>S</a:t>
            </a:r>
            <a:r>
              <a:rPr lang="en-US" altLang="zh-TW" sz="1800" baseline="-25000" dirty="0"/>
              <a:t>R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96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BF5F-A215-4691-A887-E172CDB9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A7F7C6B-89CB-4518-B59E-FC17CC6C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293" y="812800"/>
            <a:ext cx="5411964" cy="5294313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0B4FDA-AA14-4154-86EA-819555FD8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1800" dirty="0"/>
              <a:t>遞迴地使用二維點對演算法分別求出</a:t>
            </a:r>
            <a:r>
              <a:rPr lang="en-US" altLang="zh-TW" sz="1800" dirty="0"/>
              <a:t>S</a:t>
            </a:r>
            <a:r>
              <a:rPr lang="en-US" altLang="zh-TW" sz="1800" baseline="-25000" dirty="0"/>
              <a:t>L</a:t>
            </a:r>
            <a:r>
              <a:rPr lang="zh-TW" altLang="en-US" sz="1800" dirty="0"/>
              <a:t>與</a:t>
            </a:r>
            <a:r>
              <a:rPr lang="en-US" altLang="zh-TW" sz="1800" dirty="0"/>
              <a:t>S</a:t>
            </a:r>
            <a:r>
              <a:rPr lang="en-US" altLang="zh-TW" sz="1800" baseline="-25000" dirty="0"/>
              <a:t>R</a:t>
            </a:r>
            <a:r>
              <a:rPr lang="zh-TW" altLang="en-US" sz="1800" dirty="0"/>
              <a:t>中最近二維點對的距離</a:t>
            </a:r>
            <a:r>
              <a:rPr lang="en-US" altLang="zh-TW" sz="1800" dirty="0"/>
              <a:t>d</a:t>
            </a:r>
            <a:r>
              <a:rPr lang="en-US" altLang="zh-TW" sz="1800" baseline="-30000" dirty="0"/>
              <a:t>L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d</a:t>
            </a:r>
            <a:r>
              <a:rPr lang="en-US" altLang="zh-TW" sz="1800" baseline="-30000" dirty="0" err="1"/>
              <a:t>R</a:t>
            </a:r>
            <a:r>
              <a:rPr lang="zh-TW" altLang="zh-TW" sz="1800" dirty="0"/>
              <a:t>，且令</a:t>
            </a:r>
            <a:r>
              <a:rPr lang="en-US" altLang="zh-TW" sz="1800" dirty="0"/>
              <a:t> d = min(d</a:t>
            </a:r>
            <a:r>
              <a:rPr lang="en-US" altLang="zh-TW" sz="1800" baseline="-30000" dirty="0"/>
              <a:t>L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</a:t>
            </a:r>
            <a:r>
              <a:rPr lang="en-US" altLang="zh-TW" sz="1800" baseline="-30000" dirty="0" err="1"/>
              <a:t>R</a:t>
            </a:r>
            <a:r>
              <a:rPr lang="en-US" altLang="zh-TW" sz="1800" dirty="0"/>
              <a:t>)</a:t>
            </a:r>
            <a:r>
              <a:rPr lang="zh-TW" altLang="zh-TW" sz="1800" dirty="0"/>
              <a:t>。</a:t>
            </a:r>
            <a:r>
              <a:rPr lang="en-US" altLang="zh-TW" sz="1800" dirty="0"/>
              <a:t> </a:t>
            </a:r>
            <a:endParaRPr lang="zh-TW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9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EDED9-C2D9-436B-8C7D-ED220B7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5C8AA3-FB2E-4EBD-89E6-6019E314A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181" y="812800"/>
            <a:ext cx="5922189" cy="52943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10075A01-E961-4CEA-8C12-597D3280692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如圖，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(1,4)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B(2,2)</a:t>
                </a:r>
                <a:r>
                  <a:rPr lang="zh-TW" altLang="en-US" dirty="0"/>
                  <a:t>，距離為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TW" sz="1800" dirty="0"/>
                  <a:t>G(7,9)</a:t>
                </a:r>
                <a:r>
                  <a:rPr lang="zh-TW" altLang="en-US" sz="1800" dirty="0"/>
                  <a:t>與</a:t>
                </a:r>
                <a:r>
                  <a:rPr lang="en-US" altLang="zh-TW" sz="1800" dirty="0"/>
                  <a:t>(8,7)</a:t>
                </a:r>
                <a:r>
                  <a:rPr lang="zh-TW" altLang="en-US" sz="1800" dirty="0"/>
                  <a:t>的距離也為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1800" dirty="0"/>
              </a:p>
              <a:p>
                <a:r>
                  <a:rPr lang="zh-TW" altLang="en-US" dirty="0"/>
                  <a:t>故距離最小值為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zh-TW" sz="18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10075A01-E961-4CEA-8C12-597D32806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560" t="-795" r="-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88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9E19C-CDE1-416A-B400-7F5EAB9F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步驟四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6341D7-1087-496C-BA9D-21737CA1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zh-TW" sz="1800" dirty="0"/>
              <a:t>將</a:t>
            </a:r>
            <a:r>
              <a:rPr lang="en-US" altLang="zh-TW" sz="1800" dirty="0"/>
              <a:t>X</a:t>
            </a:r>
            <a:r>
              <a:rPr lang="zh-TW" altLang="en-US" sz="1800" dirty="0"/>
              <a:t>軸值</a:t>
            </a:r>
            <a:r>
              <a:rPr lang="zh-TW" altLang="zh-TW" sz="1800" dirty="0"/>
              <a:t>介於</a:t>
            </a:r>
            <a:r>
              <a:rPr lang="en-US" altLang="zh-TW" sz="1800" dirty="0"/>
              <a:t>m-d</a:t>
            </a:r>
            <a:r>
              <a:rPr lang="zh-TW" altLang="zh-TW" sz="1800" dirty="0"/>
              <a:t>與</a:t>
            </a:r>
            <a:r>
              <a:rPr lang="en-US" altLang="zh-TW" sz="1800" dirty="0" err="1"/>
              <a:t>m+d</a:t>
            </a:r>
            <a:r>
              <a:rPr lang="zh-TW" altLang="zh-TW" sz="1800" dirty="0"/>
              <a:t>的所有點</a:t>
            </a:r>
            <a:r>
              <a:rPr lang="zh-TW" altLang="en-US" sz="1800" dirty="0"/>
              <a:t>的</a:t>
            </a:r>
            <a:r>
              <a:rPr lang="en-US" altLang="zh-TW" sz="1800" dirty="0"/>
              <a:t>Y</a:t>
            </a:r>
            <a:r>
              <a:rPr lang="zh-TW" altLang="en-US" sz="1800" dirty="0"/>
              <a:t>軸值</a:t>
            </a:r>
            <a:r>
              <a:rPr lang="zh-TW" altLang="zh-TW" sz="1800" dirty="0"/>
              <a:t>投射至直線</a:t>
            </a:r>
            <a:r>
              <a:rPr lang="en-US" altLang="zh-TW" sz="1800" dirty="0"/>
              <a:t>L</a:t>
            </a:r>
            <a:r>
              <a:rPr lang="zh-TW" altLang="zh-TW" sz="1800" dirty="0"/>
              <a:t>上。</a:t>
            </a:r>
            <a:r>
              <a:rPr lang="zh-TW" altLang="en-US" sz="1800" dirty="0"/>
              <a:t>針</a:t>
            </a:r>
            <a:r>
              <a:rPr lang="zh-TW" altLang="zh-TW" sz="1800" dirty="0"/>
              <a:t>對每個</a:t>
            </a:r>
            <a:r>
              <a:rPr lang="en-US" altLang="zh-TW" sz="1800" dirty="0"/>
              <a:t>X</a:t>
            </a:r>
            <a:r>
              <a:rPr lang="zh-TW" altLang="zh-TW" sz="1800" dirty="0"/>
              <a:t>軸值落在範圍介於</a:t>
            </a:r>
            <a:r>
              <a:rPr lang="en-US" altLang="zh-TW" sz="1800" dirty="0"/>
              <a:t>m-d</a:t>
            </a:r>
            <a:r>
              <a:rPr lang="zh-TW" altLang="zh-TW" sz="1800" dirty="0"/>
              <a:t>與</a:t>
            </a:r>
            <a:r>
              <a:rPr lang="en-US" altLang="zh-TW" sz="1800" dirty="0"/>
              <a:t>m</a:t>
            </a:r>
            <a:r>
              <a:rPr lang="zh-TW" altLang="zh-TW" sz="1800" dirty="0"/>
              <a:t>之間的點</a:t>
            </a:r>
            <a:r>
              <a:rPr lang="en-US" altLang="zh-TW" sz="1800" dirty="0"/>
              <a:t>p</a:t>
            </a:r>
            <a:r>
              <a:rPr lang="zh-TW" altLang="zh-TW" sz="1800" dirty="0"/>
              <a:t>，以</a:t>
            </a:r>
            <a:r>
              <a:rPr lang="en-US" altLang="zh-TW" sz="1800" dirty="0" err="1"/>
              <a:t>y</a:t>
            </a:r>
            <a:r>
              <a:rPr lang="en-US" altLang="zh-TW" sz="1800" baseline="-25000" dirty="0" err="1"/>
              <a:t>p</a:t>
            </a:r>
            <a:r>
              <a:rPr lang="zh-TW" altLang="zh-TW" sz="1800" dirty="0"/>
              <a:t>記錄其</a:t>
            </a:r>
            <a:r>
              <a:rPr lang="en-US" altLang="zh-TW" sz="1800" dirty="0"/>
              <a:t>Y</a:t>
            </a:r>
            <a:r>
              <a:rPr lang="zh-TW" altLang="zh-TW" sz="1800" dirty="0"/>
              <a:t>軸值，並尋找所有</a:t>
            </a:r>
            <a:r>
              <a:rPr lang="en-US" altLang="zh-TW" sz="1800" dirty="0"/>
              <a:t>X</a:t>
            </a:r>
            <a:r>
              <a:rPr lang="zh-TW" altLang="zh-TW" sz="1800" dirty="0"/>
              <a:t>軸值落在範圍介於</a:t>
            </a:r>
            <a:r>
              <a:rPr lang="en-US" altLang="zh-TW" sz="1800" dirty="0"/>
              <a:t>m</a:t>
            </a:r>
            <a:r>
              <a:rPr lang="zh-TW" altLang="zh-TW" sz="1800" dirty="0"/>
              <a:t>與</a:t>
            </a:r>
            <a:r>
              <a:rPr lang="en-US" altLang="zh-TW" sz="1800" dirty="0" err="1"/>
              <a:t>m+d</a:t>
            </a:r>
            <a:r>
              <a:rPr lang="zh-TW" altLang="zh-TW" sz="1800" dirty="0"/>
              <a:t>之間，且</a:t>
            </a:r>
            <a:r>
              <a:rPr lang="en-US" altLang="zh-TW" sz="1800" dirty="0"/>
              <a:t>Y</a:t>
            </a:r>
            <a:r>
              <a:rPr lang="zh-TW" altLang="zh-TW" sz="1800" dirty="0"/>
              <a:t>軸值介於</a:t>
            </a:r>
            <a:r>
              <a:rPr lang="en-US" altLang="zh-TW" sz="1800" dirty="0" err="1"/>
              <a:t>y</a:t>
            </a:r>
            <a:r>
              <a:rPr lang="en-US" altLang="zh-TW" sz="1800" baseline="-30000" dirty="0" err="1"/>
              <a:t>P</a:t>
            </a:r>
            <a:r>
              <a:rPr lang="en-US" altLang="zh-TW" sz="1800" dirty="0" err="1"/>
              <a:t>+d</a:t>
            </a:r>
            <a:r>
              <a:rPr lang="en-US" altLang="zh-TW" sz="1800" dirty="0"/>
              <a:t> </a:t>
            </a:r>
            <a:r>
              <a:rPr lang="zh-TW" altLang="zh-TW" sz="1800" dirty="0"/>
              <a:t>與</a:t>
            </a:r>
            <a:r>
              <a:rPr lang="en-US" altLang="zh-TW" sz="1800" dirty="0"/>
              <a:t> </a:t>
            </a:r>
            <a:r>
              <a:rPr lang="en-US" altLang="zh-TW" sz="1800" dirty="0" err="1"/>
              <a:t>y</a:t>
            </a:r>
            <a:r>
              <a:rPr lang="en-US" altLang="zh-TW" sz="1800" baseline="-30000" dirty="0" err="1"/>
              <a:t>P</a:t>
            </a:r>
            <a:r>
              <a:rPr lang="en-US" altLang="zh-TW" sz="1800" dirty="0"/>
              <a:t>-d</a:t>
            </a:r>
            <a:r>
              <a:rPr lang="zh-TW" altLang="zh-TW" sz="1800" dirty="0"/>
              <a:t>之間的所有點，若存在一點與</a:t>
            </a:r>
            <a:r>
              <a:rPr lang="en-US" altLang="zh-TW" sz="1800" dirty="0"/>
              <a:t>p</a:t>
            </a:r>
            <a:r>
              <a:rPr lang="zh-TW" altLang="zh-TW" sz="1800" dirty="0"/>
              <a:t>之距離為小於</a:t>
            </a:r>
            <a:r>
              <a:rPr lang="en-US" altLang="zh-TW" sz="1800" dirty="0"/>
              <a:t>d</a:t>
            </a:r>
            <a:r>
              <a:rPr lang="zh-TW" altLang="zh-TW" sz="1800" dirty="0"/>
              <a:t>的</a:t>
            </a:r>
            <a:r>
              <a:rPr lang="en-US" altLang="zh-TW" sz="1800" dirty="0"/>
              <a:t>d’</a:t>
            </a:r>
            <a:r>
              <a:rPr lang="zh-TW" altLang="zh-TW" sz="1800" dirty="0"/>
              <a:t>，則令</a:t>
            </a:r>
            <a:r>
              <a:rPr lang="en-US" altLang="zh-TW" sz="1800" dirty="0"/>
              <a:t>d=d’</a:t>
            </a:r>
            <a:r>
              <a:rPr lang="zh-TW" altLang="zh-TW" sz="1800" dirty="0"/>
              <a:t>。</a:t>
            </a:r>
            <a:r>
              <a:rPr lang="zh-TW" altLang="en-US" sz="1800" dirty="0"/>
              <a:t>回傳</a:t>
            </a:r>
            <a:r>
              <a:rPr lang="en-US" altLang="zh-TW" sz="1800" dirty="0"/>
              <a:t>d</a:t>
            </a:r>
            <a:r>
              <a:rPr lang="zh-TW" altLang="en-US" sz="1800" dirty="0"/>
              <a:t>並結束執行。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CD8ADF2-330C-423E-B53C-596F6CC9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3" y="912495"/>
            <a:ext cx="5406390" cy="46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9E19C-CDE1-416A-B400-7F5EAB9F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1D6341D7-1087-496C-BA9D-21737CA12EB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/>
                  <a:t>如圖以</a:t>
                </a:r>
                <a:r>
                  <a:rPr lang="en-US" altLang="zh-TW" dirty="0"/>
                  <a:t>E</a:t>
                </a:r>
                <a:r>
                  <a:rPr lang="zh-TW" altLang="en-US" dirty="0"/>
                  <a:t>點為例，我們取</a:t>
                </a:r>
                <a:r>
                  <a:rPr lang="en-US" altLang="zh-TW" dirty="0"/>
                  <a:t>E(5,6)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P</a:t>
                </a:r>
                <a:r>
                  <a:rPr lang="zh-TW" altLang="en-US" dirty="0"/>
                  <a:t>點，而將</a:t>
                </a:r>
                <a:r>
                  <a:rPr lang="en-US" altLang="zh-TW" dirty="0"/>
                  <a:t>P</a:t>
                </a:r>
                <a:r>
                  <a:rPr lang="zh-TW" altLang="en-US" dirty="0"/>
                  <a:t>投射至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軸，在</a:t>
                </a:r>
                <a:r>
                  <a:rPr lang="en-US" altLang="zh-TW" dirty="0"/>
                  <a:t>[m-d, </a:t>
                </a:r>
                <a:r>
                  <a:rPr lang="en-US" altLang="zh-TW" dirty="0" err="1"/>
                  <a:t>m+d</a:t>
                </a:r>
                <a:r>
                  <a:rPr lang="en-US" altLang="zh-TW" dirty="0"/>
                  <a:t> ]</a:t>
                </a:r>
                <a:r>
                  <a:rPr lang="zh-TW" altLang="en-US" dirty="0"/>
                  <a:t>區間有</a:t>
                </a:r>
                <a:r>
                  <a:rPr lang="en-US" altLang="zh-TW" dirty="0"/>
                  <a:t>C, D</a:t>
                </a:r>
                <a:r>
                  <a:rPr lang="zh-TW" altLang="en-US" dirty="0"/>
                  <a:t>兩點，而我們算完線段</a:t>
                </a:r>
                <a:r>
                  <a:rPr lang="en-US" altLang="zh-TW" dirty="0"/>
                  <a:t>PC</a:t>
                </a:r>
                <a:r>
                  <a:rPr lang="zh-TW" altLang="en-US" dirty="0"/>
                  <a:t>跟線段</a:t>
                </a:r>
                <a:r>
                  <a:rPr lang="en-US" altLang="zh-TW" dirty="0"/>
                  <a:t>PD</a:t>
                </a:r>
                <a:r>
                  <a:rPr lang="zh-TW" altLang="en-US" dirty="0"/>
                  <a:t>的長度後，得到的長度皆為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透過遞迴將每個點代入計算，而</a:t>
                </a:r>
                <a:endParaRPr lang="en-US" altLang="zh-TW" dirty="0"/>
              </a:p>
              <a:p>
                <a:r>
                  <a:rPr lang="zh-TW" altLang="en-US" dirty="0"/>
                  <a:t>遞迴回傳的最小值仍為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故本題最近二維點的距離為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1D6341D7-1087-496C-BA9D-21737CA1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560" t="-994" r="-1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FCD8ADF2-330C-423E-B53C-596F6CC9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83" y="912495"/>
            <a:ext cx="5406390" cy="46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82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207_TF22712842_Win32" id="{2140E0E0-F3E0-4A6F-A0CF-77B2F1B8A879}" vid="{F655C06E-8CAE-4AA9-9A67-9C20438BD4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{6A859BA4-152A-4A88-BCC3-851A8783C642}tf22712842_win32</Template>
  <TotalTime>161</TotalTime>
  <Words>541</Words>
  <Application>Microsoft Office PowerPoint</Application>
  <PresentationFormat>寬螢幕</PresentationFormat>
  <Paragraphs>33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 UI</vt:lpstr>
      <vt:lpstr>Calibri</vt:lpstr>
      <vt:lpstr>Cambria Math</vt:lpstr>
      <vt:lpstr>Franklin Gothic Book</vt:lpstr>
      <vt:lpstr>Libre Franklin</vt:lpstr>
      <vt:lpstr>Times New Roman</vt:lpstr>
      <vt:lpstr>1_RetrospectVTI</vt:lpstr>
      <vt:lpstr>演算法報告</vt:lpstr>
      <vt:lpstr>題目</vt:lpstr>
      <vt:lpstr>PowerPoint 簡報</vt:lpstr>
      <vt:lpstr>步驟一</vt:lpstr>
      <vt:lpstr>步驟二</vt:lpstr>
      <vt:lpstr>步驟三</vt:lpstr>
      <vt:lpstr>步驟三</vt:lpstr>
      <vt:lpstr>步驟四</vt:lpstr>
      <vt:lpstr>步驟四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演算法報告</dc:title>
  <dc:creator>啟貿 洪</dc:creator>
  <cp:lastModifiedBy>啟貿 洪</cp:lastModifiedBy>
  <cp:revision>3</cp:revision>
  <dcterms:created xsi:type="dcterms:W3CDTF">2022-03-18T12:10:50Z</dcterms:created>
  <dcterms:modified xsi:type="dcterms:W3CDTF">2022-03-18T17:26:09Z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