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0" r:id="rId4"/>
    <p:sldId id="284" r:id="rId5"/>
    <p:sldId id="28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7D5"/>
    <a:srgbClr val="F9B359"/>
    <a:srgbClr val="3F403E"/>
    <a:srgbClr val="969F98"/>
    <a:srgbClr val="F9FAFB"/>
    <a:srgbClr val="FCFCFD"/>
    <a:srgbClr val="E0DFE6"/>
    <a:srgbClr val="F4F4F4"/>
    <a:srgbClr val="F2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  <p:guide pos="7242"/>
        <p:guide pos="438"/>
        <p:guide orient="horz" pos="34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1EDF8-97C7-44E2-9310-9512274EED4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5FC9-E2F2-4B4C-95BE-5F7CE2FD1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3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1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9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2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5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5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5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2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FF5E-AD09-40C0-A391-B4E5CA93E68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_文本框 34">
            <a:extLst>
              <a:ext uri="{FF2B5EF4-FFF2-40B4-BE49-F238E27FC236}">
                <a16:creationId xmlns:a16="http://schemas.microsoft.com/office/drawing/2014/main" id="{F8E56A48-6523-4976-AF48-9341325D23D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824" y="-51764"/>
            <a:ext cx="1223764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9B359">
                    <a:alpha val="30000"/>
                  </a:srgbClr>
                </a:solidFill>
                <a:latin typeface="+mj-ea"/>
                <a:ea typeface="+mj-ea"/>
              </a:rPr>
              <a:t>SAMPLE</a:t>
            </a:r>
            <a:endParaRPr lang="zh-CN" altLang="en-US" sz="23900" dirty="0">
              <a:solidFill>
                <a:srgbClr val="F9B359">
                  <a:alpha val="3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_矩形 33">
            <a:extLst>
              <a:ext uri="{FF2B5EF4-FFF2-40B4-BE49-F238E27FC236}">
                <a16:creationId xmlns:a16="http://schemas.microsoft.com/office/drawing/2014/main" id="{2B44062B-2519-4645-BDBD-25E744EC4EA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V="1">
            <a:off x="5034568" y="4486977"/>
            <a:ext cx="2067271" cy="189544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29">
            <a:extLst>
              <a:ext uri="{FF2B5EF4-FFF2-40B4-BE49-F238E27FC236}">
                <a16:creationId xmlns:a16="http://schemas.microsoft.com/office/drawing/2014/main" id="{D84E8BD8-0066-45B7-8E20-EA013944EF8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527303" y="4307191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3F403E"/>
                </a:solidFill>
                <a:latin typeface="+mn-ea"/>
              </a:rPr>
              <a:t>黃子容 李馥軒 王祈翔</a:t>
            </a:r>
            <a:endParaRPr lang="zh-CN" altLang="en-US" sz="2400" b="1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27" name="PA_文本框 26">
            <a:extLst>
              <a:ext uri="{FF2B5EF4-FFF2-40B4-BE49-F238E27FC236}">
                <a16:creationId xmlns:a16="http://schemas.microsoft.com/office/drawing/2014/main" id="{42B750DE-FFBC-4078-985A-FC71F5B5E76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590687" y="3115748"/>
            <a:ext cx="3010632" cy="70788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3F403E"/>
                </a:solidFill>
                <a:latin typeface="+mj-ea"/>
                <a:ea typeface="+mj-ea"/>
              </a:rPr>
              <a:t>Closest Pair</a:t>
            </a:r>
            <a:endParaRPr lang="zh-CN" altLang="en-US" sz="4000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660348" y="1842028"/>
            <a:ext cx="2871299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solidFill>
                  <a:srgbClr val="F9B359"/>
                </a:solidFill>
                <a:latin typeface="+mj-ea"/>
                <a:ea typeface="+mj-ea"/>
              </a:rPr>
              <a:t>第</a:t>
            </a:r>
            <a:r>
              <a:rPr lang="en-US" altLang="zh-TW" sz="6600" dirty="0">
                <a:solidFill>
                  <a:srgbClr val="F9B359"/>
                </a:solidFill>
                <a:latin typeface="+mj-ea"/>
                <a:ea typeface="+mj-ea"/>
              </a:rPr>
              <a:t>39</a:t>
            </a:r>
            <a:r>
              <a:rPr lang="zh-TW" altLang="en-US" sz="6600" dirty="0">
                <a:solidFill>
                  <a:srgbClr val="F9B359"/>
                </a:solidFill>
                <a:latin typeface="+mj-ea"/>
                <a:ea typeface="+mj-ea"/>
              </a:rPr>
              <a:t>組</a:t>
            </a:r>
            <a:endParaRPr lang="zh-CN" altLang="en-US" sz="6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029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6500">
        <p15:prstTrans prst="curtains"/>
      </p:transition>
    </mc:Choice>
    <mc:Fallback xmlns="">
      <p:transition spd="slow" advTm="6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  <p:bldP spid="33" grpId="0" animBg="1"/>
      <p:bldP spid="28" grpId="0" animBg="1"/>
      <p:bldP spid="34" grpId="0" animBg="1"/>
      <p:bldP spid="30" grpId="0"/>
      <p:bldP spid="27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3987349-55BF-46FB-8E1A-FFB23233A5AE}"/>
              </a:ext>
            </a:extLst>
          </p:cNvPr>
          <p:cNvSpPr/>
          <p:nvPr/>
        </p:nvSpPr>
        <p:spPr>
          <a:xfrm>
            <a:off x="1277957" y="1094342"/>
            <a:ext cx="9636084" cy="4702366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C05087-E4A6-48E6-B56B-F86165A09EF2}"/>
              </a:ext>
            </a:extLst>
          </p:cNvPr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B39C57-17A5-4D83-BDB7-6FD2E59B75B7}"/>
              </a:ext>
            </a:extLst>
          </p:cNvPr>
          <p:cNvSpPr/>
          <p:nvPr/>
        </p:nvSpPr>
        <p:spPr>
          <a:xfrm>
            <a:off x="1836145" y="1652530"/>
            <a:ext cx="8519710" cy="358599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AC7F9-DA48-4B2A-9626-169CA23F84C7}"/>
              </a:ext>
            </a:extLst>
          </p:cNvPr>
          <p:cNvSpPr txBox="1"/>
          <p:nvPr/>
        </p:nvSpPr>
        <p:spPr>
          <a:xfrm>
            <a:off x="2508173" y="3220587"/>
            <a:ext cx="7175654" cy="73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b="1" dirty="0"/>
              <a:t>說明如何使用預先排序 </a:t>
            </a:r>
            <a:r>
              <a:rPr lang="en-US" altLang="zh-TW" b="1" dirty="0"/>
              <a:t>(pre-sorting) </a:t>
            </a:r>
            <a:r>
              <a:rPr lang="zh-TW" altLang="en-US" b="1" dirty="0"/>
              <a:t>於分治最近二維點對</a:t>
            </a:r>
            <a:endParaRPr lang="en-US" altLang="zh-TW" b="1" dirty="0"/>
          </a:p>
          <a:p>
            <a:pPr algn="ctr">
              <a:lnSpc>
                <a:spcPct val="120000"/>
              </a:lnSpc>
            </a:pPr>
            <a:r>
              <a:rPr lang="zh-TW" altLang="en-US" b="1" dirty="0"/>
              <a:t> </a:t>
            </a:r>
            <a:r>
              <a:rPr lang="en-US" altLang="zh-TW" b="1" dirty="0"/>
              <a:t>(closest pair of 2D points) </a:t>
            </a:r>
            <a:r>
              <a:rPr lang="zh-TW" altLang="en-US" b="1" dirty="0"/>
              <a:t>演算法。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B33C0-757D-43D3-BF40-E07B47E671CE}"/>
              </a:ext>
            </a:extLst>
          </p:cNvPr>
          <p:cNvSpPr txBox="1"/>
          <p:nvPr/>
        </p:nvSpPr>
        <p:spPr>
          <a:xfrm>
            <a:off x="4626690" y="2288543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F403E"/>
                </a:solidFill>
                <a:latin typeface="+mj-ea"/>
                <a:ea typeface="+mj-ea"/>
              </a:rPr>
              <a:t>Question: H</a:t>
            </a:r>
            <a:endParaRPr lang="zh-CN" altLang="en-US" sz="36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20416C1-7ECD-45C0-A7B0-7389506ACED8}"/>
              </a:ext>
            </a:extLst>
          </p:cNvPr>
          <p:cNvCxnSpPr>
            <a:cxnSpLocks/>
          </p:cNvCxnSpPr>
          <p:nvPr/>
        </p:nvCxnSpPr>
        <p:spPr>
          <a:xfrm flipH="1">
            <a:off x="4095991" y="3065336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381380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0B677-1DA7-4ECF-BE55-FCB35B214337}"/>
              </a:ext>
            </a:extLst>
          </p:cNvPr>
          <p:cNvSpPr/>
          <p:nvPr/>
        </p:nvSpPr>
        <p:spPr>
          <a:xfrm>
            <a:off x="0" y="995208"/>
            <a:ext cx="12192000" cy="2105128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E84629-58F2-4406-AEC9-34D5C4EFEF8E}"/>
              </a:ext>
            </a:extLst>
          </p:cNvPr>
          <p:cNvCxnSpPr/>
          <p:nvPr/>
        </p:nvCxnSpPr>
        <p:spPr>
          <a:xfrm>
            <a:off x="0" y="549275"/>
            <a:ext cx="12192000" cy="0"/>
          </a:xfrm>
          <a:prstGeom prst="line">
            <a:avLst/>
          </a:prstGeom>
          <a:ln w="25400">
            <a:solidFill>
              <a:srgbClr val="F9B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9402702-C89C-4373-9684-BC28FF86A678}"/>
              </a:ext>
            </a:extLst>
          </p:cNvPr>
          <p:cNvSpPr txBox="1"/>
          <p:nvPr/>
        </p:nvSpPr>
        <p:spPr>
          <a:xfrm>
            <a:off x="4555641" y="226109"/>
            <a:ext cx="3080718" cy="646331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F9B359"/>
                </a:solidFill>
                <a:latin typeface="+mj-ea"/>
                <a:ea typeface="+mj-ea"/>
              </a:rPr>
              <a:t>解法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574D24-2797-4FD1-9D05-BC8EC684CBC8}"/>
              </a:ext>
            </a:extLst>
          </p:cNvPr>
          <p:cNvSpPr txBox="1"/>
          <p:nvPr/>
        </p:nvSpPr>
        <p:spPr>
          <a:xfrm>
            <a:off x="2241176" y="1499726"/>
            <a:ext cx="7709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要用 </a:t>
            </a:r>
            <a:r>
              <a:rPr lang="en-US" altLang="zh-TW" sz="2200" dirty="0" err="1"/>
              <a:t>Divde</a:t>
            </a:r>
            <a:r>
              <a:rPr lang="en-US" altLang="zh-TW" sz="2200" dirty="0"/>
              <a:t> and Conquer </a:t>
            </a:r>
            <a:r>
              <a:rPr lang="zh-TW" altLang="en-US" sz="2200" dirty="0"/>
              <a:t>來解 </a:t>
            </a:r>
            <a:r>
              <a:rPr lang="en-US" altLang="zh-TW" sz="2200" dirty="0"/>
              <a:t>Closest Pair</a:t>
            </a:r>
            <a:r>
              <a:rPr lang="zh-TW" altLang="en-US" sz="2200" dirty="0"/>
              <a:t>，我們需要依照點的 </a:t>
            </a:r>
            <a:r>
              <a:rPr lang="en-US" altLang="zh-TW" sz="2200" dirty="0"/>
              <a:t>Y</a:t>
            </a:r>
            <a:r>
              <a:rPr lang="zh-TW" altLang="en-US" sz="2200" dirty="0"/>
              <a:t> 座標大小用 </a:t>
            </a:r>
            <a:r>
              <a:rPr lang="en-US" altLang="zh-TW" sz="2200" dirty="0"/>
              <a:t>Quick sort</a:t>
            </a:r>
            <a:r>
              <a:rPr lang="zh-TW" altLang="en-US" sz="2200" dirty="0"/>
              <a:t>來排序，</a:t>
            </a:r>
            <a:r>
              <a:rPr lang="en-US" altLang="zh-TW" sz="2200" dirty="0"/>
              <a:t>X</a:t>
            </a:r>
            <a:r>
              <a:rPr lang="zh-TW" altLang="en-US" sz="2200" dirty="0"/>
              <a:t>軸不用進行排序，在進行</a:t>
            </a:r>
            <a:r>
              <a:rPr lang="en-US" altLang="zh-TW" sz="2200" dirty="0"/>
              <a:t>divide </a:t>
            </a:r>
            <a:r>
              <a:rPr lang="zh-TW" altLang="en-US" sz="2200" dirty="0"/>
              <a:t>的時候用 </a:t>
            </a:r>
            <a:r>
              <a:rPr lang="en-US" altLang="zh-TW" sz="2200" dirty="0"/>
              <a:t>X</a:t>
            </a:r>
            <a:r>
              <a:rPr lang="zh-TW" altLang="en-US" sz="2200" dirty="0"/>
              <a:t>座標的中位數取點即可。</a:t>
            </a:r>
            <a:endParaRPr lang="zh-TW" altLang="en-US" sz="2200" b="1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68474F81-295A-4045-9479-FE49F694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09" y="3223104"/>
            <a:ext cx="491966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4B23323E-5849-4E64-BF98-A6B6F8CCB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09" y="3007017"/>
            <a:ext cx="1722485" cy="350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70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F0B677-1DA7-4ECF-BE55-FCB35B214337}"/>
              </a:ext>
            </a:extLst>
          </p:cNvPr>
          <p:cNvSpPr/>
          <p:nvPr/>
        </p:nvSpPr>
        <p:spPr>
          <a:xfrm>
            <a:off x="0" y="995208"/>
            <a:ext cx="12192000" cy="2105128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E84629-58F2-4406-AEC9-34D5C4EFEF8E}"/>
              </a:ext>
            </a:extLst>
          </p:cNvPr>
          <p:cNvCxnSpPr/>
          <p:nvPr/>
        </p:nvCxnSpPr>
        <p:spPr>
          <a:xfrm>
            <a:off x="0" y="549275"/>
            <a:ext cx="12192000" cy="0"/>
          </a:xfrm>
          <a:prstGeom prst="line">
            <a:avLst/>
          </a:prstGeom>
          <a:ln w="25400">
            <a:solidFill>
              <a:srgbClr val="F9B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9402702-C89C-4373-9684-BC28FF86A678}"/>
              </a:ext>
            </a:extLst>
          </p:cNvPr>
          <p:cNvSpPr txBox="1"/>
          <p:nvPr/>
        </p:nvSpPr>
        <p:spPr>
          <a:xfrm>
            <a:off x="4555641" y="226109"/>
            <a:ext cx="3080718" cy="646331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F9B359"/>
                </a:solidFill>
                <a:latin typeface="+mj-ea"/>
                <a:ea typeface="+mj-ea"/>
              </a:rPr>
              <a:t>解法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68474F81-295A-4045-9479-FE49F694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26" y="3131828"/>
            <a:ext cx="491966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4B23323E-5849-4E64-BF98-A6B6F8CCB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09" y="3007017"/>
            <a:ext cx="1722485" cy="350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6F6E434-0456-415F-BBFE-22F8AF71ACEC}"/>
                  </a:ext>
                </a:extLst>
              </p:cNvPr>
              <p:cNvSpPr/>
              <p:nvPr/>
            </p:nvSpPr>
            <p:spPr>
              <a:xfrm>
                <a:off x="2230729" y="1346758"/>
                <a:ext cx="7954422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200" dirty="0"/>
                  <a:t>如果沒有照</a:t>
                </a:r>
                <a:r>
                  <a:rPr lang="en-US" altLang="zh-TW" sz="2200" dirty="0"/>
                  <a:t>Y</a:t>
                </a:r>
                <a:r>
                  <a:rPr lang="zh-TW" altLang="en-US" sz="2200" dirty="0"/>
                  <a:t>軸排序的話，在找尋與</a:t>
                </a:r>
                <a:r>
                  <a:rPr lang="en-US" altLang="zh-TW" sz="2200" dirty="0"/>
                  <a:t>P</a:t>
                </a:r>
                <a:r>
                  <a:rPr lang="zh-TW" altLang="en-US" sz="2200" dirty="0"/>
                  <a:t>點最近點對時，</a:t>
                </a:r>
                <a:endParaRPr lang="en-US" altLang="zh-TW" sz="2200" dirty="0"/>
              </a:p>
              <a:p>
                <a:r>
                  <a:rPr lang="zh-TW" altLang="en-US" sz="2200" dirty="0"/>
                  <a:t>會需要掃描所有資料，但是若我們一開始就將資料以</a:t>
                </a:r>
                <a:r>
                  <a:rPr lang="en-US" altLang="zh-TW" sz="2200" dirty="0"/>
                  <a:t>Y</a:t>
                </a:r>
                <a:r>
                  <a:rPr lang="zh-TW" altLang="en-US" sz="2200" dirty="0"/>
                  <a:t>軸排序，</a:t>
                </a:r>
                <a:endParaRPr lang="en-US" altLang="zh-TW" sz="2200" dirty="0"/>
              </a:p>
              <a:p>
                <a:r>
                  <a:rPr lang="zh-TW" altLang="en-US" sz="2200" dirty="0"/>
                  <a:t>我們就只需要掃描</a:t>
                </a:r>
                <a:r>
                  <a:rPr lang="en-US" altLang="zh-TW" sz="2200" dirty="0"/>
                  <a:t>Y</a:t>
                </a:r>
                <a:r>
                  <a:rPr lang="zh-TW" altLang="en-US" sz="2200" dirty="0"/>
                  <a:t>軸範圍 </a:t>
                </a:r>
                <a:r>
                  <a:rPr lang="en-US" altLang="zh-TW" sz="2200" dirty="0"/>
                  <a:t>:</a:t>
                </a:r>
                <a:r>
                  <a:rPr lang="zh-TW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TW" sz="2200" dirty="0"/>
              </a:p>
              <a:p>
                <a:r>
                  <a:rPr lang="zh-TW" altLang="en-US" sz="2200" dirty="0"/>
                  <a:t>如此一來便可降低時間複雜度從原本的</a:t>
                </a:r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TW" altLang="en-US" sz="2200" dirty="0"/>
                  <a:t>變為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𝑛𝑙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𝑜𝑔𝑛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6F6E434-0456-415F-BBFE-22F8AF71A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9" y="1346758"/>
                <a:ext cx="7954422" cy="1446550"/>
              </a:xfrm>
              <a:prstGeom prst="rect">
                <a:avLst/>
              </a:prstGeom>
              <a:blipFill>
                <a:blip r:embed="rId4"/>
                <a:stretch>
                  <a:fillRect l="-996" t="-3376" r="-230" b="-7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_文本框 34">
            <a:extLst>
              <a:ext uri="{FF2B5EF4-FFF2-40B4-BE49-F238E27FC236}">
                <a16:creationId xmlns:a16="http://schemas.microsoft.com/office/drawing/2014/main" id="{F8E56A48-6523-4976-AF48-9341325D23D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824" y="-51764"/>
            <a:ext cx="1223764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9B359">
                    <a:alpha val="30000"/>
                  </a:srgbClr>
                </a:solidFill>
                <a:latin typeface="+mj-ea"/>
                <a:ea typeface="+mj-ea"/>
              </a:rPr>
              <a:t>SAMPLE</a:t>
            </a:r>
            <a:endParaRPr lang="zh-CN" altLang="en-US" sz="23900" dirty="0">
              <a:solidFill>
                <a:srgbClr val="F9B359">
                  <a:alpha val="3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_矩形 33">
            <a:extLst>
              <a:ext uri="{FF2B5EF4-FFF2-40B4-BE49-F238E27FC236}">
                <a16:creationId xmlns:a16="http://schemas.microsoft.com/office/drawing/2014/main" id="{2B44062B-2519-4645-BDBD-25E744EC4EA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V="1">
            <a:off x="5034568" y="4973403"/>
            <a:ext cx="2067271" cy="189544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95768" y="2509213"/>
            <a:ext cx="5200463" cy="1569660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9B359"/>
                </a:solidFill>
                <a:latin typeface="+mj-ea"/>
                <a:ea typeface="+mj-ea"/>
              </a:rPr>
              <a:t>THANKS</a:t>
            </a:r>
            <a:endParaRPr lang="zh-CN" altLang="en-US" sz="9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123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  <p:bldP spid="33" grpId="0" animBg="1"/>
      <p:bldP spid="28" grpId="0" animBg="1"/>
      <p:bldP spid="34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2112</TotalTime>
  <Words>161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DengXian Light</vt:lpstr>
      <vt:lpstr>Microsoft YaHei</vt:lpstr>
      <vt:lpstr>SimSun</vt:lpstr>
      <vt:lpstr>微软雅黑 Light</vt:lpstr>
      <vt:lpstr>Arial</vt:lpstr>
      <vt:lpstr>Calibri</vt:lpstr>
      <vt:lpstr>Cambria Math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黃子容</cp:lastModifiedBy>
  <cp:revision>106</cp:revision>
  <dcterms:created xsi:type="dcterms:W3CDTF">2017-09-03T02:38:38Z</dcterms:created>
  <dcterms:modified xsi:type="dcterms:W3CDTF">2022-03-21T11:15:50Z</dcterms:modified>
</cp:coreProperties>
</file>