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65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7B5-BB93-4740-AAFB-EC1CF1952C8F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B6A5145-2E2C-427E-8D5D-A4C5A3680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34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7B5-BB93-4740-AAFB-EC1CF1952C8F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6A5145-2E2C-427E-8D5D-A4C5A3680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26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7B5-BB93-4740-AAFB-EC1CF1952C8F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6A5145-2E2C-427E-8D5D-A4C5A36801E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887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7B5-BB93-4740-AAFB-EC1CF1952C8F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6A5145-2E2C-427E-8D5D-A4C5A3680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104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7B5-BB93-4740-AAFB-EC1CF1952C8F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6A5145-2E2C-427E-8D5D-A4C5A36801E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3598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7B5-BB93-4740-AAFB-EC1CF1952C8F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6A5145-2E2C-427E-8D5D-A4C5A3680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805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7B5-BB93-4740-AAFB-EC1CF1952C8F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5145-2E2C-427E-8D5D-A4C5A3680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786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7B5-BB93-4740-AAFB-EC1CF1952C8F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5145-2E2C-427E-8D5D-A4C5A3680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95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7B5-BB93-4740-AAFB-EC1CF1952C8F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5145-2E2C-427E-8D5D-A4C5A3680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17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7B5-BB93-4740-AAFB-EC1CF1952C8F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6A5145-2E2C-427E-8D5D-A4C5A3680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22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7B5-BB93-4740-AAFB-EC1CF1952C8F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6A5145-2E2C-427E-8D5D-A4C5A3680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25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7B5-BB93-4740-AAFB-EC1CF1952C8F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6A5145-2E2C-427E-8D5D-A4C5A3680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4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7B5-BB93-4740-AAFB-EC1CF1952C8F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5145-2E2C-427E-8D5D-A4C5A3680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75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7B5-BB93-4740-AAFB-EC1CF1952C8F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5145-2E2C-427E-8D5D-A4C5A3680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48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7B5-BB93-4740-AAFB-EC1CF1952C8F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5145-2E2C-427E-8D5D-A4C5A3680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86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A7B5-BB93-4740-AAFB-EC1CF1952C8F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6A5145-2E2C-427E-8D5D-A4C5A3680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45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BA7B5-BB93-4740-AAFB-EC1CF1952C8F}" type="datetimeFigureOut">
              <a:rPr lang="zh-TW" altLang="en-US" smtClean="0"/>
              <a:t>2022/2/28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B6A5145-2E2C-427E-8D5D-A4C5A3680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70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E0930D7-FDF2-4CD6-BA9E-CE1F24CEF1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演算法</a:t>
            </a:r>
            <a:r>
              <a:rPr lang="en-US" altLang="zh-TW" sz="4800" dirty="0"/>
              <a:t>HW1-(A)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9B9C75CE-96D9-4D31-87CB-7CE4F45FD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107503001 </a:t>
            </a:r>
            <a:r>
              <a:rPr lang="zh-TW" altLang="en-US" dirty="0"/>
              <a:t>馮小純</a:t>
            </a:r>
            <a:endParaRPr lang="en-US" altLang="zh-TW" dirty="0"/>
          </a:p>
          <a:p>
            <a:r>
              <a:rPr lang="en-US" altLang="zh-TW" dirty="0"/>
              <a:t>107503525</a:t>
            </a:r>
            <a:r>
              <a:rPr lang="zh-TW" altLang="en-US" dirty="0"/>
              <a:t> 張展翌</a:t>
            </a:r>
            <a:endParaRPr lang="en-US" altLang="zh-TW" dirty="0"/>
          </a:p>
          <a:p>
            <a:r>
              <a:rPr lang="en-US" altLang="zh-TW" dirty="0"/>
              <a:t>107503526</a:t>
            </a:r>
            <a:r>
              <a:rPr lang="zh-TW" altLang="en-US" dirty="0"/>
              <a:t> 游啓正</a:t>
            </a:r>
          </a:p>
        </p:txBody>
      </p:sp>
    </p:spTree>
    <p:extLst>
      <p:ext uri="{BB962C8B-B14F-4D97-AF65-F5344CB8AC3E}">
        <p14:creationId xmlns:p14="http://schemas.microsoft.com/office/powerpoint/2010/main" val="87590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5EF3805-FB0D-46EE-A67A-C2139F81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2102"/>
            <a:ext cx="8911687" cy="1280890"/>
          </a:xfrm>
        </p:spPr>
        <p:txBody>
          <a:bodyPr/>
          <a:lstStyle/>
          <a:p>
            <a:r>
              <a:rPr lang="zh-TW" altLang="en-US" dirty="0"/>
              <a:t>題目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3D11EA73-8205-491F-85DC-A38CD0EFB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946" y="2638044"/>
            <a:ext cx="10042849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b="1" dirty="0">
                <a:latin typeface="+mj-ea"/>
                <a:ea typeface="+mj-ea"/>
              </a:rPr>
              <a:t>(A)</a:t>
            </a:r>
            <a:r>
              <a:rPr lang="zh-TW" altLang="en-US" b="1" dirty="0">
                <a:latin typeface="+mj-ea"/>
                <a:ea typeface="+mj-ea"/>
              </a:rPr>
              <a:t>使用虛擬碼</a:t>
            </a:r>
            <a:r>
              <a:rPr lang="en-US" altLang="zh-TW" b="1" dirty="0">
                <a:latin typeface="+mj-ea"/>
                <a:ea typeface="+mj-ea"/>
              </a:rPr>
              <a:t>(pseudo code)</a:t>
            </a:r>
            <a:r>
              <a:rPr lang="zh-TW" altLang="en-US" b="1" dirty="0">
                <a:latin typeface="+mj-ea"/>
                <a:ea typeface="+mj-ea"/>
              </a:rPr>
              <a:t>寫一個演算法，輸入一個整數</a:t>
            </a:r>
            <a:r>
              <a:rPr lang="en-US" altLang="zh-TW" b="1" dirty="0">
                <a:latin typeface="+mj-ea"/>
                <a:ea typeface="+mj-ea"/>
              </a:rPr>
              <a:t>n(n&gt;2</a:t>
            </a:r>
            <a:r>
              <a:rPr lang="en-US" altLang="zh-TW" b="1" dirty="0" smtClean="0">
                <a:latin typeface="+mj-ea"/>
                <a:ea typeface="+mj-ea"/>
              </a:rPr>
              <a:t>)</a:t>
            </a:r>
            <a:r>
              <a:rPr lang="zh-TW" altLang="en-US" b="1" dirty="0" smtClean="0">
                <a:latin typeface="+mj-ea"/>
                <a:ea typeface="+mj-ea"/>
              </a:rPr>
              <a:t>並</a:t>
            </a:r>
            <a:r>
              <a:rPr lang="zh-TW" altLang="en-US" b="1" dirty="0">
                <a:latin typeface="+mj-ea"/>
                <a:ea typeface="+mj-ea"/>
              </a:rPr>
              <a:t>判斷</a:t>
            </a:r>
            <a:r>
              <a:rPr lang="en-US" altLang="zh-TW" b="1" dirty="0">
                <a:latin typeface="+mj-ea"/>
                <a:ea typeface="+mj-ea"/>
              </a:rPr>
              <a:t>n</a:t>
            </a:r>
            <a:r>
              <a:rPr lang="zh-TW" altLang="en-US" b="1" dirty="0">
                <a:latin typeface="+mj-ea"/>
                <a:ea typeface="+mj-ea"/>
              </a:rPr>
              <a:t>是否為質數</a:t>
            </a:r>
            <a:r>
              <a:rPr lang="en-US" altLang="zh-TW" b="1" dirty="0">
                <a:latin typeface="+mj-ea"/>
                <a:ea typeface="+mj-ea"/>
              </a:rPr>
              <a:t>(prime)</a:t>
            </a:r>
          </a:p>
          <a:p>
            <a:pPr marL="0" indent="0" algn="ctr">
              <a:buNone/>
            </a:pPr>
            <a:r>
              <a:rPr lang="en-US" altLang="zh-TW" b="1" dirty="0">
                <a:latin typeface="+mj-ea"/>
                <a:ea typeface="+mj-ea"/>
              </a:rPr>
              <a:t>(Write an algorithm using the pseudo code to input an integer n and output (decide) if n is a prime.)</a:t>
            </a:r>
            <a:endParaRPr lang="en-US" altLang="zh-TW" dirty="0">
              <a:latin typeface="+mj-ea"/>
              <a:ea typeface="+mj-ea"/>
            </a:endParaRPr>
          </a:p>
          <a:p>
            <a:pPr algn="ctr"/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2904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BEC38C9-1767-4D2F-838A-45C13DC8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040" y="622508"/>
            <a:ext cx="9264728" cy="1317171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Pseudo code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CE72CB00-B11A-4D78-A06E-E5CBDD46F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885" y="1553546"/>
            <a:ext cx="5334622" cy="4023360"/>
          </a:xfrm>
        </p:spPr>
        <p:txBody>
          <a:bodyPr/>
          <a:lstStyle/>
          <a:p>
            <a:r>
              <a:rPr lang="en-US" altLang="zh-TW" sz="2400" dirty="0">
                <a:latin typeface="+mn-ea"/>
              </a:rPr>
              <a:t>Algorithm : prime(n)</a:t>
            </a:r>
          </a:p>
          <a:p>
            <a:r>
              <a:rPr lang="en-US" altLang="zh-TW" sz="2400" dirty="0">
                <a:latin typeface="+mn-ea"/>
              </a:rPr>
              <a:t>Input</a:t>
            </a:r>
            <a:r>
              <a:rPr lang="zh-TW" altLang="en-US" sz="2400" dirty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:</a:t>
            </a:r>
            <a:r>
              <a:rPr lang="zh-TW" altLang="en-US" sz="2400" dirty="0">
                <a:latin typeface="+mn-ea"/>
              </a:rPr>
              <a:t> 大於</a:t>
            </a:r>
            <a:r>
              <a:rPr lang="en-US" altLang="zh-TW" sz="2400" dirty="0">
                <a:latin typeface="+mn-ea"/>
              </a:rPr>
              <a:t>2</a:t>
            </a:r>
            <a:r>
              <a:rPr lang="zh-TW" altLang="en-US" sz="2400" dirty="0">
                <a:latin typeface="+mn-ea"/>
              </a:rPr>
              <a:t>的整數</a:t>
            </a:r>
            <a:r>
              <a:rPr lang="en-US" altLang="zh-TW" sz="2400" dirty="0">
                <a:latin typeface="+mn-ea"/>
              </a:rPr>
              <a:t>n</a:t>
            </a:r>
          </a:p>
          <a:p>
            <a:r>
              <a:rPr lang="en-US" altLang="zh-TW" sz="2400" dirty="0">
                <a:latin typeface="+mn-ea"/>
              </a:rPr>
              <a:t>Output : </a:t>
            </a:r>
            <a:r>
              <a:rPr lang="zh-TW" altLang="en-US" sz="2400" dirty="0">
                <a:latin typeface="+mn-ea"/>
              </a:rPr>
              <a:t>判斷</a:t>
            </a:r>
            <a:r>
              <a:rPr lang="en-US" altLang="zh-TW" sz="2400" dirty="0">
                <a:latin typeface="+mn-ea"/>
              </a:rPr>
              <a:t>n</a:t>
            </a:r>
            <a:r>
              <a:rPr lang="zh-TW" altLang="en-US" sz="2400" dirty="0">
                <a:latin typeface="+mn-ea"/>
              </a:rPr>
              <a:t>是否為質數的布林值</a:t>
            </a:r>
            <a:endParaRPr lang="en-US" altLang="zh-TW" sz="2400" dirty="0">
              <a:latin typeface="+mn-ea"/>
            </a:endParaRPr>
          </a:p>
          <a:p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zh-TW" altLang="en-US" sz="1600" dirty="0">
                <a:latin typeface="+mn-ea"/>
              </a:rPr>
              <a:t>從</a:t>
            </a:r>
            <a:r>
              <a:rPr lang="en-US" altLang="zh-TW" sz="1600" dirty="0">
                <a:latin typeface="+mn-ea"/>
              </a:rPr>
              <a:t>a=2</a:t>
            </a:r>
            <a:r>
              <a:rPr lang="zh-TW" altLang="en-US" sz="1600" dirty="0">
                <a:latin typeface="+mn-ea"/>
              </a:rPr>
              <a:t>開始求輸入數字</a:t>
            </a:r>
            <a:r>
              <a:rPr lang="en-US" altLang="zh-TW" sz="1600" dirty="0">
                <a:latin typeface="+mn-ea"/>
              </a:rPr>
              <a:t>(n)</a:t>
            </a:r>
            <a:r>
              <a:rPr lang="zh-TW" altLang="en-US" sz="1600" dirty="0">
                <a:latin typeface="+mn-ea"/>
              </a:rPr>
              <a:t>除以該數字</a:t>
            </a:r>
            <a:r>
              <a:rPr lang="en-US" altLang="zh-TW" sz="1600" dirty="0">
                <a:latin typeface="+mn-ea"/>
              </a:rPr>
              <a:t>(a)</a:t>
            </a:r>
            <a:r>
              <a:rPr lang="zh-TW" altLang="en-US" sz="1600" dirty="0">
                <a:latin typeface="+mn-ea"/>
              </a:rPr>
              <a:t>得到的餘數</a:t>
            </a:r>
            <a:r>
              <a:rPr lang="zh-TW" altLang="en-US" sz="1600" dirty="0" smtClean="0">
                <a:latin typeface="+mn-ea"/>
              </a:rPr>
              <a:t>，</a:t>
            </a:r>
            <a:endParaRPr lang="en-US" altLang="zh-TW" sz="1600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+mn-ea"/>
              </a:rPr>
              <a:t>若</a:t>
            </a:r>
            <a:r>
              <a:rPr lang="zh-TW" altLang="en-US" sz="1600" dirty="0">
                <a:latin typeface="+mn-ea"/>
              </a:rPr>
              <a:t>餘數為</a:t>
            </a:r>
            <a:r>
              <a:rPr lang="en-US" altLang="zh-TW" sz="1600" dirty="0">
                <a:latin typeface="+mn-ea"/>
              </a:rPr>
              <a:t>0</a:t>
            </a:r>
            <a:r>
              <a:rPr lang="zh-TW" altLang="en-US" sz="1600" dirty="0">
                <a:latin typeface="+mn-ea"/>
              </a:rPr>
              <a:t>則</a:t>
            </a:r>
            <a:r>
              <a:rPr lang="en-US" altLang="zh-TW" sz="1600" dirty="0">
                <a:latin typeface="+mn-ea"/>
              </a:rPr>
              <a:t>a</a:t>
            </a:r>
            <a:r>
              <a:rPr lang="zh-TW" altLang="en-US" sz="1600" dirty="0">
                <a:latin typeface="+mn-ea"/>
              </a:rPr>
              <a:t>為</a:t>
            </a:r>
            <a:r>
              <a:rPr lang="en-US" altLang="zh-TW" sz="1600" dirty="0">
                <a:latin typeface="+mn-ea"/>
              </a:rPr>
              <a:t>n</a:t>
            </a:r>
            <a:r>
              <a:rPr lang="zh-TW" altLang="en-US" sz="1600" dirty="0">
                <a:latin typeface="+mn-ea"/>
              </a:rPr>
              <a:t>的因數，</a:t>
            </a:r>
            <a:r>
              <a:rPr lang="en-US" altLang="zh-TW" sz="1600" dirty="0">
                <a:latin typeface="+mn-ea"/>
              </a:rPr>
              <a:t>n</a:t>
            </a:r>
            <a:r>
              <a:rPr lang="zh-TW" altLang="en-US" sz="1600" dirty="0">
                <a:latin typeface="+mn-ea"/>
              </a:rPr>
              <a:t>不為質數，回傳</a:t>
            </a:r>
            <a:r>
              <a:rPr lang="en-US" altLang="zh-TW" sz="1600" dirty="0">
                <a:latin typeface="+mn-ea"/>
              </a:rPr>
              <a:t>False</a:t>
            </a:r>
            <a:r>
              <a:rPr lang="zh-TW" altLang="en-US" sz="1600" dirty="0">
                <a:latin typeface="+mn-ea"/>
              </a:rPr>
              <a:t>。</a:t>
            </a:r>
            <a:endParaRPr lang="en-US" altLang="zh-TW" sz="1600" dirty="0">
              <a:latin typeface="+mn-ea"/>
            </a:endParaRPr>
          </a:p>
          <a:p>
            <a:pPr marL="0" indent="0">
              <a:buNone/>
            </a:pPr>
            <a:r>
              <a:rPr lang="zh-TW" altLang="en-US" sz="1600" dirty="0">
                <a:latin typeface="+mn-ea"/>
              </a:rPr>
              <a:t>重複求餘數直到</a:t>
            </a:r>
            <a:r>
              <a:rPr lang="en-US" altLang="zh-TW" sz="1600" dirty="0">
                <a:latin typeface="+mn-ea"/>
              </a:rPr>
              <a:t>a=n-1</a:t>
            </a:r>
            <a:r>
              <a:rPr lang="zh-TW" altLang="en-US" sz="1600" dirty="0">
                <a:latin typeface="+mn-ea"/>
              </a:rPr>
              <a:t>，若</a:t>
            </a:r>
            <a:r>
              <a:rPr lang="en-US" altLang="zh-TW" sz="1600" dirty="0">
                <a:latin typeface="+mn-ea"/>
              </a:rPr>
              <a:t>a</a:t>
            </a:r>
            <a:r>
              <a:rPr lang="zh-TW" altLang="en-US" sz="1600" dirty="0">
                <a:latin typeface="+mn-ea"/>
              </a:rPr>
              <a:t>皆非</a:t>
            </a:r>
            <a:r>
              <a:rPr lang="en-US" altLang="zh-TW" sz="1600" dirty="0">
                <a:latin typeface="+mn-ea"/>
              </a:rPr>
              <a:t>n</a:t>
            </a:r>
            <a:r>
              <a:rPr lang="zh-TW" altLang="en-US" sz="1600" dirty="0">
                <a:latin typeface="+mn-ea"/>
              </a:rPr>
              <a:t>的因數則</a:t>
            </a:r>
            <a:r>
              <a:rPr lang="en-US" altLang="zh-TW" sz="1600" dirty="0">
                <a:latin typeface="+mn-ea"/>
              </a:rPr>
              <a:t>n</a:t>
            </a:r>
            <a:r>
              <a:rPr lang="zh-TW" altLang="en-US" sz="1600" dirty="0">
                <a:latin typeface="+mn-ea"/>
              </a:rPr>
              <a:t>為質數</a:t>
            </a:r>
            <a:r>
              <a:rPr lang="zh-TW" altLang="en-US" sz="1600" dirty="0" smtClean="0">
                <a:latin typeface="+mn-ea"/>
              </a:rPr>
              <a:t>，</a:t>
            </a:r>
            <a:endParaRPr lang="en-US" altLang="zh-TW" sz="1600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+mn-ea"/>
              </a:rPr>
              <a:t>回</a:t>
            </a:r>
            <a:r>
              <a:rPr lang="zh-TW" altLang="en-US" sz="1600" dirty="0">
                <a:latin typeface="+mn-ea"/>
              </a:rPr>
              <a:t>傳</a:t>
            </a:r>
            <a:r>
              <a:rPr lang="en-US" altLang="zh-TW" sz="1600" dirty="0">
                <a:latin typeface="+mn-ea"/>
              </a:rPr>
              <a:t>True</a:t>
            </a:r>
            <a:r>
              <a:rPr lang="zh-TW" altLang="en-US" sz="1600" dirty="0">
                <a:latin typeface="+mn-ea"/>
              </a:rPr>
              <a:t>。</a:t>
            </a:r>
            <a:endParaRPr lang="en-US" altLang="zh-TW" sz="1600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endParaRPr lang="zh-TW" altLang="en-US" dirty="0">
              <a:latin typeface="+mn-ea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="" xmlns:a16="http://schemas.microsoft.com/office/drawing/2014/main" id="{01A3C390-0BEF-414B-93E2-1988E4F7AE50}"/>
              </a:ext>
            </a:extLst>
          </p:cNvPr>
          <p:cNvSpPr txBox="1">
            <a:spLocks/>
          </p:cNvSpPr>
          <p:nvPr/>
        </p:nvSpPr>
        <p:spPr>
          <a:xfrm>
            <a:off x="7888404" y="1241945"/>
            <a:ext cx="3641701" cy="41489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1.a ← 2</a:t>
            </a:r>
          </a:p>
          <a:p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2. while a ≠ n do</a:t>
            </a:r>
          </a:p>
          <a:p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3.	if n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% a = 0 then</a:t>
            </a:r>
          </a:p>
          <a:p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4.		return False</a:t>
            </a:r>
          </a:p>
          <a:p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5.	else</a:t>
            </a:r>
          </a:p>
          <a:p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6.		a ← a+1</a:t>
            </a:r>
          </a:p>
          <a:p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7.return True</a:t>
            </a: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03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6171" y="624110"/>
            <a:ext cx="9738442" cy="653545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Flow Chart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568" y="515206"/>
            <a:ext cx="4454218" cy="5923807"/>
          </a:xfrm>
        </p:spPr>
      </p:pic>
    </p:spTree>
    <p:extLst>
      <p:ext uri="{BB962C8B-B14F-4D97-AF65-F5344CB8AC3E}">
        <p14:creationId xmlns:p14="http://schemas.microsoft.com/office/powerpoint/2010/main" val="1316440199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</TotalTime>
  <Words>167</Words>
  <Application>Microsoft Office PowerPoint</Application>
  <PresentationFormat>自訂</PresentationFormat>
  <Paragraphs>25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絲縷</vt:lpstr>
      <vt:lpstr>演算法HW1-(A)</vt:lpstr>
      <vt:lpstr>題目</vt:lpstr>
      <vt:lpstr>Pseudo code</vt:lpstr>
      <vt:lpstr>Flow 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演算法HW1-(A)</dc:title>
  <dc:creator>啟正 游</dc:creator>
  <cp:lastModifiedBy>Annie</cp:lastModifiedBy>
  <cp:revision>9</cp:revision>
  <dcterms:created xsi:type="dcterms:W3CDTF">2022-02-28T06:05:32Z</dcterms:created>
  <dcterms:modified xsi:type="dcterms:W3CDTF">2022-02-28T07:39:04Z</dcterms:modified>
</cp:coreProperties>
</file>