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embeddedFontLst>
    <p:embeddedFont>
      <p:font typeface="Calibri Light" panose="020F0302020204030204" pitchFamily="34" charset="0"/>
      <p:regular r:id="rId10"/>
      <p:italic r:id="rId11"/>
    </p:embeddedFont>
    <p:embeddedFont>
      <p:font typeface="Cambria Math" panose="02040503050406030204" pitchFamily="18" charset="0"/>
      <p:regular r:id="rId12"/>
    </p:embeddedFont>
    <p:embeddedFont>
      <p:font typeface="GenYoMin JP H" panose="02020900000000000000" pitchFamily="18" charset="-128"/>
      <p:bold r:id="rId13"/>
    </p:embeddedFont>
    <p:embeddedFont>
      <p:font typeface="源樣明體 B" panose="02020700000000000000" pitchFamily="18" charset="-120"/>
      <p:bold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B5E3D4B-7F47-4862-9816-1D334F4855BF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BDF66EF-B642-4350-A7AA-3A61E436C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68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D4B-7F47-4862-9816-1D334F4855BF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66EF-B642-4350-A7AA-3A61E436C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13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D4B-7F47-4862-9816-1D334F4855BF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66EF-B642-4350-A7AA-3A61E436C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80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D4B-7F47-4862-9816-1D334F4855BF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66EF-B642-4350-A7AA-3A61E436C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2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D4B-7F47-4862-9816-1D334F4855BF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66EF-B642-4350-A7AA-3A61E436C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00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D4B-7F47-4862-9816-1D334F4855BF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66EF-B642-4350-A7AA-3A61E436C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63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D4B-7F47-4862-9816-1D334F4855BF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66EF-B642-4350-A7AA-3A61E436C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55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D4B-7F47-4862-9816-1D334F4855BF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66EF-B642-4350-A7AA-3A61E436C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39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D4B-7F47-4862-9816-1D334F4855BF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66EF-B642-4350-A7AA-3A61E436C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83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3D4B-7F47-4862-9816-1D334F4855BF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BDF66EF-B642-4350-A7AA-3A61E436C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30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B5E3D4B-7F47-4862-9816-1D334F4855BF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BDF66EF-B642-4350-A7AA-3A61E436C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2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B5E3D4B-7F47-4862-9816-1D334F4855BF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BDF66EF-B642-4350-A7AA-3A61E436C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57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2BF8B-6B82-43F7-8E0C-7024FF8AC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(C)</a:t>
            </a:r>
            <a:r>
              <a: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小題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2B5B4C-1483-478B-967A-8596A8730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第五組</a:t>
            </a:r>
          </a:p>
        </p:txBody>
      </p:sp>
    </p:spTree>
    <p:extLst>
      <p:ext uri="{BB962C8B-B14F-4D97-AF65-F5344CB8AC3E}">
        <p14:creationId xmlns:p14="http://schemas.microsoft.com/office/powerpoint/2010/main" val="47216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5CBF2-2BA6-48AE-B2DB-9DC40D3A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GenYoMin JP H" panose="02020900000000000000" pitchFamily="18" charset="-128"/>
                <a:ea typeface="GenYoMin JP H" panose="02020900000000000000" pitchFamily="18" charset="-128"/>
              </a:rPr>
              <a:t>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9580B5-9EB7-4CC5-A481-98788DCA1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000000"/>
                </a:solidFill>
                <a:effectLst/>
                <a:latin typeface="源樣明體 B" panose="02020700000000000000" pitchFamily="18" charset="-120"/>
                <a:ea typeface="源樣明體 B" panose="02020700000000000000" pitchFamily="18" charset="-120"/>
              </a:rPr>
              <a:t>使用虛擬碼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源樣明體 B" panose="02020700000000000000" pitchFamily="18" charset="-120"/>
                <a:ea typeface="源樣明體 B" panose="02020700000000000000" pitchFamily="18" charset="-120"/>
              </a:rPr>
              <a:t>(pseudo code)</a:t>
            </a:r>
          </a:p>
          <a:p>
            <a:pPr marL="0" indent="0">
              <a:buNone/>
            </a:pPr>
            <a:r>
              <a:rPr lang="zh-TW" altLang="en-US" b="1" i="0" dirty="0">
                <a:solidFill>
                  <a:srgbClr val="000000"/>
                </a:solidFill>
                <a:effectLst/>
                <a:latin typeface="源樣明體 B" panose="02020700000000000000" pitchFamily="18" charset="-120"/>
                <a:ea typeface="源樣明體 B" panose="02020700000000000000" pitchFamily="18" charset="-120"/>
              </a:rPr>
              <a:t>寫一個時間複雜度為</a:t>
            </a:r>
            <a:r>
              <a:rPr lang="en-US" altLang="zh-TW" b="1" i="0" dirty="0">
                <a:solidFill>
                  <a:schemeClr val="accent1"/>
                </a:solidFill>
                <a:effectLst/>
                <a:latin typeface="源樣明體 B" panose="02020700000000000000" pitchFamily="18" charset="-120"/>
                <a:ea typeface="源樣明體 B" panose="02020700000000000000" pitchFamily="18" charset="-120"/>
              </a:rPr>
              <a:t>O(sqrt(n))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源樣明體 B" panose="02020700000000000000" pitchFamily="18" charset="-120"/>
                <a:ea typeface="源樣明體 B" panose="02020700000000000000" pitchFamily="18" charset="-120"/>
              </a:rPr>
              <a:t>的演算法</a:t>
            </a:r>
            <a:endParaRPr lang="en-US" altLang="zh-TW" b="1" i="0" dirty="0">
              <a:solidFill>
                <a:srgbClr val="000000"/>
              </a:solidFill>
              <a:effectLst/>
              <a:latin typeface="源樣明體 B" panose="02020700000000000000" pitchFamily="18" charset="-120"/>
              <a:ea typeface="源樣明體 B" panose="02020700000000000000" pitchFamily="18" charset="-120"/>
            </a:endParaRPr>
          </a:p>
          <a:p>
            <a:pPr marL="0" indent="0">
              <a:buNone/>
            </a:pPr>
            <a:r>
              <a:rPr lang="zh-TW" altLang="en-US" b="1" i="0" dirty="0">
                <a:solidFill>
                  <a:srgbClr val="000000"/>
                </a:solidFill>
                <a:effectLst/>
                <a:latin typeface="源樣明體 B" panose="02020700000000000000" pitchFamily="18" charset="-120"/>
                <a:ea typeface="源樣明體 B" panose="02020700000000000000" pitchFamily="18" charset="-120"/>
              </a:rPr>
              <a:t>輸入一個整數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源樣明體 B" panose="02020700000000000000" pitchFamily="18" charset="-120"/>
                <a:ea typeface="源樣明體 B" panose="02020700000000000000" pitchFamily="18" charset="-120"/>
              </a:rPr>
              <a:t>(n&gt;2)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源樣明體 B" panose="02020700000000000000" pitchFamily="18" charset="-120"/>
                <a:ea typeface="源樣明體 B" panose="02020700000000000000" pitchFamily="18" charset="-120"/>
              </a:rPr>
              <a:t>並判斷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源樣明體 B" panose="02020700000000000000" pitchFamily="18" charset="-120"/>
                <a:ea typeface="源樣明體 B" panose="02020700000000000000" pitchFamily="18" charset="-120"/>
              </a:rPr>
              <a:t>n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源樣明體 B" panose="02020700000000000000" pitchFamily="18" charset="-120"/>
                <a:ea typeface="源樣明體 B" panose="02020700000000000000" pitchFamily="18" charset="-120"/>
              </a:rPr>
              <a:t>是否為</a:t>
            </a:r>
            <a:r>
              <a:rPr lang="zh-TW" altLang="en-US" b="1" i="0" dirty="0">
                <a:solidFill>
                  <a:schemeClr val="accent1"/>
                </a:solidFill>
                <a:effectLst/>
                <a:latin typeface="源樣明體 B" panose="02020700000000000000" pitchFamily="18" charset="-120"/>
                <a:ea typeface="源樣明體 B" panose="02020700000000000000" pitchFamily="18" charset="-120"/>
              </a:rPr>
              <a:t>完美數 </a:t>
            </a:r>
            <a:r>
              <a:rPr lang="en-US" altLang="zh-TW" b="1" i="0" dirty="0">
                <a:solidFill>
                  <a:schemeClr val="accent1"/>
                </a:solidFill>
                <a:effectLst/>
                <a:latin typeface="源樣明體 B" panose="02020700000000000000" pitchFamily="18" charset="-120"/>
                <a:ea typeface="源樣明體 B" panose="02020700000000000000" pitchFamily="18" charset="-120"/>
              </a:rPr>
              <a:t>(perfect number)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源樣明體 B" panose="02020700000000000000" pitchFamily="18" charset="-120"/>
                <a:ea typeface="源樣明體 B" panose="02020700000000000000" pitchFamily="18" charset="-120"/>
              </a:rPr>
              <a:t> </a:t>
            </a:r>
            <a:endParaRPr lang="en-US" altLang="zh-TW" b="1" dirty="0">
              <a:solidFill>
                <a:srgbClr val="0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  <a:p>
            <a:pPr marL="0" indent="0">
              <a:buNone/>
            </a:pPr>
            <a:r>
              <a:rPr lang="zh-TW" altLang="en-US" b="1" i="0" dirty="0">
                <a:solidFill>
                  <a:srgbClr val="000000"/>
                </a:solidFill>
                <a:effectLst/>
                <a:latin typeface="源樣明體 B" panose="02020700000000000000" pitchFamily="18" charset="-120"/>
                <a:ea typeface="源樣明體 B" panose="02020700000000000000" pitchFamily="18" charset="-120"/>
              </a:rPr>
              <a:t>你必須分析演算法的</a:t>
            </a:r>
            <a:r>
              <a:rPr lang="zh-TW" altLang="en-US" b="1" i="0" dirty="0">
                <a:solidFill>
                  <a:schemeClr val="accent1"/>
                </a:solidFill>
                <a:effectLst/>
                <a:latin typeface="源樣明體 B" panose="02020700000000000000" pitchFamily="18" charset="-120"/>
                <a:ea typeface="源樣明體 B" panose="02020700000000000000" pitchFamily="18" charset="-120"/>
              </a:rPr>
              <a:t>最差及最佳時間複雜度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源樣明體 B" panose="02020700000000000000" pitchFamily="18" charset="-120"/>
                <a:ea typeface="源樣明體 B" panose="02020700000000000000" pitchFamily="18" charset="-120"/>
              </a:rPr>
              <a:t>。</a:t>
            </a:r>
            <a:endParaRPr lang="zh-TW" altLang="en-US" b="0" i="0" dirty="0">
              <a:solidFill>
                <a:srgbClr val="000000"/>
              </a:solidFill>
              <a:effectLst/>
              <a:latin typeface="源樣明體 B" panose="02020700000000000000" pitchFamily="18" charset="-120"/>
              <a:ea typeface="源樣明體 B" panose="02020700000000000000" pitchFamily="18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9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字方塊 86">
            <a:extLst>
              <a:ext uri="{FF2B5EF4-FFF2-40B4-BE49-F238E27FC236}">
                <a16:creationId xmlns:a16="http://schemas.microsoft.com/office/drawing/2014/main" id="{7DA31351-1C34-4DBD-90DB-7365F162BC88}"/>
              </a:ext>
            </a:extLst>
          </p:cNvPr>
          <p:cNvSpPr txBox="1"/>
          <p:nvPr/>
        </p:nvSpPr>
        <p:spPr>
          <a:xfrm>
            <a:off x="11076978" y="3312081"/>
            <a:ext cx="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False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094FC285-0D57-4A71-A77C-44C65820B734}"/>
              </a:ext>
            </a:extLst>
          </p:cNvPr>
          <p:cNvSpPr/>
          <p:nvPr/>
        </p:nvSpPr>
        <p:spPr>
          <a:xfrm>
            <a:off x="866775" y="485775"/>
            <a:ext cx="1381126" cy="590550"/>
          </a:xfrm>
          <a:prstGeom prst="flowChartTerminator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開始</a:t>
            </a:r>
          </a:p>
        </p:txBody>
      </p:sp>
      <p:sp>
        <p:nvSpPr>
          <p:cNvPr id="5" name="流程圖: 結束點 4">
            <a:extLst>
              <a:ext uri="{FF2B5EF4-FFF2-40B4-BE49-F238E27FC236}">
                <a16:creationId xmlns:a16="http://schemas.microsoft.com/office/drawing/2014/main" id="{6E3882F5-C497-4A61-A74B-36FAB326AE2E}"/>
              </a:ext>
            </a:extLst>
          </p:cNvPr>
          <p:cNvSpPr/>
          <p:nvPr/>
        </p:nvSpPr>
        <p:spPr>
          <a:xfrm>
            <a:off x="9413074" y="5610225"/>
            <a:ext cx="1362075" cy="552450"/>
          </a:xfrm>
          <a:prstGeom prst="flowChartTerminator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結束</a:t>
            </a:r>
          </a:p>
        </p:txBody>
      </p:sp>
      <p:sp>
        <p:nvSpPr>
          <p:cNvPr id="6" name="流程圖: 資料 5">
            <a:extLst>
              <a:ext uri="{FF2B5EF4-FFF2-40B4-BE49-F238E27FC236}">
                <a16:creationId xmlns:a16="http://schemas.microsoft.com/office/drawing/2014/main" id="{5C7EBFE8-F1B4-450C-9470-2D24D778CFDA}"/>
              </a:ext>
            </a:extLst>
          </p:cNvPr>
          <p:cNvSpPr/>
          <p:nvPr/>
        </p:nvSpPr>
        <p:spPr>
          <a:xfrm>
            <a:off x="9213052" y="4118375"/>
            <a:ext cx="1762125" cy="742950"/>
          </a:xfrm>
          <a:prstGeom prst="flowChartInputOutpu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Return </a:t>
            </a:r>
          </a:p>
          <a:p>
            <a:pPr algn="ctr"/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True</a:t>
            </a:r>
            <a:endParaRPr lang="zh-TW" altLang="en-US" dirty="0"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7" name="流程圖: 資料 6">
            <a:extLst>
              <a:ext uri="{FF2B5EF4-FFF2-40B4-BE49-F238E27FC236}">
                <a16:creationId xmlns:a16="http://schemas.microsoft.com/office/drawing/2014/main" id="{1CC6D172-02ED-4222-A08C-2D7B0B98FFBE}"/>
              </a:ext>
            </a:extLst>
          </p:cNvPr>
          <p:cNvSpPr/>
          <p:nvPr/>
        </p:nvSpPr>
        <p:spPr>
          <a:xfrm>
            <a:off x="9213050" y="1564483"/>
            <a:ext cx="1762125" cy="742950"/>
          </a:xfrm>
          <a:prstGeom prst="flowChartInputOutpu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Return</a:t>
            </a:r>
          </a:p>
          <a:p>
            <a:pPr algn="ctr"/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False</a:t>
            </a:r>
            <a:endParaRPr lang="zh-TW" altLang="en-US" dirty="0"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8" name="流程圖: 資料 7">
            <a:extLst>
              <a:ext uri="{FF2B5EF4-FFF2-40B4-BE49-F238E27FC236}">
                <a16:creationId xmlns:a16="http://schemas.microsoft.com/office/drawing/2014/main" id="{E328E28F-0C80-4EEE-98D1-262F22A66D38}"/>
              </a:ext>
            </a:extLst>
          </p:cNvPr>
          <p:cNvSpPr/>
          <p:nvPr/>
        </p:nvSpPr>
        <p:spPr>
          <a:xfrm>
            <a:off x="676275" y="1354931"/>
            <a:ext cx="1762125" cy="742950"/>
          </a:xfrm>
          <a:prstGeom prst="flowChartInputOutpu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輸入</a:t>
            </a:r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n(n&gt;2)</a:t>
            </a:r>
            <a:endParaRPr lang="zh-TW" altLang="en-US" dirty="0"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2B47B-3A29-42B1-B767-F36F2298DBFC}"/>
              </a:ext>
            </a:extLst>
          </p:cNvPr>
          <p:cNvSpPr/>
          <p:nvPr/>
        </p:nvSpPr>
        <p:spPr>
          <a:xfrm>
            <a:off x="857250" y="2376487"/>
            <a:ext cx="1381126" cy="411955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sum = 1</a:t>
            </a:r>
            <a:endParaRPr lang="zh-TW" altLang="en-US" dirty="0"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F12EF9-1F74-4F27-9CF2-473404383435}"/>
              </a:ext>
            </a:extLst>
          </p:cNvPr>
          <p:cNvSpPr/>
          <p:nvPr/>
        </p:nvSpPr>
        <p:spPr>
          <a:xfrm>
            <a:off x="857250" y="3071813"/>
            <a:ext cx="1381126" cy="376237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源樣明體 B" panose="02020700000000000000" pitchFamily="18" charset="-120"/>
                <a:ea typeface="源樣明體 B" panose="02020700000000000000" pitchFamily="18" charset="-120"/>
              </a:rPr>
              <a:t>i</a:t>
            </a:r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 = 2</a:t>
            </a:r>
            <a:endParaRPr lang="zh-TW" altLang="en-US" dirty="0"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流程圖: 決策 12">
                <a:extLst>
                  <a:ext uri="{FF2B5EF4-FFF2-40B4-BE49-F238E27FC236}">
                    <a16:creationId xmlns:a16="http://schemas.microsoft.com/office/drawing/2014/main" id="{8FB7B7E5-EFE7-4D40-A2D1-BB61BCA8DA67}"/>
                  </a:ext>
                </a:extLst>
              </p:cNvPr>
              <p:cNvSpPr/>
              <p:nvPr/>
            </p:nvSpPr>
            <p:spPr>
              <a:xfrm>
                <a:off x="3195638" y="2801534"/>
                <a:ext cx="2333627" cy="914400"/>
              </a:xfrm>
              <a:prstGeom prst="flowChartDecision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i</a:t>
                </a:r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 &lt;=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TW" b="1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</a:t>
                </a:r>
                <a:endParaRPr lang="zh-TW" altLang="en-US" dirty="0">
                  <a:latin typeface="源樣明體 B" panose="02020700000000000000" pitchFamily="18" charset="-120"/>
                  <a:ea typeface="源樣明體 B" panose="02020700000000000000" pitchFamily="18" charset="-120"/>
                </a:endParaRPr>
              </a:p>
            </p:txBody>
          </p:sp>
        </mc:Choice>
        <mc:Fallback xmlns="">
          <p:sp>
            <p:nvSpPr>
              <p:cNvPr id="13" name="流程圖: 決策 12">
                <a:extLst>
                  <a:ext uri="{FF2B5EF4-FFF2-40B4-BE49-F238E27FC236}">
                    <a16:creationId xmlns:a16="http://schemas.microsoft.com/office/drawing/2014/main" id="{8FB7B7E5-EFE7-4D40-A2D1-BB61BCA8D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638" y="2801534"/>
                <a:ext cx="2333627" cy="914400"/>
              </a:xfrm>
              <a:prstGeom prst="flowChartDecision">
                <a:avLst/>
              </a:prstGeom>
              <a:blipFill>
                <a:blip r:embed="rId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83E80471-9EBE-4F0F-BDDF-1EB0B831439F}"/>
              </a:ext>
            </a:extLst>
          </p:cNvPr>
          <p:cNvSpPr/>
          <p:nvPr/>
        </p:nvSpPr>
        <p:spPr>
          <a:xfrm>
            <a:off x="3315893" y="5625104"/>
            <a:ext cx="2085975" cy="55245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  <a:cs typeface="Cascadia Mono PL SemiBold" panose="020B0609020000020004" pitchFamily="49" charset="0"/>
              </a:rPr>
              <a:t>sum + </a:t>
            </a:r>
            <a:r>
              <a:rPr lang="en-US" altLang="zh-TW" dirty="0" err="1">
                <a:latin typeface="源樣明體 B" panose="02020700000000000000" pitchFamily="18" charset="-120"/>
                <a:ea typeface="源樣明體 B" panose="02020700000000000000" pitchFamily="18" charset="-120"/>
                <a:cs typeface="Cascadia Mono PL SemiBold" panose="020B0609020000020004" pitchFamily="49" charset="0"/>
              </a:rPr>
              <a:t>i</a:t>
            </a:r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  <a:cs typeface="Cascadia Mono PL SemiBold" panose="020B0609020000020004" pitchFamily="49" charset="0"/>
              </a:rPr>
              <a:t> + ( n / </a:t>
            </a:r>
            <a:r>
              <a:rPr lang="en-US" altLang="zh-TW" dirty="0" err="1">
                <a:latin typeface="源樣明體 B" panose="02020700000000000000" pitchFamily="18" charset="-120"/>
                <a:ea typeface="源樣明體 B" panose="02020700000000000000" pitchFamily="18" charset="-120"/>
                <a:cs typeface="Cascadia Mono PL SemiBold" panose="020B0609020000020004" pitchFamily="49" charset="0"/>
              </a:rPr>
              <a:t>i</a:t>
            </a:r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  <a:cs typeface="Cascadia Mono PL SemiBold" panose="020B0609020000020004" pitchFamily="49" charset="0"/>
              </a:rPr>
              <a:t> 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193C29-14C0-48A5-B85A-8572429A5E6D}"/>
              </a:ext>
            </a:extLst>
          </p:cNvPr>
          <p:cNvSpPr/>
          <p:nvPr/>
        </p:nvSpPr>
        <p:spPr>
          <a:xfrm>
            <a:off x="1615680" y="5709638"/>
            <a:ext cx="1381126" cy="383382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源樣明體 B" panose="02020700000000000000" pitchFamily="18" charset="-120"/>
                <a:ea typeface="源樣明體 B" panose="02020700000000000000" pitchFamily="18" charset="-120"/>
              </a:rPr>
              <a:t>i</a:t>
            </a:r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 +1</a:t>
            </a:r>
            <a:endParaRPr lang="zh-TW" altLang="en-US" dirty="0"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16" name="流程圖: 決策 15">
            <a:extLst>
              <a:ext uri="{FF2B5EF4-FFF2-40B4-BE49-F238E27FC236}">
                <a16:creationId xmlns:a16="http://schemas.microsoft.com/office/drawing/2014/main" id="{B1AA92CE-EFB0-44C4-82DF-D4CBE0973268}"/>
              </a:ext>
            </a:extLst>
          </p:cNvPr>
          <p:cNvSpPr/>
          <p:nvPr/>
        </p:nvSpPr>
        <p:spPr>
          <a:xfrm>
            <a:off x="2996806" y="4155281"/>
            <a:ext cx="2724151" cy="1138232"/>
          </a:xfrm>
          <a:prstGeom prst="flowChartDecision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  <a:cs typeface="Cascadia Mono PL SemiBold" panose="020B0609020000020004" pitchFamily="49" charset="0"/>
              </a:rPr>
              <a:t>(n % </a:t>
            </a:r>
            <a:r>
              <a:rPr lang="en-US" altLang="zh-TW" dirty="0" err="1">
                <a:latin typeface="源樣明體 B" panose="02020700000000000000" pitchFamily="18" charset="-120"/>
                <a:ea typeface="源樣明體 B" panose="02020700000000000000" pitchFamily="18" charset="-120"/>
                <a:cs typeface="Cascadia Mono PL SemiBold" panose="020B0609020000020004" pitchFamily="49" charset="0"/>
              </a:rPr>
              <a:t>i</a:t>
            </a:r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  <a:cs typeface="Cascadia Mono PL SemiBold" panose="020B0609020000020004" pitchFamily="49" charset="0"/>
              </a:rPr>
              <a:t>)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流程圖: 決策 16">
                <a:extLst>
                  <a:ext uri="{FF2B5EF4-FFF2-40B4-BE49-F238E27FC236}">
                    <a16:creationId xmlns:a16="http://schemas.microsoft.com/office/drawing/2014/main" id="{7FCAB6A4-C181-402F-AFAD-BA0A8C4CA166}"/>
                  </a:ext>
                </a:extLst>
              </p:cNvPr>
              <p:cNvSpPr/>
              <p:nvPr/>
            </p:nvSpPr>
            <p:spPr>
              <a:xfrm>
                <a:off x="5943600" y="2690815"/>
                <a:ext cx="2490787" cy="1138232"/>
              </a:xfrm>
              <a:prstGeom prst="flowChartDecision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TW" b="1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zh-TW" altLang="en-US" dirty="0">
                  <a:latin typeface="源樣明體 B" panose="02020700000000000000" pitchFamily="18" charset="-120"/>
                  <a:ea typeface="源樣明體 B" panose="02020700000000000000" pitchFamily="18" charset="-120"/>
                </a:endParaRPr>
              </a:p>
            </p:txBody>
          </p:sp>
        </mc:Choice>
        <mc:Fallback xmlns="">
          <p:sp>
            <p:nvSpPr>
              <p:cNvPr id="17" name="流程圖: 決策 16">
                <a:extLst>
                  <a:ext uri="{FF2B5EF4-FFF2-40B4-BE49-F238E27FC236}">
                    <a16:creationId xmlns:a16="http://schemas.microsoft.com/office/drawing/2014/main" id="{7FCAB6A4-C181-402F-AFAD-BA0A8C4CA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690815"/>
                <a:ext cx="2490787" cy="1138232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4B92398-B0AF-4704-83C5-8B0C82011C42}"/>
                  </a:ext>
                </a:extLst>
              </p:cNvPr>
              <p:cNvSpPr/>
              <p:nvPr/>
            </p:nvSpPr>
            <p:spPr>
              <a:xfrm>
                <a:off x="6362702" y="4481516"/>
                <a:ext cx="1647824" cy="383382"/>
              </a:xfrm>
              <a:prstGeom prst="rect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sum 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zh-TW" altLang="en-US" dirty="0">
                  <a:latin typeface="源樣明體 B" panose="02020700000000000000" pitchFamily="18" charset="-120"/>
                  <a:ea typeface="源樣明體 B" panose="02020700000000000000" pitchFamily="18" charset="-12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4B92398-B0AF-4704-83C5-8B0C82011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2" y="4481516"/>
                <a:ext cx="1647824" cy="383382"/>
              </a:xfrm>
              <a:prstGeom prst="rect">
                <a:avLst/>
              </a:prstGeom>
              <a:blipFill>
                <a:blip r:embed="rId4"/>
                <a:stretch>
                  <a:fillRect b="-13889"/>
                </a:stretch>
              </a:blipFill>
              <a:ln w="57150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流程圖: 決策 19">
            <a:extLst>
              <a:ext uri="{FF2B5EF4-FFF2-40B4-BE49-F238E27FC236}">
                <a16:creationId xmlns:a16="http://schemas.microsoft.com/office/drawing/2014/main" id="{18F1A2C8-3D3D-4DDB-9BF2-9BFC120B4B55}"/>
              </a:ext>
            </a:extLst>
          </p:cNvPr>
          <p:cNvSpPr/>
          <p:nvPr/>
        </p:nvSpPr>
        <p:spPr>
          <a:xfrm>
            <a:off x="8848722" y="2690815"/>
            <a:ext cx="2490787" cy="1138232"/>
          </a:xfrm>
          <a:prstGeom prst="flowChartDecision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n = sum</a:t>
            </a:r>
            <a:endParaRPr lang="zh-TW" altLang="en-US" dirty="0"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21" name="流程圖: 結束點 20">
            <a:extLst>
              <a:ext uri="{FF2B5EF4-FFF2-40B4-BE49-F238E27FC236}">
                <a16:creationId xmlns:a16="http://schemas.microsoft.com/office/drawing/2014/main" id="{C9B1001E-8E0A-44B9-BBE7-38A3CFEF7378}"/>
              </a:ext>
            </a:extLst>
          </p:cNvPr>
          <p:cNvSpPr/>
          <p:nvPr/>
        </p:nvSpPr>
        <p:spPr>
          <a:xfrm>
            <a:off x="9413074" y="665555"/>
            <a:ext cx="1362075" cy="552450"/>
          </a:xfrm>
          <a:prstGeom prst="flowChartTerminator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結束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E7FB153-A182-42FD-B38A-60E3849A40A7}"/>
              </a:ext>
            </a:extLst>
          </p:cNvPr>
          <p:cNvCxnSpPr>
            <a:stCxn id="4" idx="2"/>
            <a:endCxn id="8" idx="1"/>
          </p:cNvCxnSpPr>
          <p:nvPr/>
        </p:nvCxnSpPr>
        <p:spPr>
          <a:xfrm>
            <a:off x="1557338" y="1076325"/>
            <a:ext cx="0" cy="2786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4A27EDE-DBB3-4D7D-9B7A-3F1E9D6D08E6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1547813" y="2097881"/>
            <a:ext cx="9525" cy="2786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2DEBA73-A982-4FCE-8762-E951EB21F53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547813" y="2788442"/>
            <a:ext cx="0" cy="2833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F5310AC-9305-48AA-B806-AA176E79602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238376" y="3258734"/>
            <a:ext cx="957262" cy="1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CD7C27D-F365-49A6-A216-6FB908749E9A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5529265" y="3258734"/>
            <a:ext cx="414335" cy="11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10E49FE-CED5-4B85-AFC7-EA0AD104B3F9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8434387" y="3259931"/>
            <a:ext cx="4143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F801FAA-37AD-49D1-8150-F908F7EF87EE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4358882" y="3715934"/>
            <a:ext cx="3570" cy="4393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019DF76-392F-4D3F-A9C3-19330FAC00AB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 flipH="1">
            <a:off x="4358881" y="5293513"/>
            <a:ext cx="1" cy="3315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BB561A4-F3AF-48F1-8246-C50829307468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2996806" y="5901329"/>
            <a:ext cx="3190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330DAB3-2F83-468E-9ADC-0497674295BF}"/>
              </a:ext>
            </a:extLst>
          </p:cNvPr>
          <p:cNvCxnSpPr>
            <a:cxnSpLocks/>
          </p:cNvCxnSpPr>
          <p:nvPr/>
        </p:nvCxnSpPr>
        <p:spPr>
          <a:xfrm flipV="1">
            <a:off x="2543175" y="3258734"/>
            <a:ext cx="0" cy="2426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20E503EF-E50D-4329-AB31-F3E61BE7C971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7186614" y="3829047"/>
            <a:ext cx="2380" cy="6524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0BCF900-509F-4EB3-AC3B-AC3D8AF2058A}"/>
              </a:ext>
            </a:extLst>
          </p:cNvPr>
          <p:cNvCxnSpPr>
            <a:stCxn id="20" idx="2"/>
            <a:endCxn id="6" idx="1"/>
          </p:cNvCxnSpPr>
          <p:nvPr/>
        </p:nvCxnSpPr>
        <p:spPr>
          <a:xfrm flipH="1">
            <a:off x="10094115" y="3829047"/>
            <a:ext cx="1" cy="289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C6E090C-0D78-4981-96DA-C9D76A48D133}"/>
              </a:ext>
            </a:extLst>
          </p:cNvPr>
          <p:cNvCxnSpPr>
            <a:stCxn id="6" idx="4"/>
            <a:endCxn id="5" idx="0"/>
          </p:cNvCxnSpPr>
          <p:nvPr/>
        </p:nvCxnSpPr>
        <p:spPr>
          <a:xfrm flipH="1">
            <a:off x="10094112" y="4861325"/>
            <a:ext cx="3" cy="748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73A7B07F-5B93-4AF1-98D7-6B0CAD4E2854}"/>
              </a:ext>
            </a:extLst>
          </p:cNvPr>
          <p:cNvCxnSpPr>
            <a:stCxn id="7" idx="1"/>
            <a:endCxn id="21" idx="2"/>
          </p:cNvCxnSpPr>
          <p:nvPr/>
        </p:nvCxnSpPr>
        <p:spPr>
          <a:xfrm flipH="1" flipV="1">
            <a:off x="10094112" y="1218005"/>
            <a:ext cx="1" cy="3464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F07F3B24-0A41-4A51-9E99-F59E12CF37D5}"/>
              </a:ext>
            </a:extLst>
          </p:cNvPr>
          <p:cNvCxnSpPr>
            <a:stCxn id="19" idx="3"/>
          </p:cNvCxnSpPr>
          <p:nvPr/>
        </p:nvCxnSpPr>
        <p:spPr>
          <a:xfrm flipV="1">
            <a:off x="8010526" y="3258734"/>
            <a:ext cx="552449" cy="141447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B20BBBA9-5A7C-4EEF-9755-7AB6436B4CBE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1339509" y="1935958"/>
            <a:ext cx="176216" cy="1323973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557E6D6-C73E-4BAB-B659-CBCA5961FBE4}"/>
              </a:ext>
            </a:extLst>
          </p:cNvPr>
          <p:cNvCxnSpPr>
            <a:cxnSpLocks/>
            <a:endCxn id="7" idx="5"/>
          </p:cNvCxnSpPr>
          <p:nvPr/>
        </p:nvCxnSpPr>
        <p:spPr>
          <a:xfrm flipH="1">
            <a:off x="10798963" y="1935958"/>
            <a:ext cx="7167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5DF2E87-1C7C-492F-9237-6D9BF68456D3}"/>
              </a:ext>
            </a:extLst>
          </p:cNvPr>
          <p:cNvSpPr txBox="1"/>
          <p:nvPr/>
        </p:nvSpPr>
        <p:spPr>
          <a:xfrm>
            <a:off x="3533185" y="3715934"/>
            <a:ext cx="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True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6DFC654-D5A6-4E49-B188-AD01B1E4BE5F}"/>
              </a:ext>
            </a:extLst>
          </p:cNvPr>
          <p:cNvSpPr txBox="1"/>
          <p:nvPr/>
        </p:nvSpPr>
        <p:spPr>
          <a:xfrm>
            <a:off x="6371034" y="3782145"/>
            <a:ext cx="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True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8ED0AEDA-7E0A-4DC3-ACA1-ABA21C6D7E02}"/>
              </a:ext>
            </a:extLst>
          </p:cNvPr>
          <p:cNvSpPr txBox="1"/>
          <p:nvPr/>
        </p:nvSpPr>
        <p:spPr>
          <a:xfrm>
            <a:off x="9135663" y="3715934"/>
            <a:ext cx="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True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CC3C35F-BCE5-44E3-8712-76C12AC46C1C}"/>
              </a:ext>
            </a:extLst>
          </p:cNvPr>
          <p:cNvSpPr txBox="1"/>
          <p:nvPr/>
        </p:nvSpPr>
        <p:spPr>
          <a:xfrm>
            <a:off x="8124228" y="2802125"/>
            <a:ext cx="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False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FC549A7D-A028-49B7-8EBF-083BD7AE6E3C}"/>
              </a:ext>
            </a:extLst>
          </p:cNvPr>
          <p:cNvSpPr txBox="1"/>
          <p:nvPr/>
        </p:nvSpPr>
        <p:spPr>
          <a:xfrm>
            <a:off x="5332209" y="2784744"/>
            <a:ext cx="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False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8890CB04-E7B0-4866-BD9D-B29C15956A68}"/>
              </a:ext>
            </a:extLst>
          </p:cNvPr>
          <p:cNvSpPr txBox="1"/>
          <p:nvPr/>
        </p:nvSpPr>
        <p:spPr>
          <a:xfrm>
            <a:off x="3533185" y="5178862"/>
            <a:ext cx="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True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D7DC96D6-F312-4208-A217-9318F2D8B3E9}"/>
              </a:ext>
            </a:extLst>
          </p:cNvPr>
          <p:cNvCxnSpPr>
            <a:stCxn id="16" idx="3"/>
          </p:cNvCxnSpPr>
          <p:nvPr/>
        </p:nvCxnSpPr>
        <p:spPr>
          <a:xfrm>
            <a:off x="5720957" y="4724397"/>
            <a:ext cx="375043" cy="1714503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91ED3F51-317D-4221-9D86-E8F44EA8E63C}"/>
              </a:ext>
            </a:extLst>
          </p:cNvPr>
          <p:cNvCxnSpPr/>
          <p:nvPr/>
        </p:nvCxnSpPr>
        <p:spPr>
          <a:xfrm flipH="1">
            <a:off x="2306243" y="6438900"/>
            <a:ext cx="37897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6E96BE9E-9CC2-4836-8898-C94304184046}"/>
              </a:ext>
            </a:extLst>
          </p:cNvPr>
          <p:cNvCxnSpPr>
            <a:endCxn id="15" idx="2"/>
          </p:cNvCxnSpPr>
          <p:nvPr/>
        </p:nvCxnSpPr>
        <p:spPr>
          <a:xfrm flipV="1">
            <a:off x="2306243" y="6093020"/>
            <a:ext cx="0" cy="3458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50E85FA7-2D4B-4C10-9573-61E8DD70429D}"/>
              </a:ext>
            </a:extLst>
          </p:cNvPr>
          <p:cNvSpPr txBox="1"/>
          <p:nvPr/>
        </p:nvSpPr>
        <p:spPr>
          <a:xfrm>
            <a:off x="6111471" y="5488473"/>
            <a:ext cx="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False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354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BA293-341F-4101-A8A2-611BDE16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328083"/>
            <a:ext cx="10772775" cy="1658198"/>
          </a:xfrm>
        </p:spPr>
        <p:txBody>
          <a:bodyPr/>
          <a:lstStyle/>
          <a:p>
            <a:r>
              <a:rPr lang="zh-TW" altLang="en-US" dirty="0">
                <a:latin typeface="GenYoMin JP H" panose="02020900000000000000" pitchFamily="18" charset="-128"/>
                <a:ea typeface="GenYoMin JP H" panose="02020900000000000000" pitchFamily="18" charset="-128"/>
              </a:rPr>
              <a:t>虛擬碼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DFB86F-0770-4DA1-8D0F-CC954F0B8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224" y="1791229"/>
                <a:ext cx="10515600" cy="47386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Input </a:t>
                </a:r>
                <a:r>
                  <a:rPr lang="zh-TW" altLang="en-US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：</a:t>
                </a:r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n(n&gt;2)</a:t>
                </a:r>
              </a:p>
              <a:p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Output</a:t>
                </a:r>
                <a:r>
                  <a:rPr lang="zh-TW" altLang="en-US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：</a:t>
                </a:r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True/False(</a:t>
                </a:r>
                <a:r>
                  <a:rPr lang="zh-TW" altLang="en-US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是否為完美數</a:t>
                </a:r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)</a:t>
                </a:r>
              </a:p>
              <a:p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1    sum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1</a:t>
                </a:r>
              </a:p>
              <a:p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2    for  </a:t>
                </a:r>
                <a:r>
                  <a:rPr lang="en-US" altLang="zh-TW" dirty="0" err="1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i</a:t>
                </a:r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= 2  to  </a:t>
                </a:r>
                <a:r>
                  <a:rPr lang="en-US" altLang="zh-TW" dirty="0" err="1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i</a:t>
                </a:r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TW" b="1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 </a:t>
                </a:r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do </a:t>
                </a:r>
              </a:p>
              <a:p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3         if  (n % </a:t>
                </a:r>
                <a:r>
                  <a:rPr lang="en-US" altLang="zh-TW" dirty="0" err="1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i</a:t>
                </a:r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) = 0  then</a:t>
                </a:r>
              </a:p>
              <a:p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4             sum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sum + </a:t>
                </a:r>
                <a:r>
                  <a:rPr lang="en-US" altLang="zh-TW" dirty="0" err="1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i</a:t>
                </a:r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+ ( n / </a:t>
                </a:r>
                <a:r>
                  <a:rPr lang="en-US" altLang="zh-TW" dirty="0" err="1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i</a:t>
                </a:r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)</a:t>
                </a:r>
              </a:p>
              <a:p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5    if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TW" b="1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altLang="zh-TW" b="1" dirty="0">
                  <a:latin typeface="源樣明體 B" panose="02020700000000000000" pitchFamily="18" charset="-120"/>
                  <a:ea typeface="源樣明體 B" panose="02020700000000000000" pitchFamily="18" charset="-120"/>
                  <a:cs typeface="Cascadia Mono PL SemiBold" panose="020B0609020000020004" pitchFamily="49" charset="0"/>
                </a:endParaRPr>
              </a:p>
              <a:p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6        sum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sum 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altLang="zh-TW" b="1" dirty="0">
                  <a:latin typeface="源樣明體 B" panose="02020700000000000000" pitchFamily="18" charset="-120"/>
                  <a:ea typeface="源樣明體 B" panose="02020700000000000000" pitchFamily="18" charset="-120"/>
                  <a:cs typeface="Cascadia Mono PL SemiBold" panose="020B0609020000020004" pitchFamily="49" charset="0"/>
                </a:endParaRPr>
              </a:p>
              <a:p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7    if  n = sum  then</a:t>
                </a:r>
              </a:p>
              <a:p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8        return True</a:t>
                </a:r>
              </a:p>
              <a:p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9    else </a:t>
                </a:r>
              </a:p>
              <a:p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10      return False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DFB86F-0770-4DA1-8D0F-CC954F0B8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224" y="1791229"/>
                <a:ext cx="10515600" cy="4738688"/>
              </a:xfrm>
              <a:blipFill>
                <a:blip r:embed="rId2"/>
                <a:stretch>
                  <a:fillRect t="-29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65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9F1C6-B310-45BC-A230-C0ED7269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Worst Case</a:t>
            </a:r>
            <a:endParaRPr lang="zh-TW" altLang="en-US" dirty="0"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E26C3B-9DBB-44CD-ACE7-5B64E7AA15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步驟數  </a:t>
                </a:r>
                <a:r>
                  <a:rPr lang="en-US" altLang="zh-TW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=</a:t>
                </a:r>
                <a:r>
                  <a:rPr lang="zh-TW" altLang="en-US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  </a:t>
                </a:r>
                <a:r>
                  <a:rPr lang="en-US" altLang="zh-TW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7 + 4 </a:t>
                </a:r>
                <a14:m>
                  <m:oMath xmlns:m="http://schemas.openxmlformats.org/officeDocument/2006/math">
                    <m:r>
                      <a:rPr lang="en-US" altLang="zh-TW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 (</a:t>
                </a:r>
                <a:r>
                  <a:rPr lang="en-US" altLang="zh-TW" sz="3200" b="1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TW" b="1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Mono PL SemiBold" panose="020B0609020000020004" pitchFamily="49" charset="0"/>
                      </a:rPr>
                      <m:t>−</m:t>
                    </m:r>
                  </m:oMath>
                </a14:m>
                <a:r>
                  <a:rPr lang="en-US" altLang="zh-TW" b="1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1 )</a:t>
                </a:r>
              </a:p>
              <a:p>
                <a:pPr marL="0" indent="0">
                  <a:buNone/>
                </a:pPr>
                <a:r>
                  <a:rPr lang="zh-TW" altLang="en-US" sz="3000" b="1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得 </a:t>
                </a:r>
                <a:r>
                  <a:rPr lang="en-US" altLang="zh-TW" sz="3000" b="1" dirty="0">
                    <a:solidFill>
                      <a:schemeClr val="accent1"/>
                    </a:solidFill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Worst case =</a:t>
                </a:r>
                <a:r>
                  <a:rPr lang="en-US" altLang="zh-TW" sz="32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3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3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altLang="zh-TW" sz="3000" dirty="0">
                  <a:latin typeface="源樣明體 B" panose="02020700000000000000" pitchFamily="18" charset="-120"/>
                  <a:ea typeface="源樣明體 B" panose="02020700000000000000" pitchFamily="18" charset="-120"/>
                </a:endParaRPr>
              </a:p>
              <a:p>
                <a:pPr marL="0" indent="0">
                  <a:buNone/>
                </a:pPr>
                <a:r>
                  <a:rPr lang="en-US" altLang="zh-TW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(</a:t>
                </a:r>
                <a:r>
                  <a:rPr lang="zh-TW" altLang="en-US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見下圖</a:t>
                </a:r>
                <a:r>
                  <a:rPr lang="en-US" altLang="zh-TW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)</a:t>
                </a:r>
                <a:endParaRPr lang="zh-TW" altLang="en-US" sz="3000" dirty="0">
                  <a:latin typeface="源樣明體 B" panose="02020700000000000000" pitchFamily="18" charset="-120"/>
                  <a:ea typeface="源樣明體 B" panose="02020700000000000000" pitchFamily="18" charset="-120"/>
                </a:endParaRPr>
              </a:p>
              <a:p>
                <a:endParaRPr lang="zh-TW" altLang="en-US" sz="3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E26C3B-9DBB-44CD-ACE7-5B64E7AA15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4" t="-33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84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字方塊 86">
            <a:extLst>
              <a:ext uri="{FF2B5EF4-FFF2-40B4-BE49-F238E27FC236}">
                <a16:creationId xmlns:a16="http://schemas.microsoft.com/office/drawing/2014/main" id="{7DA31351-1C34-4DBD-90DB-7365F162BC88}"/>
              </a:ext>
            </a:extLst>
          </p:cNvPr>
          <p:cNvSpPr txBox="1"/>
          <p:nvPr/>
        </p:nvSpPr>
        <p:spPr>
          <a:xfrm>
            <a:off x="11076978" y="3312081"/>
            <a:ext cx="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False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45D0A921-3A71-4066-83AD-27F794646D70}"/>
              </a:ext>
            </a:extLst>
          </p:cNvPr>
          <p:cNvGrpSpPr/>
          <p:nvPr/>
        </p:nvGrpSpPr>
        <p:grpSpPr>
          <a:xfrm>
            <a:off x="676275" y="523875"/>
            <a:ext cx="10839450" cy="5691779"/>
            <a:chOff x="676275" y="523875"/>
            <a:chExt cx="10839450" cy="5691779"/>
          </a:xfrm>
        </p:grpSpPr>
        <p:sp>
          <p:nvSpPr>
            <p:cNvPr id="4" name="流程圖: 結束點 3">
              <a:extLst>
                <a:ext uri="{FF2B5EF4-FFF2-40B4-BE49-F238E27FC236}">
                  <a16:creationId xmlns:a16="http://schemas.microsoft.com/office/drawing/2014/main" id="{094FC285-0D57-4A71-A77C-44C65820B734}"/>
                </a:ext>
              </a:extLst>
            </p:cNvPr>
            <p:cNvSpPr/>
            <p:nvPr/>
          </p:nvSpPr>
          <p:spPr>
            <a:xfrm>
              <a:off x="866775" y="523875"/>
              <a:ext cx="1381126" cy="590550"/>
            </a:xfrm>
            <a:prstGeom prst="flowChartTerminator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源樣明體 B" panose="02020700000000000000" pitchFamily="18" charset="-120"/>
                  <a:ea typeface="源樣明體 B" panose="02020700000000000000" pitchFamily="18" charset="-120"/>
                </a:rPr>
                <a:t>開始</a:t>
              </a:r>
            </a:p>
          </p:txBody>
        </p:sp>
        <p:sp>
          <p:nvSpPr>
            <p:cNvPr id="5" name="流程圖: 結束點 4">
              <a:extLst>
                <a:ext uri="{FF2B5EF4-FFF2-40B4-BE49-F238E27FC236}">
                  <a16:creationId xmlns:a16="http://schemas.microsoft.com/office/drawing/2014/main" id="{6E3882F5-C497-4A61-A74B-36FAB326AE2E}"/>
                </a:ext>
              </a:extLst>
            </p:cNvPr>
            <p:cNvSpPr/>
            <p:nvPr/>
          </p:nvSpPr>
          <p:spPr>
            <a:xfrm>
              <a:off x="9413074" y="5648325"/>
              <a:ext cx="1362075" cy="552450"/>
            </a:xfrm>
            <a:prstGeom prst="flowChartTerminator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源樣明體 B" panose="02020700000000000000" pitchFamily="18" charset="-120"/>
                  <a:ea typeface="源樣明體 B" panose="02020700000000000000" pitchFamily="18" charset="-120"/>
                </a:rPr>
                <a:t>結束</a:t>
              </a:r>
            </a:p>
          </p:txBody>
        </p:sp>
        <p:sp>
          <p:nvSpPr>
            <p:cNvPr id="6" name="流程圖: 資料 5">
              <a:extLst>
                <a:ext uri="{FF2B5EF4-FFF2-40B4-BE49-F238E27FC236}">
                  <a16:creationId xmlns:a16="http://schemas.microsoft.com/office/drawing/2014/main" id="{5C7EBFE8-F1B4-450C-9470-2D24D778CFDA}"/>
                </a:ext>
              </a:extLst>
            </p:cNvPr>
            <p:cNvSpPr/>
            <p:nvPr/>
          </p:nvSpPr>
          <p:spPr>
            <a:xfrm>
              <a:off x="9213052" y="4156475"/>
              <a:ext cx="1762125" cy="742950"/>
            </a:xfrm>
            <a:prstGeom prst="flowChartInputOutput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源樣明體 B" panose="02020700000000000000" pitchFamily="18" charset="-120"/>
                  <a:ea typeface="源樣明體 B" panose="02020700000000000000" pitchFamily="18" charset="-120"/>
                </a:rPr>
                <a:t>Return </a:t>
              </a:r>
            </a:p>
            <a:p>
              <a:pPr algn="ctr"/>
              <a:r>
                <a:rPr lang="en-US" altLang="zh-TW" dirty="0">
                  <a:latin typeface="源樣明體 B" panose="02020700000000000000" pitchFamily="18" charset="-120"/>
                  <a:ea typeface="源樣明體 B" panose="02020700000000000000" pitchFamily="18" charset="-120"/>
                </a:rPr>
                <a:t>True</a:t>
              </a:r>
              <a:endPara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endParaRPr>
            </a:p>
          </p:txBody>
        </p:sp>
        <p:sp>
          <p:nvSpPr>
            <p:cNvPr id="7" name="流程圖: 資料 6">
              <a:extLst>
                <a:ext uri="{FF2B5EF4-FFF2-40B4-BE49-F238E27FC236}">
                  <a16:creationId xmlns:a16="http://schemas.microsoft.com/office/drawing/2014/main" id="{1CC6D172-02ED-4222-A08C-2D7B0B98FFBE}"/>
                </a:ext>
              </a:extLst>
            </p:cNvPr>
            <p:cNvSpPr/>
            <p:nvPr/>
          </p:nvSpPr>
          <p:spPr>
            <a:xfrm>
              <a:off x="9213050" y="1602583"/>
              <a:ext cx="1762125" cy="742950"/>
            </a:xfrm>
            <a:prstGeom prst="flowChartInputOutput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源樣明體 B" panose="02020700000000000000" pitchFamily="18" charset="-120"/>
                  <a:ea typeface="源樣明體 B" panose="02020700000000000000" pitchFamily="18" charset="-120"/>
                </a:rPr>
                <a:t>Return</a:t>
              </a:r>
            </a:p>
            <a:p>
              <a:pPr algn="ctr"/>
              <a:r>
                <a:rPr lang="en-US" altLang="zh-TW" dirty="0">
                  <a:latin typeface="源樣明體 B" panose="02020700000000000000" pitchFamily="18" charset="-120"/>
                  <a:ea typeface="源樣明體 B" panose="02020700000000000000" pitchFamily="18" charset="-120"/>
                </a:rPr>
                <a:t>False</a:t>
              </a:r>
              <a:endPara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endParaRPr>
            </a:p>
          </p:txBody>
        </p:sp>
        <p:sp>
          <p:nvSpPr>
            <p:cNvPr id="8" name="流程圖: 資料 7">
              <a:extLst>
                <a:ext uri="{FF2B5EF4-FFF2-40B4-BE49-F238E27FC236}">
                  <a16:creationId xmlns:a16="http://schemas.microsoft.com/office/drawing/2014/main" id="{E328E28F-0C80-4EEE-98D1-262F22A66D38}"/>
                </a:ext>
              </a:extLst>
            </p:cNvPr>
            <p:cNvSpPr/>
            <p:nvPr/>
          </p:nvSpPr>
          <p:spPr>
            <a:xfrm>
              <a:off x="676275" y="1393031"/>
              <a:ext cx="1762125" cy="742950"/>
            </a:xfrm>
            <a:prstGeom prst="flowChartInputOutput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源樣明體 B" panose="02020700000000000000" pitchFamily="18" charset="-120"/>
                  <a:ea typeface="源樣明體 B" panose="02020700000000000000" pitchFamily="18" charset="-120"/>
                </a:rPr>
                <a:t>輸入</a:t>
              </a:r>
              <a:r>
                <a:rPr lang="en-US" altLang="zh-TW" dirty="0">
                  <a:latin typeface="源樣明體 B" panose="02020700000000000000" pitchFamily="18" charset="-120"/>
                  <a:ea typeface="源樣明體 B" panose="02020700000000000000" pitchFamily="18" charset="-120"/>
                </a:rPr>
                <a:t>n(n&gt;2)</a:t>
              </a:r>
              <a:endPara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3F2B47B-3A29-42B1-B767-F36F2298DBFC}"/>
                </a:ext>
              </a:extLst>
            </p:cNvPr>
            <p:cNvSpPr/>
            <p:nvPr/>
          </p:nvSpPr>
          <p:spPr>
            <a:xfrm>
              <a:off x="857250" y="2414587"/>
              <a:ext cx="1381126" cy="411955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源樣明體 B" panose="02020700000000000000" pitchFamily="18" charset="-120"/>
                  <a:ea typeface="源樣明體 B" panose="02020700000000000000" pitchFamily="18" charset="-120"/>
                </a:rPr>
                <a:t>sum = 1</a:t>
              </a:r>
              <a:endPara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0F12EF9-1F74-4F27-9CF2-473404383435}"/>
                </a:ext>
              </a:extLst>
            </p:cNvPr>
            <p:cNvSpPr/>
            <p:nvPr/>
          </p:nvSpPr>
          <p:spPr>
            <a:xfrm>
              <a:off x="857250" y="3109913"/>
              <a:ext cx="1381126" cy="376237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latin typeface="源樣明體 B" panose="02020700000000000000" pitchFamily="18" charset="-120"/>
                  <a:ea typeface="源樣明體 B" panose="02020700000000000000" pitchFamily="18" charset="-120"/>
                </a:rPr>
                <a:t>i</a:t>
              </a:r>
              <a:r>
                <a:rPr lang="en-US" altLang="zh-TW" dirty="0">
                  <a:latin typeface="源樣明體 B" panose="02020700000000000000" pitchFamily="18" charset="-120"/>
                  <a:ea typeface="源樣明體 B" panose="02020700000000000000" pitchFamily="18" charset="-120"/>
                </a:rPr>
                <a:t> = 2</a:t>
              </a:r>
              <a:endPara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流程圖: 決策 12">
                  <a:extLst>
                    <a:ext uri="{FF2B5EF4-FFF2-40B4-BE49-F238E27FC236}">
                      <a16:creationId xmlns:a16="http://schemas.microsoft.com/office/drawing/2014/main" id="{8FB7B7E5-EFE7-4D40-A2D1-BB61BCA8DA67}"/>
                    </a:ext>
                  </a:extLst>
                </p:cNvPr>
                <p:cNvSpPr/>
                <p:nvPr/>
              </p:nvSpPr>
              <p:spPr>
                <a:xfrm>
                  <a:off x="3195638" y="2839634"/>
                  <a:ext cx="2333627" cy="914400"/>
                </a:xfrm>
                <a:prstGeom prst="flowChartDecision">
                  <a:avLst/>
                </a:prstGeom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源樣明體 B" panose="02020700000000000000" pitchFamily="18" charset="-120"/>
                      <a:ea typeface="源樣明體 B" panose="02020700000000000000" pitchFamily="18" charset="-120"/>
                    </a:rPr>
                    <a:t>i</a:t>
                  </a:r>
                  <a:r>
                    <a:rPr lang="en-US" altLang="zh-TW" dirty="0">
                      <a:latin typeface="源樣明體 B" panose="02020700000000000000" pitchFamily="18" charset="-120"/>
                      <a:ea typeface="源樣明體 B" panose="02020700000000000000" pitchFamily="18" charset="-120"/>
                    </a:rPr>
                    <a:t> &lt;= </a:t>
                  </a:r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e>
                      </m:d>
                    </m:oMath>
                  </a14:m>
                  <a:r>
                    <a:rPr lang="en-US" altLang="zh-TW" b="1" dirty="0">
                      <a:latin typeface="源樣明體 B" panose="02020700000000000000" pitchFamily="18" charset="-120"/>
                      <a:ea typeface="源樣明體 B" panose="02020700000000000000" pitchFamily="18" charset="-120"/>
                      <a:cs typeface="Cascadia Mono PL SemiBold" panose="020B0609020000020004" pitchFamily="49" charset="0"/>
                    </a:rPr>
                    <a:t> </a:t>
                  </a:r>
                  <a:endParaRPr lang="zh-TW" altLang="en-US" dirty="0">
                    <a:latin typeface="源樣明體 B" panose="02020700000000000000" pitchFamily="18" charset="-120"/>
                    <a:ea typeface="源樣明體 B" panose="020207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3" name="流程圖: 決策 12">
                  <a:extLst>
                    <a:ext uri="{FF2B5EF4-FFF2-40B4-BE49-F238E27FC236}">
                      <a16:creationId xmlns:a16="http://schemas.microsoft.com/office/drawing/2014/main" id="{8FB7B7E5-EFE7-4D40-A2D1-BB61BCA8DA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638" y="2839634"/>
                  <a:ext cx="2333627" cy="914400"/>
                </a:xfrm>
                <a:prstGeom prst="flowChartDecision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3E80471-9EBE-4F0F-BDDF-1EB0B831439F}"/>
                </a:ext>
              </a:extLst>
            </p:cNvPr>
            <p:cNvSpPr/>
            <p:nvPr/>
          </p:nvSpPr>
          <p:spPr>
            <a:xfrm>
              <a:off x="3315893" y="5663204"/>
              <a:ext cx="2085975" cy="552450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latin typeface="源樣明體 B" panose="02020700000000000000" pitchFamily="18" charset="-120"/>
                  <a:ea typeface="源樣明體 B" panose="02020700000000000000" pitchFamily="18" charset="-120"/>
                  <a:cs typeface="Cascadia Mono PL SemiBold" panose="020B0609020000020004" pitchFamily="49" charset="0"/>
                </a:rPr>
                <a:t>sum + </a:t>
              </a:r>
              <a:r>
                <a:rPr lang="en-US" altLang="zh-TW" dirty="0" err="1">
                  <a:latin typeface="源樣明體 B" panose="02020700000000000000" pitchFamily="18" charset="-120"/>
                  <a:ea typeface="源樣明體 B" panose="02020700000000000000" pitchFamily="18" charset="-120"/>
                  <a:cs typeface="Cascadia Mono PL SemiBold" panose="020B0609020000020004" pitchFamily="49" charset="0"/>
                </a:rPr>
                <a:t>i</a:t>
              </a:r>
              <a:r>
                <a:rPr lang="en-US" altLang="zh-TW" dirty="0">
                  <a:latin typeface="源樣明體 B" panose="02020700000000000000" pitchFamily="18" charset="-120"/>
                  <a:ea typeface="源樣明體 B" panose="02020700000000000000" pitchFamily="18" charset="-120"/>
                  <a:cs typeface="Cascadia Mono PL SemiBold" panose="020B0609020000020004" pitchFamily="49" charset="0"/>
                </a:rPr>
                <a:t> + ( n / </a:t>
              </a:r>
              <a:r>
                <a:rPr lang="en-US" altLang="zh-TW" dirty="0" err="1">
                  <a:latin typeface="源樣明體 B" panose="02020700000000000000" pitchFamily="18" charset="-120"/>
                  <a:ea typeface="源樣明體 B" panose="02020700000000000000" pitchFamily="18" charset="-120"/>
                  <a:cs typeface="Cascadia Mono PL SemiBold" panose="020B0609020000020004" pitchFamily="49" charset="0"/>
                </a:rPr>
                <a:t>i</a:t>
              </a:r>
              <a:r>
                <a:rPr lang="en-US" altLang="zh-TW" dirty="0">
                  <a:latin typeface="源樣明體 B" panose="02020700000000000000" pitchFamily="18" charset="-120"/>
                  <a:ea typeface="源樣明體 B" panose="02020700000000000000" pitchFamily="18" charset="-120"/>
                  <a:cs typeface="Cascadia Mono PL SemiBold" panose="020B0609020000020004" pitchFamily="49" charset="0"/>
                </a:rPr>
                <a:t> 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A193C29-14C0-48A5-B85A-8572429A5E6D}"/>
                </a:ext>
              </a:extLst>
            </p:cNvPr>
            <p:cNvSpPr/>
            <p:nvPr/>
          </p:nvSpPr>
          <p:spPr>
            <a:xfrm>
              <a:off x="1615680" y="5747738"/>
              <a:ext cx="1381126" cy="383382"/>
            </a:xfrm>
            <a:prstGeom prst="rect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latin typeface="源樣明體 B" panose="02020700000000000000" pitchFamily="18" charset="-120"/>
                  <a:ea typeface="源樣明體 B" panose="02020700000000000000" pitchFamily="18" charset="-120"/>
                </a:rPr>
                <a:t>i</a:t>
              </a:r>
              <a:r>
                <a:rPr lang="en-US" altLang="zh-TW" dirty="0">
                  <a:latin typeface="源樣明體 B" panose="02020700000000000000" pitchFamily="18" charset="-120"/>
                  <a:ea typeface="源樣明體 B" panose="02020700000000000000" pitchFamily="18" charset="-120"/>
                </a:rPr>
                <a:t> +1</a:t>
              </a:r>
              <a:endPara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endParaRPr>
            </a:p>
          </p:txBody>
        </p:sp>
        <p:sp>
          <p:nvSpPr>
            <p:cNvPr id="16" name="流程圖: 決策 15">
              <a:extLst>
                <a:ext uri="{FF2B5EF4-FFF2-40B4-BE49-F238E27FC236}">
                  <a16:creationId xmlns:a16="http://schemas.microsoft.com/office/drawing/2014/main" id="{B1AA92CE-EFB0-44C4-82DF-D4CBE0973268}"/>
                </a:ext>
              </a:extLst>
            </p:cNvPr>
            <p:cNvSpPr/>
            <p:nvPr/>
          </p:nvSpPr>
          <p:spPr>
            <a:xfrm>
              <a:off x="2996806" y="4193381"/>
              <a:ext cx="2724151" cy="1138232"/>
            </a:xfrm>
            <a:prstGeom prst="flowChartDecision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latin typeface="源樣明體 B" panose="02020700000000000000" pitchFamily="18" charset="-120"/>
                  <a:ea typeface="源樣明體 B" panose="02020700000000000000" pitchFamily="18" charset="-120"/>
                  <a:cs typeface="Cascadia Mono PL SemiBold" panose="020B0609020000020004" pitchFamily="49" charset="0"/>
                </a:rPr>
                <a:t>(n % </a:t>
              </a:r>
              <a:r>
                <a:rPr lang="en-US" altLang="zh-TW" dirty="0" err="1">
                  <a:latin typeface="源樣明體 B" panose="02020700000000000000" pitchFamily="18" charset="-120"/>
                  <a:ea typeface="源樣明體 B" panose="02020700000000000000" pitchFamily="18" charset="-120"/>
                  <a:cs typeface="Cascadia Mono PL SemiBold" panose="020B0609020000020004" pitchFamily="49" charset="0"/>
                </a:rPr>
                <a:t>i</a:t>
              </a:r>
              <a:r>
                <a:rPr lang="en-US" altLang="zh-TW" dirty="0">
                  <a:latin typeface="源樣明體 B" panose="02020700000000000000" pitchFamily="18" charset="-120"/>
                  <a:ea typeface="源樣明體 B" panose="02020700000000000000" pitchFamily="18" charset="-120"/>
                  <a:cs typeface="Cascadia Mono PL SemiBold" panose="020B0609020000020004" pitchFamily="49" charset="0"/>
                </a:rPr>
                <a:t>) 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流程圖: 決策 16">
                  <a:extLst>
                    <a:ext uri="{FF2B5EF4-FFF2-40B4-BE49-F238E27FC236}">
                      <a16:creationId xmlns:a16="http://schemas.microsoft.com/office/drawing/2014/main" id="{7FCAB6A4-C181-402F-AFAD-BA0A8C4CA166}"/>
                    </a:ext>
                  </a:extLst>
                </p:cNvPr>
                <p:cNvSpPr/>
                <p:nvPr/>
              </p:nvSpPr>
              <p:spPr>
                <a:xfrm>
                  <a:off x="5943600" y="2728915"/>
                  <a:ext cx="2490787" cy="1138232"/>
                </a:xfrm>
                <a:prstGeom prst="flowChartDecision">
                  <a:avLst/>
                </a:prstGeom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e>
                      </m:d>
                    </m:oMath>
                  </a14:m>
                  <a:r>
                    <a:rPr lang="en-US" altLang="zh-TW" b="1" dirty="0">
                      <a:latin typeface="源樣明體 B" panose="02020700000000000000" pitchFamily="18" charset="-120"/>
                      <a:ea typeface="源樣明體 B" panose="02020700000000000000" pitchFamily="18" charset="-120"/>
                      <a:cs typeface="Cascadia Mono PL SemiBold" panose="020B0609020000020004" pitchFamily="49" charset="0"/>
                    </a:rPr>
                    <a:t> 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a14:m>
                  <a:endParaRPr lang="zh-TW" altLang="en-US" dirty="0">
                    <a:latin typeface="源樣明體 B" panose="02020700000000000000" pitchFamily="18" charset="-120"/>
                    <a:ea typeface="源樣明體 B" panose="020207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7" name="流程圖: 決策 16">
                  <a:extLst>
                    <a:ext uri="{FF2B5EF4-FFF2-40B4-BE49-F238E27FC236}">
                      <a16:creationId xmlns:a16="http://schemas.microsoft.com/office/drawing/2014/main" id="{7FCAB6A4-C181-402F-AFAD-BA0A8C4CA1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728915"/>
                  <a:ext cx="2490787" cy="1138232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04B92398-B0AF-4704-83C5-8B0C82011C42}"/>
                    </a:ext>
                  </a:extLst>
                </p:cNvPr>
                <p:cNvSpPr/>
                <p:nvPr/>
              </p:nvSpPr>
              <p:spPr>
                <a:xfrm>
                  <a:off x="6362702" y="4519616"/>
                  <a:ext cx="1647824" cy="383382"/>
                </a:xfrm>
                <a:prstGeom prst="rect">
                  <a:avLst/>
                </a:prstGeom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源樣明體 B" panose="02020700000000000000" pitchFamily="18" charset="-120"/>
                      <a:ea typeface="源樣明體 B" panose="02020700000000000000" pitchFamily="18" charset="-120"/>
                      <a:cs typeface="Cascadia Mono PL SemiBold" panose="020B0609020000020004" pitchFamily="49" charset="0"/>
                    </a:rPr>
                    <a:t>sum -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a14:m>
                  <a:endParaRPr lang="zh-TW" altLang="en-US" dirty="0">
                    <a:latin typeface="源樣明體 B" panose="02020700000000000000" pitchFamily="18" charset="-120"/>
                    <a:ea typeface="源樣明體 B" panose="02020700000000000000" pitchFamily="18" charset="-120"/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04B92398-B0AF-4704-83C5-8B0C82011C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702" y="4519616"/>
                  <a:ext cx="1647824" cy="383382"/>
                </a:xfrm>
                <a:prstGeom prst="rect">
                  <a:avLst/>
                </a:prstGeom>
                <a:blipFill>
                  <a:blip r:embed="rId4"/>
                  <a:stretch>
                    <a:fillRect b="-13889"/>
                  </a:stretch>
                </a:blipFill>
                <a:ln w="57150"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流程圖: 決策 19">
              <a:extLst>
                <a:ext uri="{FF2B5EF4-FFF2-40B4-BE49-F238E27FC236}">
                  <a16:creationId xmlns:a16="http://schemas.microsoft.com/office/drawing/2014/main" id="{18F1A2C8-3D3D-4DDB-9BF2-9BFC120B4B55}"/>
                </a:ext>
              </a:extLst>
            </p:cNvPr>
            <p:cNvSpPr/>
            <p:nvPr/>
          </p:nvSpPr>
          <p:spPr>
            <a:xfrm>
              <a:off x="8848722" y="2728915"/>
              <a:ext cx="2490787" cy="1138232"/>
            </a:xfrm>
            <a:prstGeom prst="flowChartDecision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源樣明體 B" panose="02020700000000000000" pitchFamily="18" charset="-120"/>
                  <a:ea typeface="源樣明體 B" panose="02020700000000000000" pitchFamily="18" charset="-120"/>
                </a:rPr>
                <a:t>n = sum</a:t>
              </a:r>
              <a:endPara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endParaRPr>
            </a:p>
          </p:txBody>
        </p:sp>
        <p:sp>
          <p:nvSpPr>
            <p:cNvPr id="21" name="流程圖: 結束點 20">
              <a:extLst>
                <a:ext uri="{FF2B5EF4-FFF2-40B4-BE49-F238E27FC236}">
                  <a16:creationId xmlns:a16="http://schemas.microsoft.com/office/drawing/2014/main" id="{C9B1001E-8E0A-44B9-BBE7-38A3CFEF7378}"/>
                </a:ext>
              </a:extLst>
            </p:cNvPr>
            <p:cNvSpPr/>
            <p:nvPr/>
          </p:nvSpPr>
          <p:spPr>
            <a:xfrm>
              <a:off x="9413074" y="703655"/>
              <a:ext cx="1362075" cy="552450"/>
            </a:xfrm>
            <a:prstGeom prst="flowChartTerminator">
              <a:avLst/>
            </a:prstGeom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源樣明體 B" panose="02020700000000000000" pitchFamily="18" charset="-120"/>
                  <a:ea typeface="源樣明體 B" panose="02020700000000000000" pitchFamily="18" charset="-120"/>
                </a:rPr>
                <a:t>結束</a:t>
              </a: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2E7FB153-A182-42FD-B38A-60E3849A40A7}"/>
                </a:ext>
              </a:extLst>
            </p:cNvPr>
            <p:cNvCxnSpPr>
              <a:stCxn id="4" idx="2"/>
              <a:endCxn id="8" idx="1"/>
            </p:cNvCxnSpPr>
            <p:nvPr/>
          </p:nvCxnSpPr>
          <p:spPr>
            <a:xfrm>
              <a:off x="1557338" y="1114425"/>
              <a:ext cx="0" cy="27860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4A27EDE-DBB3-4D7D-9B7A-3F1E9D6D08E6}"/>
                </a:ext>
              </a:extLst>
            </p:cNvPr>
            <p:cNvCxnSpPr>
              <a:stCxn id="8" idx="4"/>
              <a:endCxn id="11" idx="0"/>
            </p:cNvCxnSpPr>
            <p:nvPr/>
          </p:nvCxnSpPr>
          <p:spPr>
            <a:xfrm flipH="1">
              <a:off x="1547813" y="2135981"/>
              <a:ext cx="9525" cy="27860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62DEBA73-A982-4FCE-8762-E951EB21F533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1547813" y="2826542"/>
              <a:ext cx="0" cy="2833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2F5310AC-9305-48AA-B806-AA176E796023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2238376" y="3296834"/>
              <a:ext cx="957262" cy="11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0CD7C27D-F365-49A6-A216-6FB908749E9A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5529265" y="3296834"/>
              <a:ext cx="414335" cy="11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010E49FE-CED5-4B85-AFC7-EA0AD104B3F9}"/>
                </a:ext>
              </a:extLst>
            </p:cNvPr>
            <p:cNvCxnSpPr>
              <a:stCxn id="17" idx="3"/>
              <a:endCxn id="20" idx="1"/>
            </p:cNvCxnSpPr>
            <p:nvPr/>
          </p:nvCxnSpPr>
          <p:spPr>
            <a:xfrm>
              <a:off x="8434387" y="3298031"/>
              <a:ext cx="4143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8F801FAA-37AD-49D1-8150-F908F7EF87EE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 flipH="1">
              <a:off x="4358882" y="3754034"/>
              <a:ext cx="3570" cy="4393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B019DF76-392F-4D3F-A9C3-19330FAC00AB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 flipH="1">
              <a:off x="4358881" y="5331613"/>
              <a:ext cx="1" cy="33159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BB561A4-F3AF-48F1-8246-C50829307468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>
              <a:off x="2996806" y="5939429"/>
              <a:ext cx="31908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F330DAB3-2F83-468E-9ADC-049767429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3175" y="3296834"/>
              <a:ext cx="0" cy="24265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20E503EF-E50D-4329-AB31-F3E61BE7C971}"/>
                </a:ext>
              </a:extLst>
            </p:cNvPr>
            <p:cNvCxnSpPr>
              <a:stCxn id="17" idx="2"/>
              <a:endCxn id="19" idx="0"/>
            </p:cNvCxnSpPr>
            <p:nvPr/>
          </p:nvCxnSpPr>
          <p:spPr>
            <a:xfrm flipH="1">
              <a:off x="7186614" y="3867147"/>
              <a:ext cx="2380" cy="6524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10BCF900-509F-4EB3-AC3B-AC3D8AF2058A}"/>
                </a:ext>
              </a:extLst>
            </p:cNvPr>
            <p:cNvCxnSpPr>
              <a:stCxn id="20" idx="2"/>
              <a:endCxn id="6" idx="1"/>
            </p:cNvCxnSpPr>
            <p:nvPr/>
          </p:nvCxnSpPr>
          <p:spPr>
            <a:xfrm flipH="1">
              <a:off x="10094115" y="3867147"/>
              <a:ext cx="1" cy="2893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2C6E090C-0D78-4981-96DA-C9D76A48D133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 flipH="1">
              <a:off x="10094112" y="4899425"/>
              <a:ext cx="3" cy="7489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73A7B07F-5B93-4AF1-98D7-6B0CAD4E2854}"/>
                </a:ext>
              </a:extLst>
            </p:cNvPr>
            <p:cNvCxnSpPr>
              <a:stCxn id="7" idx="1"/>
              <a:endCxn id="21" idx="2"/>
            </p:cNvCxnSpPr>
            <p:nvPr/>
          </p:nvCxnSpPr>
          <p:spPr>
            <a:xfrm flipH="1" flipV="1">
              <a:off x="10094112" y="1256105"/>
              <a:ext cx="1" cy="3464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接點: 肘形 64">
              <a:extLst>
                <a:ext uri="{FF2B5EF4-FFF2-40B4-BE49-F238E27FC236}">
                  <a16:creationId xmlns:a16="http://schemas.microsoft.com/office/drawing/2014/main" id="{F07F3B24-0A41-4A51-9E99-F59E12CF37D5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8010526" y="3296834"/>
              <a:ext cx="552449" cy="141447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接點: 肘形 68">
              <a:extLst>
                <a:ext uri="{FF2B5EF4-FFF2-40B4-BE49-F238E27FC236}">
                  <a16:creationId xmlns:a16="http://schemas.microsoft.com/office/drawing/2014/main" id="{B20BBBA9-5A7C-4EEF-9755-7AB6436B4CBE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11339509" y="1974058"/>
              <a:ext cx="176216" cy="1323973"/>
            </a:xfrm>
            <a:prstGeom prst="bentConnector2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9557E6D6-C73E-4BAB-B659-CBCA5961FBE4}"/>
                </a:ext>
              </a:extLst>
            </p:cNvPr>
            <p:cNvCxnSpPr>
              <a:cxnSpLocks/>
              <a:endCxn id="7" idx="5"/>
            </p:cNvCxnSpPr>
            <p:nvPr/>
          </p:nvCxnSpPr>
          <p:spPr>
            <a:xfrm flipH="1">
              <a:off x="10798963" y="1974058"/>
              <a:ext cx="71676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15DF2E87-1C7C-492F-9237-6D9BF68456D3}"/>
                </a:ext>
              </a:extLst>
            </p:cNvPr>
            <p:cNvSpPr txBox="1"/>
            <p:nvPr/>
          </p:nvSpPr>
          <p:spPr>
            <a:xfrm>
              <a:off x="3533185" y="3754034"/>
              <a:ext cx="8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  <a:latin typeface="源樣明體 B" panose="02020700000000000000" pitchFamily="18" charset="-120"/>
                  <a:ea typeface="源樣明體 B" panose="02020700000000000000" pitchFamily="18" charset="-120"/>
                </a:rPr>
                <a:t>True</a:t>
              </a:r>
              <a:endParaRPr lang="zh-TW" altLang="en-US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C6DFC654-D5A6-4E49-B188-AD01B1E4BE5F}"/>
                </a:ext>
              </a:extLst>
            </p:cNvPr>
            <p:cNvSpPr txBox="1"/>
            <p:nvPr/>
          </p:nvSpPr>
          <p:spPr>
            <a:xfrm>
              <a:off x="6371034" y="3820245"/>
              <a:ext cx="8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  <a:latin typeface="源樣明體 B" panose="02020700000000000000" pitchFamily="18" charset="-120"/>
                  <a:ea typeface="源樣明體 B" panose="02020700000000000000" pitchFamily="18" charset="-120"/>
                </a:rPr>
                <a:t>True</a:t>
              </a:r>
              <a:endParaRPr lang="zh-TW" altLang="en-US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8ED0AEDA-7E0A-4DC3-ACA1-ABA21C6D7E02}"/>
                </a:ext>
              </a:extLst>
            </p:cNvPr>
            <p:cNvSpPr txBox="1"/>
            <p:nvPr/>
          </p:nvSpPr>
          <p:spPr>
            <a:xfrm>
              <a:off x="9135663" y="3754034"/>
              <a:ext cx="8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  <a:latin typeface="源樣明體 B" panose="02020700000000000000" pitchFamily="18" charset="-120"/>
                  <a:ea typeface="源樣明體 B" panose="02020700000000000000" pitchFamily="18" charset="-120"/>
                </a:rPr>
                <a:t>True</a:t>
              </a:r>
              <a:endParaRPr lang="zh-TW" altLang="en-US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endParaRP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DCC3C35F-BCE5-44E3-8712-76C12AC46C1C}"/>
                </a:ext>
              </a:extLst>
            </p:cNvPr>
            <p:cNvSpPr txBox="1"/>
            <p:nvPr/>
          </p:nvSpPr>
          <p:spPr>
            <a:xfrm>
              <a:off x="8124228" y="2840225"/>
              <a:ext cx="8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  <a:latin typeface="源樣明體 B" panose="02020700000000000000" pitchFamily="18" charset="-120"/>
                  <a:ea typeface="源樣明體 B" panose="02020700000000000000" pitchFamily="18" charset="-120"/>
                </a:rPr>
                <a:t>False</a:t>
              </a:r>
              <a:endParaRPr lang="zh-TW" altLang="en-US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endParaRP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FC549A7D-A028-49B7-8EBF-083BD7AE6E3C}"/>
                </a:ext>
              </a:extLst>
            </p:cNvPr>
            <p:cNvSpPr txBox="1"/>
            <p:nvPr/>
          </p:nvSpPr>
          <p:spPr>
            <a:xfrm>
              <a:off x="5332209" y="2822844"/>
              <a:ext cx="8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  <a:latin typeface="源樣明體 B" panose="02020700000000000000" pitchFamily="18" charset="-120"/>
                  <a:ea typeface="源樣明體 B" panose="02020700000000000000" pitchFamily="18" charset="-120"/>
                </a:rPr>
                <a:t>False</a:t>
              </a:r>
              <a:endParaRPr lang="zh-TW" altLang="en-US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endParaRPr>
            </a:p>
          </p:txBody>
        </p: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9563322-63EB-4E1E-8A97-FEC6DD43441D}"/>
              </a:ext>
            </a:extLst>
          </p:cNvPr>
          <p:cNvSpPr txBox="1"/>
          <p:nvPr/>
        </p:nvSpPr>
        <p:spPr>
          <a:xfrm>
            <a:off x="3533185" y="5178862"/>
            <a:ext cx="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True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CDD6140D-9639-4CA6-B6EA-351CD81B3FC5}"/>
              </a:ext>
            </a:extLst>
          </p:cNvPr>
          <p:cNvCxnSpPr/>
          <p:nvPr/>
        </p:nvCxnSpPr>
        <p:spPr>
          <a:xfrm>
            <a:off x="5720957" y="4724397"/>
            <a:ext cx="375043" cy="1714503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A06424BA-C210-4D13-A8D0-B1B01E0A307F}"/>
              </a:ext>
            </a:extLst>
          </p:cNvPr>
          <p:cNvCxnSpPr/>
          <p:nvPr/>
        </p:nvCxnSpPr>
        <p:spPr>
          <a:xfrm flipH="1">
            <a:off x="2306243" y="6438900"/>
            <a:ext cx="37897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894E509-384D-49AA-AB43-C2B1D9D89B09}"/>
              </a:ext>
            </a:extLst>
          </p:cNvPr>
          <p:cNvCxnSpPr/>
          <p:nvPr/>
        </p:nvCxnSpPr>
        <p:spPr>
          <a:xfrm flipV="1">
            <a:off x="2306243" y="6093020"/>
            <a:ext cx="0" cy="3458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F001C6C-E4CD-4914-A42C-B77FA56361DF}"/>
              </a:ext>
            </a:extLst>
          </p:cNvPr>
          <p:cNvSpPr txBox="1"/>
          <p:nvPr/>
        </p:nvSpPr>
        <p:spPr>
          <a:xfrm>
            <a:off x="6111471" y="5488473"/>
            <a:ext cx="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False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D8D33A59-6592-44A0-BE7E-3646D55729B4}"/>
              </a:ext>
            </a:extLst>
          </p:cNvPr>
          <p:cNvSpPr/>
          <p:nvPr/>
        </p:nvSpPr>
        <p:spPr>
          <a:xfrm>
            <a:off x="189019" y="2326186"/>
            <a:ext cx="581018" cy="550656"/>
          </a:xfrm>
          <a:prstGeom prst="ellipse">
            <a:avLst/>
          </a:prstGeom>
          <a:solidFill>
            <a:srgbClr val="FF9999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1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D059D881-ED61-4095-9691-88E0FC153AF8}"/>
              </a:ext>
            </a:extLst>
          </p:cNvPr>
          <p:cNvSpPr/>
          <p:nvPr/>
        </p:nvSpPr>
        <p:spPr>
          <a:xfrm>
            <a:off x="189019" y="3002461"/>
            <a:ext cx="581018" cy="550656"/>
          </a:xfrm>
          <a:prstGeom prst="ellipse">
            <a:avLst/>
          </a:prstGeom>
          <a:solidFill>
            <a:srgbClr val="FF9999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2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D75B0FF8-4713-4FC4-A22B-975A98C947EF}"/>
              </a:ext>
            </a:extLst>
          </p:cNvPr>
          <p:cNvSpPr/>
          <p:nvPr/>
        </p:nvSpPr>
        <p:spPr>
          <a:xfrm>
            <a:off x="6072193" y="2409229"/>
            <a:ext cx="581018" cy="550656"/>
          </a:xfrm>
          <a:prstGeom prst="ellipse">
            <a:avLst/>
          </a:prstGeom>
          <a:solidFill>
            <a:srgbClr val="FF9999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4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39BAE1C1-657A-4B10-BB42-357F1C798A45}"/>
              </a:ext>
            </a:extLst>
          </p:cNvPr>
          <p:cNvSpPr/>
          <p:nvPr/>
        </p:nvSpPr>
        <p:spPr>
          <a:xfrm>
            <a:off x="8840689" y="2409229"/>
            <a:ext cx="581018" cy="550656"/>
          </a:xfrm>
          <a:prstGeom prst="ellipse">
            <a:avLst/>
          </a:prstGeom>
          <a:solidFill>
            <a:srgbClr val="FF9999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6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98290F00-10CC-482F-AA15-0CE672647BA2}"/>
              </a:ext>
            </a:extLst>
          </p:cNvPr>
          <p:cNvSpPr/>
          <p:nvPr/>
        </p:nvSpPr>
        <p:spPr>
          <a:xfrm>
            <a:off x="8812114" y="1289458"/>
            <a:ext cx="581018" cy="550656"/>
          </a:xfrm>
          <a:prstGeom prst="ellipse">
            <a:avLst/>
          </a:prstGeom>
          <a:solidFill>
            <a:srgbClr val="FF9999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7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B56FCEDC-6F3D-4EFA-B106-505D5131C884}"/>
              </a:ext>
            </a:extLst>
          </p:cNvPr>
          <p:cNvSpPr/>
          <p:nvPr/>
        </p:nvSpPr>
        <p:spPr>
          <a:xfrm>
            <a:off x="6107014" y="3818929"/>
            <a:ext cx="581018" cy="550656"/>
          </a:xfrm>
          <a:prstGeom prst="ellipse">
            <a:avLst/>
          </a:prstGeom>
          <a:solidFill>
            <a:srgbClr val="FF9999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5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910FA7E4-ECEC-4499-B1B1-C3AAACDE3C03}"/>
              </a:ext>
            </a:extLst>
          </p:cNvPr>
          <p:cNvSpPr/>
          <p:nvPr/>
        </p:nvSpPr>
        <p:spPr>
          <a:xfrm>
            <a:off x="3315303" y="2435310"/>
            <a:ext cx="581018" cy="550656"/>
          </a:xfrm>
          <a:prstGeom prst="ellipse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1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7D0689FC-27EA-4F70-A39F-B653B81E1164}"/>
              </a:ext>
            </a:extLst>
          </p:cNvPr>
          <p:cNvSpPr/>
          <p:nvPr/>
        </p:nvSpPr>
        <p:spPr>
          <a:xfrm>
            <a:off x="3315010" y="3757844"/>
            <a:ext cx="581018" cy="550656"/>
          </a:xfrm>
          <a:prstGeom prst="ellipse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2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3FBBB440-3CDD-4083-82DF-5964CCC59A4D}"/>
              </a:ext>
            </a:extLst>
          </p:cNvPr>
          <p:cNvSpPr/>
          <p:nvPr/>
        </p:nvSpPr>
        <p:spPr>
          <a:xfrm>
            <a:off x="3324535" y="5005619"/>
            <a:ext cx="581018" cy="550656"/>
          </a:xfrm>
          <a:prstGeom prst="ellipse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3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B6B0C2C4-17CB-4B95-A0E0-B0FC034F6C9D}"/>
              </a:ext>
            </a:extLst>
          </p:cNvPr>
          <p:cNvSpPr/>
          <p:nvPr/>
        </p:nvSpPr>
        <p:spPr>
          <a:xfrm>
            <a:off x="1638610" y="5034194"/>
            <a:ext cx="581018" cy="550656"/>
          </a:xfrm>
          <a:prstGeom prst="ellipse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4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04BA1F1A-DCAD-45D4-BEA6-168149B14C9D}"/>
              </a:ext>
            </a:extLst>
          </p:cNvPr>
          <p:cNvSpPr/>
          <p:nvPr/>
        </p:nvSpPr>
        <p:spPr>
          <a:xfrm>
            <a:off x="8864502" y="4123366"/>
            <a:ext cx="581018" cy="550656"/>
          </a:xfrm>
          <a:prstGeom prst="ellipse">
            <a:avLst/>
          </a:prstGeom>
          <a:solidFill>
            <a:srgbClr val="FF9999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7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944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9F1C6-B310-45BC-A230-C0ED7269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80483"/>
            <a:ext cx="10772775" cy="1658198"/>
          </a:xfrm>
        </p:spPr>
        <p:txBody>
          <a:bodyPr/>
          <a:lstStyle/>
          <a:p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Best Case</a:t>
            </a:r>
            <a:endParaRPr lang="zh-TW" altLang="en-US" dirty="0"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E26C3B-9DBB-44CD-ACE7-5B64E7AA15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n = 3</a:t>
                </a:r>
                <a:r>
                  <a:rPr lang="zh-TW" altLang="en-US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 時，步驟數  </a:t>
                </a:r>
                <a:r>
                  <a:rPr lang="en-US" altLang="zh-TW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=</a:t>
                </a:r>
                <a:r>
                  <a:rPr lang="zh-TW" altLang="en-US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  </a:t>
                </a:r>
                <a:r>
                  <a:rPr lang="en-US" altLang="zh-TW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5 + 1 </a:t>
                </a:r>
                <a14:m>
                  <m:oMath xmlns:m="http://schemas.openxmlformats.org/officeDocument/2006/math">
                    <m:r>
                      <a:rPr lang="en-US" altLang="zh-TW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 (</a:t>
                </a:r>
                <a:r>
                  <a:rPr lang="en-US" altLang="zh-TW" b="1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TW" sz="2400" b="1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Mono PL SemiBold" panose="020B0609020000020004" pitchFamily="49" charset="0"/>
                      </a:rPr>
                      <m:t>−</m:t>
                    </m:r>
                  </m:oMath>
                </a14:m>
                <a:r>
                  <a:rPr lang="en-US" altLang="zh-TW" sz="2400" b="1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1 ) </a:t>
                </a:r>
              </a:p>
              <a:p>
                <a:pPr marL="0" indent="0">
                  <a:buNone/>
                </a:pPr>
                <a:r>
                  <a:rPr lang="zh-TW" altLang="en-US" sz="3000" b="1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得 </a:t>
                </a:r>
                <a:r>
                  <a:rPr lang="en-US" altLang="zh-TW" sz="3000" b="1" dirty="0">
                    <a:solidFill>
                      <a:schemeClr val="accent1"/>
                    </a:solidFill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Best case =</a:t>
                </a:r>
                <a:r>
                  <a:rPr lang="en-US" altLang="zh-TW" sz="32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3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3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altLang="zh-TW" sz="3000" dirty="0">
                  <a:latin typeface="源樣明體 B" panose="02020700000000000000" pitchFamily="18" charset="-120"/>
                  <a:ea typeface="源樣明體 B" panose="02020700000000000000" pitchFamily="18" charset="-120"/>
                </a:endParaRPr>
              </a:p>
              <a:p>
                <a:pPr marL="0" indent="0">
                  <a:buNone/>
                </a:pPr>
                <a:r>
                  <a:rPr lang="en-US" altLang="zh-TW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(</a:t>
                </a:r>
                <a:r>
                  <a:rPr lang="zh-TW" altLang="en-US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見下圖</a:t>
                </a:r>
                <a:r>
                  <a:rPr lang="en-US" altLang="zh-TW" sz="3000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)</a:t>
                </a:r>
                <a:endParaRPr lang="zh-TW" altLang="en-US" sz="3000" dirty="0">
                  <a:latin typeface="源樣明體 B" panose="02020700000000000000" pitchFamily="18" charset="-120"/>
                  <a:ea typeface="源樣明體 B" panose="02020700000000000000" pitchFamily="18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E26C3B-9DBB-44CD-ACE7-5B64E7AA15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4" t="-38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07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字方塊 83">
            <a:extLst>
              <a:ext uri="{FF2B5EF4-FFF2-40B4-BE49-F238E27FC236}">
                <a16:creationId xmlns:a16="http://schemas.microsoft.com/office/drawing/2014/main" id="{15DF2E87-1C7C-492F-9237-6D9BF68456D3}"/>
              </a:ext>
            </a:extLst>
          </p:cNvPr>
          <p:cNvSpPr txBox="1"/>
          <p:nvPr/>
        </p:nvSpPr>
        <p:spPr>
          <a:xfrm>
            <a:off x="3533185" y="3734984"/>
            <a:ext cx="8774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True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DA31351-1C34-4DBD-90DB-7365F162BC88}"/>
              </a:ext>
            </a:extLst>
          </p:cNvPr>
          <p:cNvSpPr txBox="1"/>
          <p:nvPr/>
        </p:nvSpPr>
        <p:spPr>
          <a:xfrm>
            <a:off x="11076978" y="3312081"/>
            <a:ext cx="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False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094FC285-0D57-4A71-A77C-44C65820B734}"/>
              </a:ext>
            </a:extLst>
          </p:cNvPr>
          <p:cNvSpPr/>
          <p:nvPr/>
        </p:nvSpPr>
        <p:spPr>
          <a:xfrm>
            <a:off x="866775" y="485775"/>
            <a:ext cx="1381126" cy="59055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開始</a:t>
            </a:r>
          </a:p>
        </p:txBody>
      </p:sp>
      <p:sp>
        <p:nvSpPr>
          <p:cNvPr id="5" name="流程圖: 結束點 4">
            <a:extLst>
              <a:ext uri="{FF2B5EF4-FFF2-40B4-BE49-F238E27FC236}">
                <a16:creationId xmlns:a16="http://schemas.microsoft.com/office/drawing/2014/main" id="{6E3882F5-C497-4A61-A74B-36FAB326AE2E}"/>
              </a:ext>
            </a:extLst>
          </p:cNvPr>
          <p:cNvSpPr/>
          <p:nvPr/>
        </p:nvSpPr>
        <p:spPr>
          <a:xfrm>
            <a:off x="9413074" y="5629275"/>
            <a:ext cx="1362075" cy="55245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結束</a:t>
            </a:r>
          </a:p>
        </p:txBody>
      </p:sp>
      <p:sp>
        <p:nvSpPr>
          <p:cNvPr id="6" name="流程圖: 資料 5">
            <a:extLst>
              <a:ext uri="{FF2B5EF4-FFF2-40B4-BE49-F238E27FC236}">
                <a16:creationId xmlns:a16="http://schemas.microsoft.com/office/drawing/2014/main" id="{5C7EBFE8-F1B4-450C-9470-2D24D778CFDA}"/>
              </a:ext>
            </a:extLst>
          </p:cNvPr>
          <p:cNvSpPr/>
          <p:nvPr/>
        </p:nvSpPr>
        <p:spPr>
          <a:xfrm>
            <a:off x="9213052" y="4137425"/>
            <a:ext cx="1762125" cy="742950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Return </a:t>
            </a:r>
          </a:p>
          <a:p>
            <a:pPr algn="ctr"/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True</a:t>
            </a:r>
            <a:endParaRPr lang="zh-TW" altLang="en-US" dirty="0"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7" name="流程圖: 資料 6">
            <a:extLst>
              <a:ext uri="{FF2B5EF4-FFF2-40B4-BE49-F238E27FC236}">
                <a16:creationId xmlns:a16="http://schemas.microsoft.com/office/drawing/2014/main" id="{1CC6D172-02ED-4222-A08C-2D7B0B98FFBE}"/>
              </a:ext>
            </a:extLst>
          </p:cNvPr>
          <p:cNvSpPr/>
          <p:nvPr/>
        </p:nvSpPr>
        <p:spPr>
          <a:xfrm>
            <a:off x="9213050" y="1583533"/>
            <a:ext cx="1762125" cy="742950"/>
          </a:xfrm>
          <a:prstGeom prst="flowChartInputOutpu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Return</a:t>
            </a:r>
          </a:p>
          <a:p>
            <a:pPr algn="ctr"/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False</a:t>
            </a:r>
            <a:endParaRPr lang="zh-TW" altLang="en-US" dirty="0"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8" name="流程圖: 資料 7">
            <a:extLst>
              <a:ext uri="{FF2B5EF4-FFF2-40B4-BE49-F238E27FC236}">
                <a16:creationId xmlns:a16="http://schemas.microsoft.com/office/drawing/2014/main" id="{E328E28F-0C80-4EEE-98D1-262F22A66D38}"/>
              </a:ext>
            </a:extLst>
          </p:cNvPr>
          <p:cNvSpPr/>
          <p:nvPr/>
        </p:nvSpPr>
        <p:spPr>
          <a:xfrm>
            <a:off x="676275" y="1373981"/>
            <a:ext cx="1762125" cy="742950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輸入</a:t>
            </a:r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n(n&gt;2)</a:t>
            </a:r>
            <a:endParaRPr lang="zh-TW" altLang="en-US" dirty="0"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F2B47B-3A29-42B1-B767-F36F2298DBFC}"/>
              </a:ext>
            </a:extLst>
          </p:cNvPr>
          <p:cNvSpPr/>
          <p:nvPr/>
        </p:nvSpPr>
        <p:spPr>
          <a:xfrm>
            <a:off x="857250" y="2395537"/>
            <a:ext cx="1381126" cy="411955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sum = 1</a:t>
            </a:r>
            <a:endParaRPr lang="zh-TW" altLang="en-US" dirty="0"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F12EF9-1F74-4F27-9CF2-473404383435}"/>
              </a:ext>
            </a:extLst>
          </p:cNvPr>
          <p:cNvSpPr/>
          <p:nvPr/>
        </p:nvSpPr>
        <p:spPr>
          <a:xfrm>
            <a:off x="857250" y="3090863"/>
            <a:ext cx="1381126" cy="376237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源樣明體 B" panose="02020700000000000000" pitchFamily="18" charset="-120"/>
                <a:ea typeface="源樣明體 B" panose="02020700000000000000" pitchFamily="18" charset="-120"/>
              </a:rPr>
              <a:t>i</a:t>
            </a:r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 = 2</a:t>
            </a:r>
            <a:endParaRPr lang="zh-TW" altLang="en-US" dirty="0"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流程圖: 決策 12">
                <a:extLst>
                  <a:ext uri="{FF2B5EF4-FFF2-40B4-BE49-F238E27FC236}">
                    <a16:creationId xmlns:a16="http://schemas.microsoft.com/office/drawing/2014/main" id="{8FB7B7E5-EFE7-4D40-A2D1-BB61BCA8DA67}"/>
                  </a:ext>
                </a:extLst>
              </p:cNvPr>
              <p:cNvSpPr/>
              <p:nvPr/>
            </p:nvSpPr>
            <p:spPr>
              <a:xfrm>
                <a:off x="3195638" y="2820584"/>
                <a:ext cx="2333627" cy="914400"/>
              </a:xfrm>
              <a:prstGeom prst="flowChartDecision">
                <a:avLst/>
              </a:prstGeom>
              <a:solidFill>
                <a:srgbClr val="FF9999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i</a:t>
                </a:r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</a:rPr>
                  <a:t> &lt;=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TW" b="1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</a:t>
                </a:r>
                <a:endParaRPr lang="zh-TW" altLang="en-US" dirty="0">
                  <a:latin typeface="源樣明體 B" panose="02020700000000000000" pitchFamily="18" charset="-120"/>
                  <a:ea typeface="源樣明體 B" panose="02020700000000000000" pitchFamily="18" charset="-120"/>
                </a:endParaRPr>
              </a:p>
            </p:txBody>
          </p:sp>
        </mc:Choice>
        <mc:Fallback xmlns="">
          <p:sp>
            <p:nvSpPr>
              <p:cNvPr id="13" name="流程圖: 決策 12">
                <a:extLst>
                  <a:ext uri="{FF2B5EF4-FFF2-40B4-BE49-F238E27FC236}">
                    <a16:creationId xmlns:a16="http://schemas.microsoft.com/office/drawing/2014/main" id="{8FB7B7E5-EFE7-4D40-A2D1-BB61BCA8D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638" y="2820584"/>
                <a:ext cx="2333627" cy="914400"/>
              </a:xfrm>
              <a:prstGeom prst="flowChartDecision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83E80471-9EBE-4F0F-BDDF-1EB0B831439F}"/>
              </a:ext>
            </a:extLst>
          </p:cNvPr>
          <p:cNvSpPr/>
          <p:nvPr/>
        </p:nvSpPr>
        <p:spPr>
          <a:xfrm>
            <a:off x="3315893" y="5644154"/>
            <a:ext cx="2085975" cy="552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  <a:cs typeface="Cascadia Mono PL SemiBold" panose="020B0609020000020004" pitchFamily="49" charset="0"/>
              </a:rPr>
              <a:t>sum + </a:t>
            </a:r>
            <a:r>
              <a:rPr lang="en-US" altLang="zh-TW" dirty="0" err="1">
                <a:latin typeface="源樣明體 B" panose="02020700000000000000" pitchFamily="18" charset="-120"/>
                <a:ea typeface="源樣明體 B" panose="02020700000000000000" pitchFamily="18" charset="-120"/>
                <a:cs typeface="Cascadia Mono PL SemiBold" panose="020B0609020000020004" pitchFamily="49" charset="0"/>
              </a:rPr>
              <a:t>i</a:t>
            </a:r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  <a:cs typeface="Cascadia Mono PL SemiBold" panose="020B0609020000020004" pitchFamily="49" charset="0"/>
              </a:rPr>
              <a:t> + ( n / </a:t>
            </a:r>
            <a:r>
              <a:rPr lang="en-US" altLang="zh-TW" dirty="0" err="1">
                <a:latin typeface="源樣明體 B" panose="02020700000000000000" pitchFamily="18" charset="-120"/>
                <a:ea typeface="源樣明體 B" panose="02020700000000000000" pitchFamily="18" charset="-120"/>
                <a:cs typeface="Cascadia Mono PL SemiBold" panose="020B0609020000020004" pitchFamily="49" charset="0"/>
              </a:rPr>
              <a:t>i</a:t>
            </a:r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  <a:cs typeface="Cascadia Mono PL SemiBold" panose="020B0609020000020004" pitchFamily="49" charset="0"/>
              </a:rPr>
              <a:t> 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193C29-14C0-48A5-B85A-8572429A5E6D}"/>
              </a:ext>
            </a:extLst>
          </p:cNvPr>
          <p:cNvSpPr/>
          <p:nvPr/>
        </p:nvSpPr>
        <p:spPr>
          <a:xfrm>
            <a:off x="1615680" y="5747738"/>
            <a:ext cx="1381126" cy="383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源樣明體 B" panose="02020700000000000000" pitchFamily="18" charset="-120"/>
                <a:ea typeface="源樣明體 B" panose="02020700000000000000" pitchFamily="18" charset="-120"/>
              </a:rPr>
              <a:t>i</a:t>
            </a:r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 +1</a:t>
            </a:r>
            <a:endParaRPr lang="zh-TW" altLang="en-US" dirty="0"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16" name="流程圖: 決策 15">
            <a:extLst>
              <a:ext uri="{FF2B5EF4-FFF2-40B4-BE49-F238E27FC236}">
                <a16:creationId xmlns:a16="http://schemas.microsoft.com/office/drawing/2014/main" id="{B1AA92CE-EFB0-44C4-82DF-D4CBE0973268}"/>
              </a:ext>
            </a:extLst>
          </p:cNvPr>
          <p:cNvSpPr/>
          <p:nvPr/>
        </p:nvSpPr>
        <p:spPr>
          <a:xfrm>
            <a:off x="2996806" y="4174331"/>
            <a:ext cx="2724151" cy="1138232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  <a:cs typeface="Cascadia Mono PL SemiBold" panose="020B0609020000020004" pitchFamily="49" charset="0"/>
              </a:rPr>
              <a:t>(n % </a:t>
            </a:r>
            <a:r>
              <a:rPr lang="en-US" altLang="zh-TW" dirty="0" err="1">
                <a:latin typeface="源樣明體 B" panose="02020700000000000000" pitchFamily="18" charset="-120"/>
                <a:ea typeface="源樣明體 B" panose="02020700000000000000" pitchFamily="18" charset="-120"/>
                <a:cs typeface="Cascadia Mono PL SemiBold" panose="020B0609020000020004" pitchFamily="49" charset="0"/>
              </a:rPr>
              <a:t>i</a:t>
            </a:r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  <a:cs typeface="Cascadia Mono PL SemiBold" panose="020B0609020000020004" pitchFamily="49" charset="0"/>
              </a:rPr>
              <a:t>)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流程圖: 決策 16">
                <a:extLst>
                  <a:ext uri="{FF2B5EF4-FFF2-40B4-BE49-F238E27FC236}">
                    <a16:creationId xmlns:a16="http://schemas.microsoft.com/office/drawing/2014/main" id="{7FCAB6A4-C181-402F-AFAD-BA0A8C4CA166}"/>
                  </a:ext>
                </a:extLst>
              </p:cNvPr>
              <p:cNvSpPr/>
              <p:nvPr/>
            </p:nvSpPr>
            <p:spPr>
              <a:xfrm>
                <a:off x="5943600" y="2709865"/>
                <a:ext cx="2490787" cy="1138232"/>
              </a:xfrm>
              <a:prstGeom prst="flowChartDecision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TW" b="1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zh-TW" altLang="en-US" dirty="0">
                  <a:latin typeface="源樣明體 B" panose="02020700000000000000" pitchFamily="18" charset="-120"/>
                  <a:ea typeface="源樣明體 B" panose="02020700000000000000" pitchFamily="18" charset="-120"/>
                </a:endParaRPr>
              </a:p>
            </p:txBody>
          </p:sp>
        </mc:Choice>
        <mc:Fallback xmlns="">
          <p:sp>
            <p:nvSpPr>
              <p:cNvPr id="17" name="流程圖: 決策 16">
                <a:extLst>
                  <a:ext uri="{FF2B5EF4-FFF2-40B4-BE49-F238E27FC236}">
                    <a16:creationId xmlns:a16="http://schemas.microsoft.com/office/drawing/2014/main" id="{7FCAB6A4-C181-402F-AFAD-BA0A8C4CA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709865"/>
                <a:ext cx="2490787" cy="1138232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4B92398-B0AF-4704-83C5-8B0C82011C42}"/>
                  </a:ext>
                </a:extLst>
              </p:cNvPr>
              <p:cNvSpPr/>
              <p:nvPr/>
            </p:nvSpPr>
            <p:spPr>
              <a:xfrm>
                <a:off x="6362702" y="4500566"/>
                <a:ext cx="1647824" cy="3833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源樣明體 B" panose="02020700000000000000" pitchFamily="18" charset="-120"/>
                    <a:ea typeface="源樣明體 B" panose="02020700000000000000" pitchFamily="18" charset="-120"/>
                    <a:cs typeface="Cascadia Mono PL SemiBold" panose="020B0609020000020004" pitchFamily="49" charset="0"/>
                  </a:rPr>
                  <a:t>sum 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zh-TW" altLang="en-US" dirty="0">
                  <a:latin typeface="源樣明體 B" panose="02020700000000000000" pitchFamily="18" charset="-120"/>
                  <a:ea typeface="源樣明體 B" panose="02020700000000000000" pitchFamily="18" charset="-12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4B92398-B0AF-4704-83C5-8B0C82011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2" y="4500566"/>
                <a:ext cx="1647824" cy="383382"/>
              </a:xfrm>
              <a:prstGeom prst="rect">
                <a:avLst/>
              </a:prstGeom>
              <a:blipFill>
                <a:blip r:embed="rId4"/>
                <a:stretch>
                  <a:fillRect b="-13889"/>
                </a:stretch>
              </a:blipFill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流程圖: 決策 19">
            <a:extLst>
              <a:ext uri="{FF2B5EF4-FFF2-40B4-BE49-F238E27FC236}">
                <a16:creationId xmlns:a16="http://schemas.microsoft.com/office/drawing/2014/main" id="{18F1A2C8-3D3D-4DDB-9BF2-9BFC120B4B55}"/>
              </a:ext>
            </a:extLst>
          </p:cNvPr>
          <p:cNvSpPr/>
          <p:nvPr/>
        </p:nvSpPr>
        <p:spPr>
          <a:xfrm>
            <a:off x="8848722" y="2709865"/>
            <a:ext cx="2490787" cy="1138232"/>
          </a:xfrm>
          <a:prstGeom prst="flowChartDecision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n = sum</a:t>
            </a:r>
            <a:endParaRPr lang="zh-TW" altLang="en-US" dirty="0"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21" name="流程圖: 結束點 20">
            <a:extLst>
              <a:ext uri="{FF2B5EF4-FFF2-40B4-BE49-F238E27FC236}">
                <a16:creationId xmlns:a16="http://schemas.microsoft.com/office/drawing/2014/main" id="{C9B1001E-8E0A-44B9-BBE7-38A3CFEF7378}"/>
              </a:ext>
            </a:extLst>
          </p:cNvPr>
          <p:cNvSpPr/>
          <p:nvPr/>
        </p:nvSpPr>
        <p:spPr>
          <a:xfrm>
            <a:off x="9413074" y="684605"/>
            <a:ext cx="1362075" cy="55245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源樣明體 B" panose="02020700000000000000" pitchFamily="18" charset="-120"/>
                <a:ea typeface="源樣明體 B" panose="02020700000000000000" pitchFamily="18" charset="-120"/>
              </a:rPr>
              <a:t>結束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E7FB153-A182-42FD-B38A-60E3849A40A7}"/>
              </a:ext>
            </a:extLst>
          </p:cNvPr>
          <p:cNvCxnSpPr>
            <a:stCxn id="4" idx="2"/>
            <a:endCxn id="8" idx="1"/>
          </p:cNvCxnSpPr>
          <p:nvPr/>
        </p:nvCxnSpPr>
        <p:spPr>
          <a:xfrm>
            <a:off x="1557338" y="1076325"/>
            <a:ext cx="0" cy="2976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4A27EDE-DBB3-4D7D-9B7A-3F1E9D6D08E6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1547813" y="2116931"/>
            <a:ext cx="9525" cy="2786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2DEBA73-A982-4FCE-8762-E951EB21F53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547813" y="2807492"/>
            <a:ext cx="0" cy="2833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F5310AC-9305-48AA-B806-AA176E79602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238376" y="3277784"/>
            <a:ext cx="957262" cy="1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CD7C27D-F365-49A6-A216-6FB908749E9A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5529265" y="3277784"/>
            <a:ext cx="414335" cy="11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10E49FE-CED5-4B85-AFC7-EA0AD104B3F9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8434387" y="3278981"/>
            <a:ext cx="4143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F801FAA-37AD-49D1-8150-F908F7EF87EE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4358882" y="3734984"/>
            <a:ext cx="3570" cy="439347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019DF76-392F-4D3F-A9C3-19330FAC00AB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 flipH="1">
            <a:off x="4358881" y="5312563"/>
            <a:ext cx="1" cy="33159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BB561A4-F3AF-48F1-8246-C50829307468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2996806" y="5920379"/>
            <a:ext cx="319087" cy="1905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330DAB3-2F83-468E-9ADC-0497674295BF}"/>
              </a:ext>
            </a:extLst>
          </p:cNvPr>
          <p:cNvCxnSpPr>
            <a:cxnSpLocks/>
          </p:cNvCxnSpPr>
          <p:nvPr/>
        </p:nvCxnSpPr>
        <p:spPr>
          <a:xfrm flipV="1">
            <a:off x="2543175" y="3277784"/>
            <a:ext cx="0" cy="24265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20E503EF-E50D-4329-AB31-F3E61BE7C971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7186614" y="3848097"/>
            <a:ext cx="2380" cy="652469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0BCF900-509F-4EB3-AC3B-AC3D8AF2058A}"/>
              </a:ext>
            </a:extLst>
          </p:cNvPr>
          <p:cNvCxnSpPr>
            <a:stCxn id="20" idx="2"/>
            <a:endCxn id="6" idx="1"/>
          </p:cNvCxnSpPr>
          <p:nvPr/>
        </p:nvCxnSpPr>
        <p:spPr>
          <a:xfrm flipH="1">
            <a:off x="10094115" y="3848097"/>
            <a:ext cx="1" cy="289328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C6E090C-0D78-4981-96DA-C9D76A48D133}"/>
              </a:ext>
            </a:extLst>
          </p:cNvPr>
          <p:cNvCxnSpPr>
            <a:stCxn id="6" idx="4"/>
            <a:endCxn id="5" idx="0"/>
          </p:cNvCxnSpPr>
          <p:nvPr/>
        </p:nvCxnSpPr>
        <p:spPr>
          <a:xfrm flipH="1">
            <a:off x="10094112" y="4880375"/>
            <a:ext cx="3" cy="7489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73A7B07F-5B93-4AF1-98D7-6B0CAD4E2854}"/>
              </a:ext>
            </a:extLst>
          </p:cNvPr>
          <p:cNvCxnSpPr>
            <a:stCxn id="7" idx="1"/>
            <a:endCxn id="21" idx="2"/>
          </p:cNvCxnSpPr>
          <p:nvPr/>
        </p:nvCxnSpPr>
        <p:spPr>
          <a:xfrm flipH="1" flipV="1">
            <a:off x="10094112" y="1237055"/>
            <a:ext cx="1" cy="3464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F07F3B24-0A41-4A51-9E99-F59E12CF37D5}"/>
              </a:ext>
            </a:extLst>
          </p:cNvPr>
          <p:cNvCxnSpPr>
            <a:stCxn id="19" idx="3"/>
          </p:cNvCxnSpPr>
          <p:nvPr/>
        </p:nvCxnSpPr>
        <p:spPr>
          <a:xfrm flipV="1">
            <a:off x="8010526" y="3277784"/>
            <a:ext cx="552449" cy="1414473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B20BBBA9-5A7C-4EEF-9755-7AB6436B4CBE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1339509" y="1955008"/>
            <a:ext cx="176216" cy="1323973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557E6D6-C73E-4BAB-B659-CBCA5961FBE4}"/>
              </a:ext>
            </a:extLst>
          </p:cNvPr>
          <p:cNvCxnSpPr>
            <a:cxnSpLocks/>
            <a:endCxn id="7" idx="5"/>
          </p:cNvCxnSpPr>
          <p:nvPr/>
        </p:nvCxnSpPr>
        <p:spPr>
          <a:xfrm flipH="1">
            <a:off x="10798963" y="1955008"/>
            <a:ext cx="7167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6DFC654-D5A6-4E49-B188-AD01B1E4BE5F}"/>
              </a:ext>
            </a:extLst>
          </p:cNvPr>
          <p:cNvSpPr txBox="1"/>
          <p:nvPr/>
        </p:nvSpPr>
        <p:spPr>
          <a:xfrm>
            <a:off x="6371034" y="3801195"/>
            <a:ext cx="8774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True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8ED0AEDA-7E0A-4DC3-ACA1-ABA21C6D7E02}"/>
              </a:ext>
            </a:extLst>
          </p:cNvPr>
          <p:cNvSpPr txBox="1"/>
          <p:nvPr/>
        </p:nvSpPr>
        <p:spPr>
          <a:xfrm>
            <a:off x="9135663" y="3734984"/>
            <a:ext cx="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True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CC3C35F-BCE5-44E3-8712-76C12AC46C1C}"/>
              </a:ext>
            </a:extLst>
          </p:cNvPr>
          <p:cNvSpPr txBox="1"/>
          <p:nvPr/>
        </p:nvSpPr>
        <p:spPr>
          <a:xfrm>
            <a:off x="8124228" y="2821175"/>
            <a:ext cx="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False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FC549A7D-A028-49B7-8EBF-083BD7AE6E3C}"/>
              </a:ext>
            </a:extLst>
          </p:cNvPr>
          <p:cNvSpPr txBox="1"/>
          <p:nvPr/>
        </p:nvSpPr>
        <p:spPr>
          <a:xfrm>
            <a:off x="5332209" y="2803794"/>
            <a:ext cx="8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False</a:t>
            </a:r>
            <a:endParaRPr lang="zh-TW" altLang="en-US" dirty="0">
              <a:solidFill>
                <a:schemeClr val="accent1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72A8B99-F20D-4AD0-88D9-A40AAE744A38}"/>
              </a:ext>
            </a:extLst>
          </p:cNvPr>
          <p:cNvSpPr/>
          <p:nvPr/>
        </p:nvSpPr>
        <p:spPr>
          <a:xfrm>
            <a:off x="189019" y="2326186"/>
            <a:ext cx="581018" cy="550656"/>
          </a:xfrm>
          <a:prstGeom prst="ellipse">
            <a:avLst/>
          </a:prstGeom>
          <a:solidFill>
            <a:srgbClr val="FF9999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1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F58EA71F-7E33-4C82-B769-1DF0E771BF03}"/>
              </a:ext>
            </a:extLst>
          </p:cNvPr>
          <p:cNvSpPr/>
          <p:nvPr/>
        </p:nvSpPr>
        <p:spPr>
          <a:xfrm>
            <a:off x="189019" y="3002461"/>
            <a:ext cx="581018" cy="550656"/>
          </a:xfrm>
          <a:prstGeom prst="ellipse">
            <a:avLst/>
          </a:prstGeom>
          <a:solidFill>
            <a:srgbClr val="FF9999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2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61C3EFA7-9204-439D-88D6-9A6BB1677747}"/>
              </a:ext>
            </a:extLst>
          </p:cNvPr>
          <p:cNvSpPr/>
          <p:nvPr/>
        </p:nvSpPr>
        <p:spPr>
          <a:xfrm>
            <a:off x="6072193" y="2409229"/>
            <a:ext cx="581018" cy="550656"/>
          </a:xfrm>
          <a:prstGeom prst="ellipse">
            <a:avLst/>
          </a:prstGeom>
          <a:solidFill>
            <a:srgbClr val="FF9999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3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37B8C4D2-BE87-41A8-9552-3E6208EA5368}"/>
              </a:ext>
            </a:extLst>
          </p:cNvPr>
          <p:cNvSpPr/>
          <p:nvPr/>
        </p:nvSpPr>
        <p:spPr>
          <a:xfrm>
            <a:off x="8812114" y="2409229"/>
            <a:ext cx="581018" cy="550656"/>
          </a:xfrm>
          <a:prstGeom prst="ellipse">
            <a:avLst/>
          </a:prstGeom>
          <a:solidFill>
            <a:srgbClr val="FF9999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4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955C08D5-9271-4ED5-8B22-E958EABAC2CF}"/>
              </a:ext>
            </a:extLst>
          </p:cNvPr>
          <p:cNvSpPr/>
          <p:nvPr/>
        </p:nvSpPr>
        <p:spPr>
          <a:xfrm>
            <a:off x="8812114" y="1289458"/>
            <a:ext cx="581018" cy="550656"/>
          </a:xfrm>
          <a:prstGeom prst="ellipse">
            <a:avLst/>
          </a:prstGeom>
          <a:solidFill>
            <a:srgbClr val="FF9999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5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06A7267-B3B0-43E1-A7E9-2F972FF55CE7}"/>
              </a:ext>
            </a:extLst>
          </p:cNvPr>
          <p:cNvSpPr txBox="1"/>
          <p:nvPr/>
        </p:nvSpPr>
        <p:spPr>
          <a:xfrm>
            <a:off x="3533185" y="5178862"/>
            <a:ext cx="8774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True</a:t>
            </a:r>
            <a:endParaRPr lang="zh-TW" altLang="en-US" dirty="0">
              <a:solidFill>
                <a:schemeClr val="accent1">
                  <a:lumMod val="40000"/>
                  <a:lumOff val="60000"/>
                </a:schemeClr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733952B0-B039-4326-96DD-7D0CBD090F06}"/>
              </a:ext>
            </a:extLst>
          </p:cNvPr>
          <p:cNvCxnSpPr/>
          <p:nvPr/>
        </p:nvCxnSpPr>
        <p:spPr>
          <a:xfrm>
            <a:off x="5720957" y="4724397"/>
            <a:ext cx="375043" cy="1714503"/>
          </a:xfrm>
          <a:prstGeom prst="bent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3754F85F-EF8C-4744-9417-430C5E7E5F78}"/>
              </a:ext>
            </a:extLst>
          </p:cNvPr>
          <p:cNvCxnSpPr/>
          <p:nvPr/>
        </p:nvCxnSpPr>
        <p:spPr>
          <a:xfrm flipH="1">
            <a:off x="2306243" y="6438900"/>
            <a:ext cx="378975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7D376DD2-ECFE-4196-83CE-8C17F88C3E38}"/>
              </a:ext>
            </a:extLst>
          </p:cNvPr>
          <p:cNvCxnSpPr/>
          <p:nvPr/>
        </p:nvCxnSpPr>
        <p:spPr>
          <a:xfrm flipV="1">
            <a:off x="2306243" y="6093020"/>
            <a:ext cx="0" cy="34588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A18FC233-F6D6-4A19-BBB2-0AF923FE29CB}"/>
              </a:ext>
            </a:extLst>
          </p:cNvPr>
          <p:cNvSpPr txBox="1"/>
          <p:nvPr/>
        </p:nvSpPr>
        <p:spPr>
          <a:xfrm>
            <a:off x="6111471" y="5488473"/>
            <a:ext cx="8774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False</a:t>
            </a:r>
            <a:endParaRPr lang="zh-TW" altLang="en-US" dirty="0">
              <a:solidFill>
                <a:schemeClr val="accent1">
                  <a:lumMod val="40000"/>
                  <a:lumOff val="60000"/>
                </a:schemeClr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01C821F6-AF6A-452A-A7BF-00077D1C6D52}"/>
              </a:ext>
            </a:extLst>
          </p:cNvPr>
          <p:cNvSpPr/>
          <p:nvPr/>
        </p:nvSpPr>
        <p:spPr>
          <a:xfrm>
            <a:off x="3315303" y="2435310"/>
            <a:ext cx="581018" cy="550656"/>
          </a:xfrm>
          <a:prstGeom prst="ellipse">
            <a:avLst/>
          </a:prstGeom>
          <a:solidFill>
            <a:srgbClr val="FFC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solidFill>
                  <a:srgbClr val="C00000"/>
                </a:solidFill>
                <a:latin typeface="源樣明體 B" panose="02020700000000000000" pitchFamily="18" charset="-120"/>
                <a:ea typeface="源樣明體 B" panose="02020700000000000000" pitchFamily="18" charset="-120"/>
              </a:rPr>
              <a:t>1</a:t>
            </a:r>
            <a:endParaRPr lang="zh-TW" altLang="en-US" sz="3000" dirty="0">
              <a:solidFill>
                <a:srgbClr val="C00000"/>
              </a:solidFill>
              <a:latin typeface="源樣明體 B" panose="02020700000000000000" pitchFamily="18" charset="-120"/>
              <a:ea typeface="源樣明體 B" panose="020207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3814084"/>
      </p:ext>
    </p:extLst>
  </p:cSld>
  <p:clrMapOvr>
    <a:masterClrMapping/>
  </p:clrMapOvr>
</p:sld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都會</Template>
  <TotalTime>146</TotalTime>
  <Words>390</Words>
  <Application>Microsoft Office PowerPoint</Application>
  <PresentationFormat>寬螢幕</PresentationFormat>
  <Paragraphs>120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GenYoMin JP H</vt:lpstr>
      <vt:lpstr>Calibri Light</vt:lpstr>
      <vt:lpstr>源樣明體 B</vt:lpstr>
      <vt:lpstr>Cambria Math</vt:lpstr>
      <vt:lpstr>Arial</vt:lpstr>
      <vt:lpstr>都會</vt:lpstr>
      <vt:lpstr>(C)小題</vt:lpstr>
      <vt:lpstr>問題</vt:lpstr>
      <vt:lpstr>PowerPoint 簡報</vt:lpstr>
      <vt:lpstr>虛擬碼</vt:lpstr>
      <vt:lpstr>Worst Case</vt:lpstr>
      <vt:lpstr>PowerPoint 簡報</vt:lpstr>
      <vt:lpstr>Best Case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(C)小題</dc:title>
  <dc:creator>Irene Hsu</dc:creator>
  <cp:lastModifiedBy>Irene Hsu</cp:lastModifiedBy>
  <cp:revision>19</cp:revision>
  <dcterms:created xsi:type="dcterms:W3CDTF">2022-03-06T04:41:30Z</dcterms:created>
  <dcterms:modified xsi:type="dcterms:W3CDTF">2022-03-06T07:34:46Z</dcterms:modified>
</cp:coreProperties>
</file>