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5TDQ7ccUAN/9KLmu1x2Qxu0uO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2137225" y="2850053"/>
            <a:ext cx="48705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zh-TW"/>
              <a:t>第13組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zh-TW"/>
              <a:t>107305001蔡隆浩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zh-TW"/>
              <a:t>108601503林禧姿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zh-TW"/>
              <a:t>107303045連爾諾</a:t>
            </a:r>
            <a:endParaRPr/>
          </a:p>
        </p:txBody>
      </p:sp>
      <p:sp>
        <p:nvSpPr>
          <p:cNvPr id="67" name="Google Shape;67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/>
              <a:t>作業5.3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結果</a:t>
            </a:r>
            <a:endParaRPr/>
          </a:p>
        </p:txBody>
      </p:sp>
      <p:cxnSp>
        <p:nvCxnSpPr>
          <p:cNvPr id="157" name="Google Shape;157;p10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63" y="1335275"/>
            <a:ext cx="58578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4300"/>
              <a:t>THANK YOU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題目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75" y="1419213"/>
            <a:ext cx="78200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1976025" y="2629875"/>
            <a:ext cx="143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→0   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00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→1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→0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→1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968988" y="2629875"/>
            <a:ext cx="1206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→0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→1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→0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b="0" i="0" lang="zh-TW" sz="20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zh-TW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→1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687788" y="4184550"/>
            <a:ext cx="57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</a:t>
            </a:r>
            <a:r>
              <a:rPr b="0" i="0" lang="zh-TW" sz="14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CNOT閘</a:t>
            </a:r>
            <a:r>
              <a:rPr b="0" i="0" lang="zh-TW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，以最低有效位元為控制位元，以輸出y為目標位元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</a:t>
            </a:r>
            <a:endParaRPr/>
          </a:p>
        </p:txBody>
      </p:sp>
      <p:cxnSp>
        <p:nvCxnSpPr>
          <p:cNvPr id="82" name="Google Shape;82;p3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3"/>
          <p:cNvSpPr txBox="1"/>
          <p:nvPr/>
        </p:nvSpPr>
        <p:spPr>
          <a:xfrm>
            <a:off x="498425" y="2482700"/>
            <a:ext cx="467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使用qrx=QuantumRegister(3,'x')建構一個包含3個量子位元的量子暫存器物件，命名顯示為'x'以代表函數輸入，儲存於qrx變數中。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使用qry=QuantumRegister(1,'y')建構一個包含1個量子位元的量子暫存器物件，命名顯示為'y'以代表函數輸出，儲存於qry變數中。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200" y="1355575"/>
            <a:ext cx="5993599" cy="9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1575200" y="1673925"/>
            <a:ext cx="6254400" cy="5820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048" y="2571750"/>
            <a:ext cx="3811951" cy="18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/>
          <p:nvPr/>
        </p:nvSpPr>
        <p:spPr>
          <a:xfrm>
            <a:off x="5332050" y="2690200"/>
            <a:ext cx="363300" cy="136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</a:t>
            </a:r>
            <a:endParaRPr/>
          </a:p>
        </p:txBody>
      </p:sp>
      <p:cxnSp>
        <p:nvCxnSpPr>
          <p:cNvPr id="93" name="Google Shape;93;p4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4"/>
          <p:cNvSpPr txBox="1"/>
          <p:nvPr/>
        </p:nvSpPr>
        <p:spPr>
          <a:xfrm>
            <a:off x="481875" y="2724150"/>
            <a:ext cx="3644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使用qc=QuantumCircuit(qrx,qry,cr)建構一個包含量子暫存器物件qrx的3個量子位元、量子暫存器物件 qry的1個量子位元，以及古典暫存器物件cr的3個古典位元的量子線路物件，儲存於qc變數中。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638" y="1304825"/>
            <a:ext cx="7064735" cy="1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1526650" y="2357225"/>
            <a:ext cx="6254400" cy="275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025" y="2862829"/>
            <a:ext cx="3456225" cy="167472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>
            <a:off x="5520950" y="2965025"/>
            <a:ext cx="363300" cy="167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4350" y="3224687"/>
            <a:ext cx="891900" cy="1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</a:t>
            </a:r>
            <a:endParaRPr/>
          </a:p>
        </p:txBody>
      </p:sp>
      <p:cxnSp>
        <p:nvCxnSpPr>
          <p:cNvPr id="105" name="Google Shape;105;p5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5"/>
          <p:cNvSpPr txBox="1"/>
          <p:nvPr/>
        </p:nvSpPr>
        <p:spPr>
          <a:xfrm>
            <a:off x="1249550" y="3182000"/>
            <a:ext cx="65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3829650" y="1304825"/>
            <a:ext cx="2132100" cy="1070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53" y="1338500"/>
            <a:ext cx="2027622" cy="1036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311700" y="2571750"/>
            <a:ext cx="52242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使用qc.h(qrx)呼叫QuantumCircuit類別的h方法，在量子暫存器物件qrx的3個量子位元上建立</a:t>
            </a:r>
            <a:r>
              <a:rPr b="0" i="0" lang="zh-TW" sz="15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H閘</a:t>
            </a:r>
            <a:r>
              <a:rPr b="0" i="0" lang="zh-TW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 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使用qc.x(qry)呼叫QuantumCircuit類別的x方法，在量子暫存器物件qry的1個量子位元上建立</a:t>
            </a:r>
            <a:r>
              <a:rPr b="0" i="0" lang="zh-TW" sz="15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NOT閘</a:t>
            </a:r>
            <a:r>
              <a:rPr b="0" i="0" lang="zh-TW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 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使用qc.h(qry)呼叫QuantumCircuit類別的h方法，在量子暫存器物件qry的1個量子位元上建立</a:t>
            </a:r>
            <a:r>
              <a:rPr b="0" i="0" lang="zh-TW" sz="15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H閘</a:t>
            </a:r>
            <a:r>
              <a:rPr b="0" i="0" lang="zh-TW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TW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使用qc.barrier()呼叫QuantumCircuit類別的barrier方法，在量子線路中加入壁壘。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025" y="2862829"/>
            <a:ext cx="3456225" cy="167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5857275" y="2862900"/>
            <a:ext cx="942600" cy="13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</a:t>
            </a:r>
            <a:endParaRPr/>
          </a:p>
        </p:txBody>
      </p:sp>
      <p:cxnSp>
        <p:nvCxnSpPr>
          <p:cNvPr id="117" name="Google Shape;117;p6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263" y="1471775"/>
            <a:ext cx="3079475" cy="9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3032275" y="1471775"/>
            <a:ext cx="3191700" cy="9240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311700" y="2571750"/>
            <a:ext cx="50787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使用qc.cx(qrx[0],qry)呼叫QuantumCircuit類別的cx方法建立</a:t>
            </a:r>
            <a:r>
              <a:rPr b="0" i="0" lang="zh-TW" sz="16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CNOT閘</a:t>
            </a: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，以量子暫存器物件</a:t>
            </a:r>
            <a:r>
              <a:rPr b="0" i="0" lang="zh-TW" sz="16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qrx索引值為 0的量子位元</a:t>
            </a: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為</a:t>
            </a:r>
            <a:r>
              <a:rPr b="0" i="0" lang="zh-TW" sz="16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控制位元</a:t>
            </a: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，並以量子暫存器物件</a:t>
            </a:r>
            <a:r>
              <a:rPr b="0" i="0" lang="zh-TW" sz="16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qry的單一量子位元</a:t>
            </a: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為</a:t>
            </a:r>
            <a:r>
              <a:rPr b="0" i="0" lang="zh-TW" sz="1600" u="none" cap="none" strike="noStrike">
                <a:solidFill>
                  <a:srgbClr val="E69138"/>
                </a:solidFill>
                <a:latin typeface="Open Sans"/>
                <a:ea typeface="Open Sans"/>
                <a:cs typeface="Open Sans"/>
                <a:sym typeface="Open Sans"/>
              </a:rPr>
              <a:t>目標位元</a:t>
            </a: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使用qc.barrier()呼叫QuantumCircuit類別的barrier方法，在量子線路中加入壁壘。在兩個壁壘之間實際上是對應黑箱函數的線路。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025" y="2862829"/>
            <a:ext cx="3456225" cy="167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6872525" y="2862825"/>
            <a:ext cx="595800" cy="13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</a:t>
            </a:r>
            <a:endParaRPr/>
          </a:p>
        </p:txBody>
      </p:sp>
      <p:cxnSp>
        <p:nvCxnSpPr>
          <p:cNvPr id="128" name="Google Shape;128;p7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38885" t="0"/>
          <a:stretch/>
        </p:blipFill>
        <p:spPr>
          <a:xfrm>
            <a:off x="3528137" y="1481150"/>
            <a:ext cx="2087725" cy="10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3458350" y="1391275"/>
            <a:ext cx="2278500" cy="11043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587650" y="2495575"/>
            <a:ext cx="411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使用qc.h(qrx)呼叫QuantumCircuit類別的h方法，在量子暫存器物件qrx的3個量子位元上建立H閘。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使用qc.h(qry)呼叫QuantumCircuit類別的h方法，在量子暫存器物件qry的1個量子位元上建立H閘。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025" y="2862829"/>
            <a:ext cx="3456225" cy="167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7439175" y="2862825"/>
            <a:ext cx="377700" cy="139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</a:t>
            </a:r>
            <a:endParaRPr/>
          </a:p>
        </p:txBody>
      </p:sp>
      <p:cxnSp>
        <p:nvCxnSpPr>
          <p:cNvPr id="139" name="Google Shape;139;p8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8"/>
          <p:cNvSpPr/>
          <p:nvPr/>
        </p:nvSpPr>
        <p:spPr>
          <a:xfrm>
            <a:off x="3214875" y="1343900"/>
            <a:ext cx="2796000" cy="11043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096" y="1487750"/>
            <a:ext cx="2585821" cy="8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203400" y="2448200"/>
            <a:ext cx="4286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zh-TW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使用qc.measure(qrx,cr)呼叫QuantumCircuit類別的measure方法，測量量子暫存器物件qrx的3個量子位元，並將測量結果儲存於古典暫存器物件的3個古典位元。 </a:t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zh-TW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使用qc.draw()呼叫QuantumCircuit類別的draw方法，其預設參數為'mpl'，代表透過matplotlib套件顯 示量子線路。 </a:t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4025" y="2862829"/>
            <a:ext cx="3456225" cy="167472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/>
          <p:nvPr/>
        </p:nvSpPr>
        <p:spPr>
          <a:xfrm>
            <a:off x="7846025" y="2862825"/>
            <a:ext cx="986400" cy="155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程式碼</a:t>
            </a:r>
            <a:endParaRPr/>
          </a:p>
        </p:txBody>
      </p:sp>
      <p:cxnSp>
        <p:nvCxnSpPr>
          <p:cNvPr id="150" name="Google Shape;150;p9"/>
          <p:cNvCxnSpPr/>
          <p:nvPr/>
        </p:nvCxnSpPr>
        <p:spPr>
          <a:xfrm>
            <a:off x="410725" y="1185525"/>
            <a:ext cx="8298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89625"/>
            <a:ext cx="62484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